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69" r:id="rId1"/>
  </p:sldMasterIdLst>
  <p:notesMasterIdLst>
    <p:notesMasterId r:id="rId92"/>
  </p:notesMasterIdLst>
  <p:handoutMasterIdLst>
    <p:handoutMasterId r:id="rId93"/>
  </p:handoutMasterIdLst>
  <p:sldIdLst>
    <p:sldId id="598" r:id="rId2"/>
    <p:sldId id="501" r:id="rId3"/>
    <p:sldId id="502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0" r:id="rId12"/>
    <p:sldId id="570" r:id="rId13"/>
    <p:sldId id="511" r:id="rId14"/>
    <p:sldId id="512" r:id="rId15"/>
    <p:sldId id="513" r:id="rId16"/>
    <p:sldId id="514" r:id="rId17"/>
    <p:sldId id="515" r:id="rId18"/>
    <p:sldId id="516" r:id="rId19"/>
    <p:sldId id="517" r:id="rId20"/>
    <p:sldId id="518" r:id="rId21"/>
    <p:sldId id="519" r:id="rId22"/>
    <p:sldId id="520" r:id="rId23"/>
    <p:sldId id="521" r:id="rId24"/>
    <p:sldId id="522" r:id="rId25"/>
    <p:sldId id="523" r:id="rId26"/>
    <p:sldId id="524" r:id="rId27"/>
    <p:sldId id="610" r:id="rId28"/>
    <p:sldId id="418" r:id="rId29"/>
    <p:sldId id="627" r:id="rId30"/>
    <p:sldId id="615" r:id="rId31"/>
    <p:sldId id="345" r:id="rId32"/>
    <p:sldId id="373" r:id="rId33"/>
    <p:sldId id="442" r:id="rId34"/>
    <p:sldId id="374" r:id="rId35"/>
    <p:sldId id="592" r:id="rId36"/>
    <p:sldId id="555" r:id="rId37"/>
    <p:sldId id="556" r:id="rId38"/>
    <p:sldId id="557" r:id="rId39"/>
    <p:sldId id="558" r:id="rId40"/>
    <p:sldId id="401" r:id="rId41"/>
    <p:sldId id="445" r:id="rId42"/>
    <p:sldId id="545" r:id="rId43"/>
    <p:sldId id="546" r:id="rId44"/>
    <p:sldId id="633" r:id="rId45"/>
    <p:sldId id="635" r:id="rId46"/>
    <p:sldId id="412" r:id="rId47"/>
    <p:sldId id="597" r:id="rId48"/>
    <p:sldId id="353" r:id="rId49"/>
    <p:sldId id="413" r:id="rId50"/>
    <p:sldId id="593" r:id="rId51"/>
    <p:sldId id="617" r:id="rId52"/>
    <p:sldId id="618" r:id="rId53"/>
    <p:sldId id="376" r:id="rId54"/>
    <p:sldId id="525" r:id="rId55"/>
    <p:sldId id="526" r:id="rId56"/>
    <p:sldId id="527" r:id="rId57"/>
    <p:sldId id="357" r:id="rId58"/>
    <p:sldId id="632" r:id="rId59"/>
    <p:sldId id="578" r:id="rId60"/>
    <p:sldId id="559" r:id="rId61"/>
    <p:sldId id="594" r:id="rId62"/>
    <p:sldId id="579" r:id="rId63"/>
    <p:sldId id="595" r:id="rId64"/>
    <p:sldId id="581" r:id="rId65"/>
    <p:sldId id="582" r:id="rId66"/>
    <p:sldId id="583" r:id="rId67"/>
    <p:sldId id="584" r:id="rId68"/>
    <p:sldId id="586" r:id="rId69"/>
    <p:sldId id="585" r:id="rId70"/>
    <p:sldId id="587" r:id="rId71"/>
    <p:sldId id="588" r:id="rId72"/>
    <p:sldId id="589" r:id="rId73"/>
    <p:sldId id="619" r:id="rId74"/>
    <p:sldId id="362" r:id="rId75"/>
    <p:sldId id="560" r:id="rId76"/>
    <p:sldId id="564" r:id="rId77"/>
    <p:sldId id="565" r:id="rId78"/>
    <p:sldId id="566" r:id="rId79"/>
    <p:sldId id="567" r:id="rId80"/>
    <p:sldId id="611" r:id="rId81"/>
    <p:sldId id="636" r:id="rId82"/>
    <p:sldId id="621" r:id="rId83"/>
    <p:sldId id="628" r:id="rId84"/>
    <p:sldId id="629" r:id="rId85"/>
    <p:sldId id="630" r:id="rId86"/>
    <p:sldId id="631" r:id="rId87"/>
    <p:sldId id="626" r:id="rId88"/>
    <p:sldId id="419" r:id="rId89"/>
    <p:sldId id="637" r:id="rId90"/>
    <p:sldId id="623" r:id="rId91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01"/>
    <a:srgbClr val="E3B65C"/>
    <a:srgbClr val="FFCC66"/>
    <a:srgbClr val="FFDC77"/>
    <a:srgbClr val="006901"/>
    <a:srgbClr val="003F00"/>
    <a:srgbClr val="C30101"/>
    <a:srgbClr val="0000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8" autoAdjust="0"/>
    <p:restoredTop sz="94866" autoAdjust="0"/>
  </p:normalViewPr>
  <p:slideViewPr>
    <p:cSldViewPr>
      <p:cViewPr varScale="1">
        <p:scale>
          <a:sx n="85" d="100"/>
          <a:sy n="85" d="100"/>
        </p:scale>
        <p:origin x="8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9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722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9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7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1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0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35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6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12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1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8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8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33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2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33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10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90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2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342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7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17CFF4-B237-0E4C-BE91-19C18C04C462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827501BC-4349-A844-BA03-C42FA1A8B46F}" type="slidenum">
              <a:rPr lang="en-US" sz="1200"/>
              <a:pPr algn="r" eaLnBrk="0" hangingPunct="0"/>
              <a:t>32</a:t>
            </a:fld>
            <a:endParaRPr lang="en-US" sz="12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0AB925D1-ECA0-944F-859F-96692EBFB789}" type="slidenum">
              <a:rPr lang="en-US" sz="1200"/>
              <a:pPr algn="r" eaLnBrk="0" hangingPunct="0"/>
              <a:t>33</a:t>
            </a:fld>
            <a:endParaRPr lang="en-U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34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DA43024-AE97-8043-AC15-2820158D0ECF}" type="slidenum">
              <a:rPr lang="en-US" sz="1200"/>
              <a:pPr algn="r" eaLnBrk="0" hangingPunct="0"/>
              <a:t>35</a:t>
            </a:fld>
            <a:endParaRPr lang="en-U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32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3C524-CB1F-434F-95D0-E437F9425D12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41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42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43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44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5202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45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92658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46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200"/>
              <a:t>www.musiceducationconsultants.net/mmea2010</a:t>
            </a: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E9E6897-654D-104A-B0C9-202BECF93120}" type="slidenum">
              <a:rPr lang="en-US" sz="1200"/>
              <a:pPr algn="r" eaLnBrk="0" hangingPunct="0"/>
              <a:t>47</a:t>
            </a:fld>
            <a:endParaRPr lang="en-U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4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A2730-C559-6149-AF69-33893FB84282}" type="slidenum">
              <a:rPr lang="en-US">
                <a:latin typeface="Times" charset="0"/>
              </a:rPr>
              <a:pPr/>
              <a:t>50</a:t>
            </a:fld>
            <a:endParaRPr lang="en-US">
              <a:latin typeface="Times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9161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9161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53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54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55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4009952-8B47-E246-9D58-32676A7ED467}" type="slidenum">
              <a:rPr lang="en-US" sz="1200"/>
              <a:pPr algn="r" eaLnBrk="0" hangingPunct="0"/>
              <a:t>56</a:t>
            </a:fld>
            <a:endParaRPr 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796D4-2468-D241-AEE4-66E9989D8D25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0050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697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6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72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7866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7318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76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77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78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79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06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80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31413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81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20527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82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50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E2F66-0E2D-C347-9299-CA6A137D763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03232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7496D20-6913-8746-A50C-2AFCED1F8986}" type="slidenum">
              <a:rPr lang="en-US" sz="1200"/>
              <a:pPr algn="r" eaLnBrk="0" hangingPunct="0"/>
              <a:t>88</a:t>
            </a:fld>
            <a:endParaRPr lang="en-US" sz="1200"/>
          </a:p>
        </p:txBody>
      </p:sp>
      <p:sp>
        <p:nvSpPr>
          <p:cNvPr id="8192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8192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87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88975"/>
            <a:ext cx="4587875" cy="344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79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90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73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2CC2A0-207B-324C-9854-DFDA1863FDE1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347133-5F69-4640-A4AA-4405A49ED681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8916-3468-0F48-8867-0723C64D51C4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56063"/>
            <a:ext cx="4038600" cy="207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56063"/>
            <a:ext cx="4038600" cy="2074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02895-75B7-7F42-B0DA-5DCF2C23CB47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BABC7-3438-0242-9902-1569626F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166F8-CE87-8B43-BAE2-65CDED238B66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44613-3C06-4C49-AAF4-D49BC73B3724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F616D-1AB2-584A-ABDC-F8AFEBF9E4D3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D230F-A3F0-5041-8E23-129B9FF44FF8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AF37C9-2858-2148-A578-424EB224237F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18DE9-B5AB-A045-89EF-2CB70DA3856F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1F48C1-105D-9946-8B5E-4E7A0D78D215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6CA918-6897-3547-9585-3256AAB893D3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232422-39F9-8E4E-9D55-B4F015B40938}" type="datetime1">
              <a:rPr lang="en-US" smtClean="0"/>
              <a:pPr>
                <a:defRPr/>
              </a:pPr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%20West%20Chester%20PPT%20Videos/PPT%20Slide%2033%20Elementary%20Band%20at%20HS%20Hafltime%20Show.MOV" TargetMode="External"/><Relationship Id="rId1" Type="http://schemas.microsoft.com/office/2007/relationships/media" Target="file:////Users/marcianeel/Desktop/%20West%20Chester%20PPT%20Videos/PPT%20Slide%2033%20Elementary%20Band%20at%20HS%20Hafltime%20Show.MOV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%20West%20Chester%20PPT%20Videos/Tips%20for%20Beginning%20Band%20Parents%20Reeds.mp4" TargetMode="External"/><Relationship Id="rId1" Type="http://schemas.microsoft.com/office/2007/relationships/media" Target="file:////Users/marcianeel/Desktop/%20West%20Chester%20PPT%20Videos/Tips%20for%20Beginning%20Band%20Parents%20Reeds.mp4" TargetMode="Externa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rcianeel/Desktop/%20West%20Chester%20PPT%20Videos/PPT%20Slide%2045%20The%20Parent%20Band.mp4" TargetMode="External"/><Relationship Id="rId1" Type="http://schemas.microsoft.com/office/2007/relationships/media" Target="file:////Users/marcianeel/Desktop/%20West%20Chester%20PPT%20Videos/PPT%20Slide%2045%20The%20Parent%20Band.mp4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/Users/marcianeel/Desktop/%20West%20Chester%20PPT%20Videos/PPT%20Slide%2048%20Why%20Kids%20Stay%20in%20Band.mp4" TargetMode="External"/><Relationship Id="rId1" Type="http://schemas.microsoft.com/office/2007/relationships/media" Target="file:////Users/marcianeel/Desktop/%20West%20Chester%20PPT%20Videos/PPT%20Slide%2048%20Why%20Kids%20Stay%20in%20Band.mp4" TargetMode="External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%20West%20Chester%20PPT%20Videos/PPT%20Slide%2056%20First%20Performance%20Concert.mov" TargetMode="External"/><Relationship Id="rId1" Type="http://schemas.microsoft.com/office/2007/relationships/media" Target="file:////Users/marcianeel/Desktop/%20West%20Chester%20PPT%20Videos/PPT%20Slide%2056%20First%20Performance%20Concert.mov" TargetMode="External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tiff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/Users/marcianeel/Desktop/%20West%20Chester%20PPT%20Videos/PPT%20Slide%2053%20There%20Is%20A%20Place.mp4" TargetMode="External"/><Relationship Id="rId1" Type="http://schemas.microsoft.com/office/2007/relationships/media" Target="file:////Users/marcianeel/Desktop/%20West%20Chester%20PPT%20Videos/PPT%20Slide%2053%20There%20Is%20A%20Place.mp4" TargetMode="External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microsoft.com/office/2007/relationships/hdphoto" Target="../media/hdphoto1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image" Target="../media/image10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tiff"/><Relationship Id="rId5" Type="http://schemas.openxmlformats.org/officeDocument/2006/relationships/image" Target="../media/image108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36418" y="1167245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Engaged students are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2.5 times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more likely to say that they get excellent grades and do well in school, and they are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4.5 times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more likely to be hopeful about the future than their actively disengaged peers.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4F6003-44FC-2841-9D56-AEC5274B1359}"/>
              </a:ext>
            </a:extLst>
          </p:cNvPr>
          <p:cNvSpPr txBox="1"/>
          <p:nvPr/>
        </p:nvSpPr>
        <p:spPr>
          <a:xfrm>
            <a:off x="4343400" y="4239161"/>
            <a:ext cx="37609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Gallup, Oct 2018</a:t>
            </a:r>
          </a:p>
          <a:p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9186151"/>
      </p:ext>
    </p:extLst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00B000"/>
                </a:solidFill>
                <a:latin typeface="+mn-lt"/>
              </a:rPr>
              <a:t>Bridging the Gap between </a:t>
            </a:r>
          </a:p>
          <a:p>
            <a:pPr algn="ctr"/>
            <a:r>
              <a:rPr lang="en-US" sz="4800" b="1" i="1" dirty="0">
                <a:solidFill>
                  <a:srgbClr val="00B000"/>
                </a:solidFill>
                <a:latin typeface="+mn-lt"/>
              </a:rPr>
              <a:t>Middle School and High School</a:t>
            </a:r>
          </a:p>
        </p:txBody>
      </p:sp>
      <p:pic>
        <p:nvPicPr>
          <p:cNvPr id="9" name="Picture 8" descr="Bridging the Gap Cover: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352800" cy="4635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31199998"/>
      </p:ext>
    </p:extLst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+mn-lt"/>
              </a:rPr>
              <a:t>The First Performance Demo Concert for Band and/or Orchestra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914400"/>
            <a:ext cx="2362200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819400"/>
            <a:ext cx="25146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70861063"/>
      </p:ext>
    </p:extLst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+mn-lt"/>
              </a:rPr>
              <a:t>The First Performance </a:t>
            </a:r>
            <a:r>
              <a:rPr lang="en-US" sz="3200" b="1" i="1" u="sng" dirty="0">
                <a:solidFill>
                  <a:srgbClr val="FFFF00"/>
                </a:solidFill>
                <a:latin typeface="+mn-lt"/>
              </a:rPr>
              <a:t>National</a:t>
            </a:r>
            <a:r>
              <a:rPr lang="en-US" sz="3200" b="1" i="1" dirty="0">
                <a:solidFill>
                  <a:srgbClr val="FFFF00"/>
                </a:solidFill>
                <a:latin typeface="+mn-lt"/>
              </a:rPr>
              <a:t> Day of Celebration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is held on the 3</a:t>
            </a:r>
            <a:r>
              <a:rPr lang="en-US" sz="3200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Thursday of November annually to recognize the achievements of your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Beginning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instrumental students?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Picture 1" descr="Screen Shot 2018-01-23 at 7.18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3" y="1447800"/>
            <a:ext cx="393122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522983"/>
      </p:ext>
    </p:extLst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9400"/>
            <a:ext cx="2743200" cy="2743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8436" y="2362200"/>
            <a:ext cx="219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Greg </a:t>
            </a:r>
            <a:r>
              <a:rPr lang="en-US" sz="3200" b="1" i="1" dirty="0" err="1">
                <a:solidFill>
                  <a:srgbClr val="FFFFFF"/>
                </a:solidFill>
                <a:latin typeface="+mn-lt"/>
              </a:rPr>
              <a:t>Bimm</a:t>
            </a:r>
            <a:endParaRPr lang="en-US" sz="32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3123353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6750" y="2514600"/>
            <a:ext cx="3198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Charlie </a:t>
            </a:r>
            <a:r>
              <a:rPr lang="en-US" sz="3200" b="1" i="1" dirty="0" err="1">
                <a:solidFill>
                  <a:srgbClr val="FFFFFF"/>
                </a:solidFill>
                <a:latin typeface="+mn-lt"/>
              </a:rPr>
              <a:t>Menghini</a:t>
            </a:r>
            <a:endParaRPr lang="en-US" sz="3200" b="1" i="1" dirty="0">
              <a:latin typeface="+mn-lt"/>
            </a:endParaRPr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71800"/>
            <a:ext cx="2159000" cy="305268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874143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3727" y="2362200"/>
            <a:ext cx="2356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Marcia Neel</a:t>
            </a:r>
            <a:endParaRPr lang="en-US" sz="3200" b="1" i="1" dirty="0">
              <a:latin typeface="+mn-lt"/>
            </a:endParaRPr>
          </a:p>
        </p:txBody>
      </p:sp>
      <p:pic>
        <p:nvPicPr>
          <p:cNvPr id="13" name="Picture 12" descr="For MAC PP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77" y="3048000"/>
            <a:ext cx="2449623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147943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524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Most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2362200"/>
            <a:ext cx="22781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+mn-lt"/>
              </a:rPr>
              <a:t>Terry Shade</a:t>
            </a:r>
            <a:endParaRPr lang="en-US" sz="3200" b="1" i="1" dirty="0">
              <a:latin typeface="+mn-lt"/>
            </a:endParaRPr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819400"/>
            <a:ext cx="2451100" cy="27813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226335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Picture 6" descr="Research Tells 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429000"/>
            <a:ext cx="2537209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00943"/>
      </p:ext>
    </p:extLst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+mn-lt"/>
              </a:rPr>
              <a:t>Music making has been </a:t>
            </a:r>
            <a:r>
              <a:rPr lang="en-US" sz="3600" i="1" u="sng" dirty="0">
                <a:solidFill>
                  <a:srgbClr val="FFFF00"/>
                </a:solidFill>
                <a:latin typeface="+mn-lt"/>
              </a:rPr>
              <a:t>scientifically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proven to:</a:t>
            </a:r>
          </a:p>
          <a:p>
            <a:endParaRPr lang="en-US" sz="4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Exercise the brain</a:t>
            </a:r>
          </a:p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</a:t>
            </a:r>
            <a:endParaRPr lang="en-US" sz="40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Inspire creativity</a:t>
            </a:r>
          </a:p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Increase productivity</a:t>
            </a:r>
          </a:p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      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Fight memory loss</a:t>
            </a:r>
          </a:p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Reduce stress</a:t>
            </a:r>
          </a:p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            </a:t>
            </a:r>
            <a:endParaRPr lang="en-US" sz="40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Lower blood pressure</a:t>
            </a:r>
          </a:p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                  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Build confidence</a:t>
            </a:r>
            <a:endParaRPr lang="en-US" sz="4000" b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4883167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ATTENDANCE RATES ROSE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87%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93%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Attendance</a:t>
            </a:r>
          </a:p>
        </p:txBody>
      </p:sp>
    </p:spTree>
    <p:extLst>
      <p:ext uri="{BB962C8B-B14F-4D97-AF65-F5344CB8AC3E}">
        <p14:creationId xmlns:p14="http://schemas.microsoft.com/office/powerpoint/2010/main" val="1865376998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rgbClr val="FFFF00"/>
                </a:solidFill>
                <a:latin typeface="+mn-lt"/>
              </a:rPr>
              <a:t>96 percent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 public school principals 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believe that participating in music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education encourages and motivates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students to stay in school longer.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(Harris Poll) 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19785"/>
      </p:ext>
    </p:extLst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DISCIPLINE REPORTS FELL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4.34</a:t>
            </a:r>
            <a:r>
              <a:rPr lang="en-US" sz="4000" dirty="0">
                <a:solidFill>
                  <a:srgbClr val="FFCC00"/>
                </a:solidFill>
                <a:latin typeface="+mn-lt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3.23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3.75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over 4 years</a:t>
            </a:r>
          </a:p>
        </p:txBody>
      </p:sp>
    </p:spTree>
    <p:extLst>
      <p:ext uri="{BB962C8B-B14F-4D97-AF65-F5344CB8AC3E}">
        <p14:creationId xmlns:p14="http://schemas.microsoft.com/office/powerpoint/2010/main" val="1478943859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GPAs ROSE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2.51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2.89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2.61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Average</a:t>
            </a:r>
          </a:p>
        </p:txBody>
      </p:sp>
    </p:spTree>
    <p:extLst>
      <p:ext uri="{BB962C8B-B14F-4D97-AF65-F5344CB8AC3E}">
        <p14:creationId xmlns:p14="http://schemas.microsoft.com/office/powerpoint/2010/main" val="3519686028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GRADUATION RATES ROSE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60%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91%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81%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73511148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Metropolitan Nashville Public Schools found that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ACT SCORES ROSE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16.95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17.20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19.58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18.67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  <a:latin typeface="+mn-lt"/>
              </a:rPr>
              <a:t>17.64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Eng, </a:t>
            </a:r>
            <a:r>
              <a:rPr lang="en-US" sz="4000" i="1" dirty="0">
                <a:solidFill>
                  <a:srgbClr val="FFFF00"/>
                </a:solidFill>
                <a:latin typeface="+mn-lt"/>
              </a:rPr>
              <a:t>17.62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 Math</a:t>
            </a:r>
          </a:p>
        </p:txBody>
      </p:sp>
    </p:spTree>
    <p:extLst>
      <p:ext uri="{BB962C8B-B14F-4D97-AF65-F5344CB8AC3E}">
        <p14:creationId xmlns:p14="http://schemas.microsoft.com/office/powerpoint/2010/main" val="2049953352"/>
      </p:ext>
    </p:extLst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MORE</a:t>
            </a:r>
            <a:r>
              <a:rPr lang="en-US" sz="48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a student participates in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MUSIC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, </a:t>
            </a:r>
          </a:p>
          <a:p>
            <a:pPr algn="ctr"/>
            <a:r>
              <a:rPr lang="en-US" sz="4800" i="1" dirty="0">
                <a:solidFill>
                  <a:srgbClr val="FFFFFF"/>
                </a:solidFill>
                <a:latin typeface="+mn-lt"/>
              </a:rPr>
              <a:t>the more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POSITIVE 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these 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BENEFITS </a:t>
            </a:r>
            <a:r>
              <a:rPr lang="en-US" sz="4800" i="1" dirty="0">
                <a:solidFill>
                  <a:srgbClr val="FFFFFF"/>
                </a:solidFill>
                <a:latin typeface="+mn-lt"/>
              </a:rPr>
              <a:t>become. 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8851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Music has the power of producing a 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certain effect on the moral character of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of the soul.</a:t>
            </a:r>
            <a:r>
              <a:rPr lang="en-US" sz="4000" i="1" dirty="0">
                <a:solidFill>
                  <a:srgbClr val="FFFFFF"/>
                </a:solidFill>
                <a:latin typeface="+mn-lt"/>
              </a:rPr>
              <a:t>	</a:t>
            </a:r>
            <a:endParaRPr lang="en-US" sz="4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. . . Aristotle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7645769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Music furnishes a delightful recreation</a:t>
            </a:r>
          </a:p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  <a:latin typeface="+mn-lt"/>
              </a:rPr>
              <a:t>. . . Thomas Jefferson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9220377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0" y="116359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30101"/>
                </a:solidFill>
                <a:latin typeface="+mn-lt"/>
              </a:rPr>
              <a:t>Marcia Neel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</a:t>
            </a:r>
            <a:r>
              <a:rPr lang="en-US" sz="3600" i="1" u="sng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CAN</a:t>
            </a:r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Successfully Recruit and Retain</a:t>
            </a:r>
          </a:p>
          <a:p>
            <a:pPr algn="ctr"/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Even </a:t>
            </a:r>
            <a:r>
              <a:rPr lang="en-US" sz="3600" i="1" u="sng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MORE</a:t>
            </a:r>
            <a:r>
              <a:rPr lang="en-US" sz="3600" i="1" dirty="0">
                <a:solidFill>
                  <a:srgbClr val="C30101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Students!</a:t>
            </a:r>
            <a:endParaRPr lang="en-US" sz="3600" dirty="0">
              <a:solidFill>
                <a:srgbClr val="C30101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Rectangle 1030"/>
          <p:cNvSpPr txBox="1">
            <a:spLocks noChangeArrowheads="1"/>
          </p:cNvSpPr>
          <p:nvPr/>
        </p:nvSpPr>
        <p:spPr bwMode="auto">
          <a:xfrm>
            <a:off x="-8526" y="519083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1" dirty="0" err="1">
                <a:solidFill>
                  <a:srgbClr val="C30101"/>
                </a:solidFill>
                <a:latin typeface="+mn-lt"/>
              </a:rPr>
              <a:t>MusicEdConsultants.net</a:t>
            </a:r>
            <a:r>
              <a:rPr lang="en-US" sz="2800" i="1" dirty="0">
                <a:solidFill>
                  <a:srgbClr val="C30101"/>
                </a:solidFill>
                <a:latin typeface="+mn-lt"/>
              </a:rPr>
              <a:t>/conference-</a:t>
            </a:r>
            <a:r>
              <a:rPr lang="en-US" sz="2800" i="1" dirty="0" err="1">
                <a:solidFill>
                  <a:srgbClr val="C30101"/>
                </a:solidFill>
                <a:latin typeface="+mn-lt"/>
              </a:rPr>
              <a:t>materials.html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C30101"/>
              </a:solidFill>
              <a:uLnTx/>
              <a:uFillTx/>
              <a:latin typeface="+mn-lt"/>
            </a:endParaRPr>
          </a:p>
        </p:txBody>
      </p:sp>
      <p:sp>
        <p:nvSpPr>
          <p:cNvPr id="27" name="Rectangle 1030"/>
          <p:cNvSpPr txBox="1">
            <a:spLocks noChangeArrowheads="1"/>
          </p:cNvSpPr>
          <p:nvPr/>
        </p:nvSpPr>
        <p:spPr bwMode="auto">
          <a:xfrm>
            <a:off x="-29308" y="484793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i="1" dirty="0">
                <a:solidFill>
                  <a:srgbClr val="000000"/>
                </a:solidFill>
                <a:latin typeface="+mn-lt"/>
              </a:rPr>
              <a:t>Posted Online at: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+mn-lt"/>
            </a:endParaRPr>
          </a:p>
        </p:txBody>
      </p:sp>
      <p:sp>
        <p:nvSpPr>
          <p:cNvPr id="12" name="Rectangle 1030">
            <a:extLst>
              <a:ext uri="{FF2B5EF4-FFF2-40B4-BE49-F238E27FC236}">
                <a16:creationId xmlns:a16="http://schemas.microsoft.com/office/drawing/2014/main" id="{17E85356-1BAC-C143-8EEE-2C296F5D9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7011"/>
            <a:ext cx="9144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i="1" dirty="0" err="1">
                <a:latin typeface="+mn-lt"/>
              </a:rPr>
              <a:t>marcia@musicedconsultants.net</a:t>
            </a:r>
            <a:r>
              <a:rPr lang="en-US" sz="2000" i="1" dirty="0">
                <a:latin typeface="+mn-lt"/>
              </a:rPr>
              <a:t>           @</a:t>
            </a:r>
            <a:r>
              <a:rPr lang="en-US" sz="2000" i="1" dirty="0" err="1">
                <a:latin typeface="+mn-lt"/>
              </a:rPr>
              <a:t>MusicEdConsult</a:t>
            </a:r>
            <a:r>
              <a:rPr lang="en-US" sz="2000" i="1" dirty="0">
                <a:latin typeface="+mn-lt"/>
              </a:rPr>
              <a:t> on Twitter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990600"/>
            <a:ext cx="1044384" cy="1300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C91BD-644A-C24D-B171-1FBEE62D9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42" y="3059430"/>
            <a:ext cx="2476500" cy="1397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AB679-2719-0241-AF28-D131AA857C2B}"/>
              </a:ext>
            </a:extLst>
          </p:cNvPr>
          <p:cNvSpPr txBox="1"/>
          <p:nvPr/>
        </p:nvSpPr>
        <p:spPr>
          <a:xfrm>
            <a:off x="1208803" y="2256569"/>
            <a:ext cx="6726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n-lt"/>
              </a:rPr>
              <a:t>2019 Marching Band Workshop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003736"/>
      </p:ext>
    </p:extLst>
  </p:cSld>
  <p:clrMapOvr>
    <a:masterClrMapping/>
  </p:clrMapOvr>
  <p:transition>
    <p:cut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Today’s Session</a:t>
            </a: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-2753" r="-2753"/>
          <a:stretch>
            <a:fillRect/>
          </a:stretch>
        </p:blipFill>
        <p:spPr>
          <a:xfrm>
            <a:off x="533400" y="1219200"/>
            <a:ext cx="4038600" cy="43021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3733800" cy="4876800"/>
          </a:xfrm>
        </p:spPr>
        <p:txBody>
          <a:bodyPr>
            <a:noAutofit/>
          </a:bodyPr>
          <a:lstStyle/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Recruiting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Font typeface="Wingdings" charset="2"/>
              <a:buNone/>
            </a:pP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Tips for </a:t>
            </a: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Retaining</a:t>
            </a:r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Students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dirty="0">
              <a:solidFill>
                <a:srgbClr val="FFFFFF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b="1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First Performance National Day of Celebration</a:t>
            </a:r>
          </a:p>
          <a:p>
            <a:pPr eaLnBrk="1" hangingPunct="1">
              <a:buClr>
                <a:schemeClr val="accent2"/>
              </a:buClr>
              <a:buNone/>
            </a:pPr>
            <a:endParaRPr lang="en-US" b="1" dirty="0">
              <a:solidFill>
                <a:srgbClr val="FFFF00"/>
              </a:solidFill>
              <a:effectLst>
                <a:outerShdw dir="2700000">
                  <a:srgbClr val="000000">
                    <a:alpha val="4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dir="2700000">
                    <a:srgbClr val="000000">
                      <a:alpha val="4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I. RECRUITING</a:t>
            </a:r>
          </a:p>
        </p:txBody>
      </p:sp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Picture 6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51611"/>
            <a:ext cx="6629400" cy="4691989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33600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3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99016896"/>
      </p:ext>
    </p:extLst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1028" descr="DSC_0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412426">
            <a:off x="160743" y="2241791"/>
            <a:ext cx="4038600" cy="259873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2496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981200"/>
            <a:ext cx="4648200" cy="4267200"/>
          </a:xfrm>
          <a:effectLst/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1.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 will be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interested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welcomed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 will have an equal opportunity to succeed.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3. Music is an integral part of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student’s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total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education.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4.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students want to play because it looks like </a:t>
            </a:r>
            <a:r>
              <a:rPr lang="en-US" sz="28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fun!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76600" cy="365125"/>
          </a:xfrm>
          <a:noFill/>
          <a:effectLst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Four (4) Fundamental Beliefs of </a:t>
            </a:r>
            <a:b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Recruiters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0FC6C-CFC5-0548-97D8-C95B3E1D0457}"/>
              </a:ext>
            </a:extLst>
          </p:cNvPr>
          <p:cNvSpPr txBox="1"/>
          <p:nvPr/>
        </p:nvSpPr>
        <p:spPr>
          <a:xfrm>
            <a:off x="0" y="11916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It’s All About </a:t>
            </a:r>
            <a:r>
              <a:rPr lang="en-US" sz="3600" i="1" u="sng" dirty="0">
                <a:solidFill>
                  <a:srgbClr val="FFFF00"/>
                </a:solidFill>
                <a:latin typeface="+mn-lt"/>
              </a:rPr>
              <a:t>Equity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4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8573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6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Attracting </a:t>
            </a:r>
            <a:r>
              <a:rPr lang="en-US" sz="36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6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</a:t>
            </a:r>
            <a:endParaRPr lang="en-US" sz="36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701" name="Picture 4" descr="4-DSC_0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 rot="21286844">
            <a:off x="351087" y="1872573"/>
            <a:ext cx="4445000" cy="2895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3778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05128" y="1295400"/>
            <a:ext cx="4038600" cy="4826489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Visibility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fosters student interest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Informing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 of the benefits of music makes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smarter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Building and nurturing 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support among administration &amp; classroom teachers contributes </a:t>
            </a:r>
            <a:r>
              <a:rPr lang="en-US" sz="2800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positively</a:t>
            </a:r>
            <a:r>
              <a:rPr lang="en-US" sz="28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to overall school climate.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7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7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59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Key Steps in Recruiting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Recruiting is a </a:t>
            </a:r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YEAR-ROUND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process including:</a:t>
            </a:r>
            <a:b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00200"/>
            <a:ext cx="6244408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Instrument 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demos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petting zoos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your current students</a:t>
            </a: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28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Regular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visits with feeder programs/teachers </a:t>
            </a:r>
            <a:r>
              <a:rPr lang="en-US" sz="2800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(Exchange Days)</a:t>
            </a:r>
          </a:p>
          <a:p>
            <a:pPr eaLnBrk="1" hangingPunct="1">
              <a:lnSpc>
                <a:spcPct val="90000"/>
              </a:lnSpc>
              <a:buSzTx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Mass Concerts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with feeder programs </a:t>
            </a:r>
            <a:r>
              <a:rPr lang="en-US" sz="2800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including</a:t>
            </a:r>
            <a:r>
              <a:rPr lang="en-US" sz="28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recorder classes</a:t>
            </a:r>
          </a:p>
          <a:p>
            <a:pPr>
              <a:lnSpc>
                <a:spcPct val="90000"/>
              </a:lnSpc>
              <a:buNone/>
            </a:pPr>
            <a:endParaRPr lang="en-US" sz="2800" b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Follow-ups – </a:t>
            </a:r>
            <a:r>
              <a:rPr lang="en-US" sz="2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Show Up for Everything!</a:t>
            </a:r>
            <a:endParaRPr lang="en-US" sz="2800" i="1" u="sng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Screen Shot 2015-04-10 at 8.2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81200"/>
            <a:ext cx="2005780" cy="2438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090" y="2012576"/>
            <a:ext cx="1563208" cy="234908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C6A98-25F8-F843-AD94-C8E6D4C80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98" y="2122328"/>
            <a:ext cx="1600200" cy="27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D8ADF-BDC9-BC42-AAA1-C788DC1C1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74939"/>
            <a:ext cx="2005780" cy="2837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Follow-up idea #2 from: 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Chris Crone, PAMEA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33800" y="1219200"/>
            <a:ext cx="5105400" cy="5257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Have each 4th grader touch, hold, and play </a:t>
            </a:r>
            <a:r>
              <a:rPr lang="en-US" sz="2800" dirty="0">
                <a:solidFill>
                  <a:srgbClr val="FFFF00"/>
                </a:solidFill>
              </a:rPr>
              <a:t>three   instruments </a:t>
            </a:r>
            <a:r>
              <a:rPr lang="en-US" sz="2800" dirty="0">
                <a:solidFill>
                  <a:srgbClr val="FFFFFF"/>
                </a:solidFill>
              </a:rPr>
              <a:t>of choice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Send a </a:t>
            </a:r>
            <a:r>
              <a:rPr lang="en-US" sz="2800" dirty="0">
                <a:solidFill>
                  <a:srgbClr val="FFFF00"/>
                </a:solidFill>
              </a:rPr>
              <a:t>personal letter </a:t>
            </a:r>
            <a:r>
              <a:rPr lang="en-US" sz="2800" dirty="0">
                <a:solidFill>
                  <a:srgbClr val="FFFFFF"/>
                </a:solidFill>
              </a:rPr>
              <a:t>home letting parents know which instrument their child experienced successfully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“Watch </a:t>
            </a:r>
            <a:r>
              <a:rPr lang="en-US" sz="2800" dirty="0">
                <a:solidFill>
                  <a:srgbClr val="FFFF00"/>
                </a:solidFill>
              </a:rPr>
              <a:t>numbers go through the roof!</a:t>
            </a:r>
            <a:r>
              <a:rPr lang="en-US" sz="2800" dirty="0">
                <a:solidFill>
                  <a:srgbClr val="FFFFFF"/>
                </a:solidFill>
              </a:rPr>
              <a:t>”</a:t>
            </a:r>
          </a:p>
        </p:txBody>
      </p:sp>
      <p:pic>
        <p:nvPicPr>
          <p:cNvPr id="5" name="Picture 4" descr="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2908467" cy="19399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tudents-from-Eduardo-Mata-Elementa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7" y="3886200"/>
            <a:ext cx="3091573" cy="1828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	  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Engage Students Early. . .2-Note Show!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Screen Shot 2019-07-21 at 9.16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6400"/>
            <a:ext cx="8053431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5"/>
          <p:cNvSpPr txBox="1">
            <a:spLocks noGrp="1"/>
          </p:cNvSpPr>
          <p:nvPr/>
        </p:nvSpPr>
        <p:spPr bwMode="auto">
          <a:xfrm>
            <a:off x="3048000" y="62484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Key Steps in Recruiting: 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	  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Engage Students Early. . .2-Note Show!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PT Slide 33 Elementary Band at HS Hafltime Show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600200"/>
            <a:ext cx="81153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invite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beginners to join the high school students in a pre-game pizza party.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descr="bandcamp-2016-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41600"/>
            <a:ext cx="5029200" cy="335280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9764323"/>
      </p:ext>
    </p:extLst>
  </p:cSld>
  <p:clrMapOvr>
    <a:masterClrMapping/>
  </p:clrMapOvr>
  <p:transition>
    <p:cut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join the high school students in a pre-game pizza party.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u="sng" dirty="0">
                <a:solidFill>
                  <a:schemeClr val="bg1"/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beginners to sit/play with HS band at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0" name="Picture 9" descr="_6139050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38500"/>
            <a:ext cx="50292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511344"/>
      </p:ext>
    </p:extLst>
  </p:cSld>
  <p:clrMapOvr>
    <a:masterClrMapping/>
  </p:clrMapOvr>
  <p:transition>
    <p:cut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join the high school students in a pre-game pizza party.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sit/play with HS band at game.</a:t>
            </a:r>
          </a:p>
          <a:p>
            <a:pPr marL="514350" indent="-514350">
              <a:buAutoNum type="arabicPeriod"/>
            </a:pPr>
            <a:r>
              <a:rPr lang="en-US" sz="3200" u="sng" dirty="0">
                <a:solidFill>
                  <a:schemeClr val="bg1"/>
                </a:solidFill>
                <a:latin typeface="+mn-lt"/>
              </a:rPr>
              <a:t>Encourage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high school boosters to host a middle school parent reception and invite </a:t>
            </a:r>
            <a:r>
              <a:rPr lang="en-US" sz="3200" u="sng" dirty="0">
                <a:solidFill>
                  <a:schemeClr val="bg1"/>
                </a:solidFill>
                <a:latin typeface="+mn-lt"/>
              </a:rPr>
              <a:t>both principals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to speak. </a:t>
            </a:r>
          </a:p>
          <a:p>
            <a:pPr marL="514350" indent="-514350">
              <a:buAutoNum type="arabicPeriod"/>
            </a:pP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 descr="Screen Shot 2017-10-04 at 5.3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51350"/>
            <a:ext cx="249318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019443"/>
      </p:ext>
    </p:extLst>
  </p:cSld>
  <p:clrMapOvr>
    <a:masterClrMapping/>
  </p:clrMapOvr>
  <p:transition>
    <p:cut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0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The Partnership Halftime Show: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Pre-game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295400"/>
            <a:ext cx="906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join the high school students in a pre-game pizza party. 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students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invite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beginners to sit/play with HS band at game.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rgbClr val="7F7F7F"/>
                </a:solidFill>
                <a:latin typeface="+mn-lt"/>
              </a:rPr>
              <a:t>Encourage high school boosters to host a middle school parent reception and invite both principals to speak. </a:t>
            </a:r>
          </a:p>
          <a:p>
            <a:pPr marL="514350" indent="-514350"/>
            <a:r>
              <a:rPr lang="en-US" sz="3200" i="1" dirty="0">
                <a:solidFill>
                  <a:schemeClr val="bg1"/>
                </a:solidFill>
                <a:latin typeface="+mn-lt"/>
              </a:rPr>
              <a:t>4.  </a:t>
            </a:r>
            <a:r>
              <a:rPr lang="en-US" sz="3200" i="1" u="sng" dirty="0">
                <a:solidFill>
                  <a:schemeClr val="bg1"/>
                </a:solidFill>
                <a:latin typeface="+mn-lt"/>
              </a:rPr>
              <a:t>Ensure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VIP seating/treatment in the stands for parents.</a:t>
            </a:r>
          </a:p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D032B-18D2-6646-967F-48E7F78D5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4129"/>
            <a:ext cx="9042400" cy="3600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42CB1-18D7-784A-A3FF-C6E3E73F8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6339"/>
            <a:ext cx="4654550" cy="31956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2100315"/>
      </p:ext>
    </p:extLst>
  </p:cSld>
  <p:clrMapOvr>
    <a:masterClrMapping/>
  </p:clrMapOvr>
  <p:transition>
    <p:cut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>
                <a:solidFill>
                  <a:srgbClr val="FFFF00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</a:t>
            </a:r>
            <a:r>
              <a:rPr lang="en-US" sz="4400" b="1" i="1" u="sng" dirty="0">
                <a:solidFill>
                  <a:srgbClr val="FFCC00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981200"/>
            <a:ext cx="3549753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52388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with Prospective Parents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98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600200"/>
            <a:ext cx="3461657" cy="3657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19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2400" y="1371600"/>
            <a:ext cx="4953000" cy="5181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1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Recruitment Info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Emphasize rewards, benefits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Maintain accessibility to parents and don’t give up!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Initial Meeting: Involve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Current</a:t>
            </a:r>
            <a:r>
              <a:rPr lang="en-US" dirty="0">
                <a:solidFill>
                  <a:schemeClr val="bg1"/>
                </a:solidFill>
              </a:rPr>
              <a:t> parents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Current</a:t>
            </a:r>
            <a:r>
              <a:rPr lang="en-US" dirty="0">
                <a:solidFill>
                  <a:schemeClr val="bg1"/>
                </a:solidFill>
              </a:rPr>
              <a:t> student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FFFF00"/>
                </a:solidFill>
              </a:rPr>
              <a:t>Current</a:t>
            </a:r>
            <a:r>
              <a:rPr lang="en-US" dirty="0">
                <a:solidFill>
                  <a:schemeClr val="bg1"/>
                </a:solidFill>
              </a:rPr>
              <a:t> administrator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24600"/>
            <a:ext cx="3200400" cy="457200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3842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Best Ambassador is an </a:t>
            </a:r>
            <a:r>
              <a:rPr lang="en-US" sz="3200" i="1" u="sng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Excited</a:t>
            </a:r>
            <a:r>
              <a:rPr lang="en-US" sz="320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Child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981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Teach PARENTS how to </a:t>
            </a:r>
            <a:r>
              <a:rPr lang="en-US" u="sng" dirty="0">
                <a:solidFill>
                  <a:srgbClr val="FFFF00"/>
                </a:solidFill>
              </a:rPr>
              <a:t>support </a:t>
            </a:r>
            <a:r>
              <a:rPr lang="en-US" dirty="0">
                <a:solidFill>
                  <a:srgbClr val="FFFFFF"/>
                </a:solidFill>
              </a:rPr>
              <a:t>their child’s 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981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Teach PARENTS how to </a:t>
            </a:r>
            <a:r>
              <a:rPr lang="en-US" u="sng" dirty="0">
                <a:solidFill>
                  <a:srgbClr val="FFFF00"/>
                </a:solidFill>
              </a:rPr>
              <a:t>support </a:t>
            </a:r>
            <a:r>
              <a:rPr lang="en-US" dirty="0">
                <a:solidFill>
                  <a:srgbClr val="FFFFFF"/>
                </a:solidFill>
              </a:rPr>
              <a:t>their child’s 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048000"/>
            <a:ext cx="426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</a:t>
            </a:r>
            <a:r>
              <a:rPr kumimoji="0" lang="en-US" sz="280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their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children</a:t>
            </a:r>
            <a:endParaRPr kumimoji="0" lang="en-US" sz="28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90600"/>
            <a:ext cx="4267200" cy="1981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Teach PARENTS how to </a:t>
            </a:r>
            <a:r>
              <a:rPr lang="en-US" u="sng" dirty="0">
                <a:solidFill>
                  <a:srgbClr val="FFFF00"/>
                </a:solidFill>
              </a:rPr>
              <a:t>support </a:t>
            </a:r>
            <a:r>
              <a:rPr lang="en-US" dirty="0">
                <a:solidFill>
                  <a:srgbClr val="FFFFFF"/>
                </a:solidFill>
              </a:rPr>
              <a:t>their child’s practicing</a:t>
            </a:r>
          </a:p>
        </p:txBody>
      </p:sp>
      <p:pic>
        <p:nvPicPr>
          <p:cNvPr id="44036" name="Picture 102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4030372" cy="2971800"/>
          </a:xfrm>
          <a:prstGeom prst="rect">
            <a:avLst/>
          </a:prstGeom>
          <a:ln>
            <a:noFill/>
          </a:ln>
          <a:effectLst>
            <a:reflection stA="66000" endPos="75000" dist="12700" dir="5400000" sy="-100000" algn="bl" rotWithShape="0"/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048000"/>
            <a:ext cx="426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28687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Give PARENTS ideas of how to </a:t>
            </a:r>
            <a:r>
              <a:rPr kumimoji="0" lang="en-US" sz="280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motivate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their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children</a:t>
            </a:r>
            <a:endParaRPr kumimoji="0" lang="en-US" sz="280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4191000"/>
            <a:ext cx="4648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908050" marR="0" lvl="1" indent="-4365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Encourage PARENTS to play an active role in the learning process and to become </a:t>
            </a:r>
            <a:r>
              <a:rPr kumimoji="0" lang="en-US" sz="280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ＭＳ Ｐゴシック" pitchFamily="-112" charset="-128"/>
              </a:rPr>
              <a:t>involved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ＭＳ Ｐゴシック" pitchFamily="-112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49893-C58D-0844-99D8-5C21BCC97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20" y="1524000"/>
            <a:ext cx="6515560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B53A7-1A50-C340-BB0C-B3B61DB05A4A}"/>
              </a:ext>
            </a:extLst>
          </p:cNvPr>
          <p:cNvSpPr txBox="1"/>
          <p:nvPr/>
        </p:nvSpPr>
        <p:spPr>
          <a:xfrm>
            <a:off x="533400" y="5562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www.schoolmusiconline.com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/central-music-highlights/2017/10/10/tips-for-beginning-band-parents-music-stands</a:t>
            </a:r>
          </a:p>
        </p:txBody>
      </p:sp>
    </p:spTree>
    <p:extLst>
      <p:ext uri="{BB962C8B-B14F-4D97-AF65-F5344CB8AC3E}">
        <p14:creationId xmlns:p14="http://schemas.microsoft.com/office/powerpoint/2010/main" val="91677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Teac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Parents Too. . .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They don’t know what NORMAL is!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B53A7-1A50-C340-BB0C-B3B61DB05A4A}"/>
              </a:ext>
            </a:extLst>
          </p:cNvPr>
          <p:cNvSpPr txBox="1"/>
          <p:nvPr/>
        </p:nvSpPr>
        <p:spPr>
          <a:xfrm>
            <a:off x="533400" y="55626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www.schoolmusiconline.com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/central-music-highlights/2017/10/10/tips-for-beginning-band-parents-music-stands</a:t>
            </a:r>
          </a:p>
        </p:txBody>
      </p:sp>
      <p:pic>
        <p:nvPicPr>
          <p:cNvPr id="6" name="Tips for Beginning Band Parents Reeds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732" y="1295400"/>
            <a:ext cx="921173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Support…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</a:p>
        </p:txBody>
      </p:sp>
      <p:pic>
        <p:nvPicPr>
          <p:cNvPr id="4" name="Picture 3" descr="Screen Shot 2018-10-18 at 9.45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524000"/>
            <a:ext cx="90424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Parent Support…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Directly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!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Parent Band – REALLY FUN!</a:t>
            </a:r>
          </a:p>
        </p:txBody>
      </p:sp>
      <p:pic>
        <p:nvPicPr>
          <p:cNvPr id="5" name="PPT Slide 45 The Parent Ban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II. RETAINING</a:t>
            </a:r>
            <a:endParaRPr lang="en-US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292" name="Picture 2051" descr="3-DSC_00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295400"/>
            <a:ext cx="3186113" cy="207486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295" name="Picture 7" descr="HS Musici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981200"/>
            <a:ext cx="1771650" cy="3124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6" name="Picture 4" descr="DSC_02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733800"/>
            <a:ext cx="1692275" cy="2209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7" name="Picture 13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69162" y="3581400"/>
            <a:ext cx="1570038" cy="23622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1219200"/>
            <a:ext cx="1889125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New Recruits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 descr="Screen Shot 2018-10-18 at 9.48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5940425" cy="50958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i="1" u="sng" dirty="0">
                <a:solidFill>
                  <a:srgbClr val="FFCC00"/>
                </a:solidFill>
              </a:rPr>
              <a:t> </a:t>
            </a:r>
            <a:r>
              <a:rPr lang="en-US" sz="4400" b="1" i="1" u="sng" dirty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>
                <a:solidFill>
                  <a:srgbClr val="FFFF00"/>
                </a:solidFill>
              </a:rPr>
              <a:t>t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chemeClr val="bg1"/>
                </a:solidFill>
              </a:rPr>
              <a:t>or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54887186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050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4444" i="1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Keeping </a:t>
            </a:r>
            <a:r>
              <a:rPr lang="en-US" sz="4444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Your New Recruits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4444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 Do Kids Stay?  Let’s Ask </a:t>
            </a:r>
            <a:r>
              <a:rPr lang="en-US" sz="4444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THEM</a:t>
            </a:r>
            <a:r>
              <a:rPr lang="en-US" sz="4444" i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!</a:t>
            </a:r>
          </a:p>
        </p:txBody>
      </p:sp>
      <p:sp>
        <p:nvSpPr>
          <p:cNvPr id="4608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766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PT Slide 48 Why Kids Stay in Ban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6833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Consider More Effective Scheduling Models</a:t>
            </a:r>
          </a:p>
          <a:p>
            <a:pPr algn="ctr"/>
            <a:endParaRPr lang="en-US" sz="3200" dirty="0"/>
          </a:p>
        </p:txBody>
      </p:sp>
      <p:pic>
        <p:nvPicPr>
          <p:cNvPr id="10" name="Picture 9" descr="DAUD24y_1024x1024_Up_down_arrow_l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53" y="866520"/>
            <a:ext cx="5863555" cy="5970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040" y="1918780"/>
            <a:ext cx="638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Band Director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0300" y="5018421"/>
            <a:ext cx="638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Beginning ES/MS Band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20" y="842780"/>
            <a:ext cx="870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Vertical Alignment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4411336" y="2661763"/>
            <a:ext cx="484632" cy="2356658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9274" y="3216820"/>
            <a:ext cx="16381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also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teaches</a:t>
            </a: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 descr="2000px-Flag_of_Texas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124200"/>
            <a:ext cx="2102643" cy="14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06833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Consider More Effective Scheduling Models</a:t>
            </a:r>
          </a:p>
          <a:p>
            <a:pPr algn="ctr"/>
            <a:endParaRPr lang="en-US" sz="3200" dirty="0"/>
          </a:p>
        </p:txBody>
      </p:sp>
      <p:pic>
        <p:nvPicPr>
          <p:cNvPr id="10" name="Picture 9" descr="DAUD24y_1024x1024_Up_down_arrow_l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53" y="866520"/>
            <a:ext cx="5863555" cy="5970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040" y="1918780"/>
            <a:ext cx="638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HS Band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0300" y="5018421"/>
            <a:ext cx="638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Beginning ES/MS Band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Director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20" y="842780"/>
            <a:ext cx="8700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Vertical Alignment</a:t>
            </a:r>
          </a:p>
        </p:txBody>
      </p:sp>
      <p:sp>
        <p:nvSpPr>
          <p:cNvPr id="19" name="Down Arrow 18"/>
          <p:cNvSpPr/>
          <p:nvPr/>
        </p:nvSpPr>
        <p:spPr>
          <a:xfrm flipV="1">
            <a:off x="4411336" y="2666999"/>
            <a:ext cx="484632" cy="2438399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19274" y="3216820"/>
            <a:ext cx="163818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also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teaches</a:t>
            </a: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 descr="2000px-Flag_of_Texas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124200"/>
            <a:ext cx="21336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7000" endPos="75000" dist="12700" dir="5400000" sy="-100000" algn="bl" rotWithShape="0"/>
            <a:softEdge rad="112500"/>
          </a:effec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reflection stA="50000" endPos="32000" dist="12700" dir="5400000" sy="-100000" algn="bl" rotWithShape="0"/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Didn’t like the teacher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Common Reasons for Drop-outs?</a:t>
            </a:r>
          </a:p>
        </p:txBody>
      </p:sp>
      <p:pic>
        <p:nvPicPr>
          <p:cNvPr id="92165" name="Picture 5" descr="Disappointed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92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581400"/>
            <a:ext cx="1752600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657600"/>
            <a:ext cx="2743200" cy="20574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92171" name="Picture 11" descr="bored-baby-12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1066800"/>
            <a:ext cx="21145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1981200"/>
            <a:ext cx="281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Lost interest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2743200"/>
            <a:ext cx="388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Didn’t like the teacher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4114800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None/>
            </a:pPr>
            <a:endParaRPr lang="en-US" sz="2800" dirty="0">
              <a:latin typeface="Times New Roman" charset="0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Conflicts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28600" y="76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The first disappointment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o"/>
            </a:pPr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What Can You Do?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8373" name="Picture 4" descr="DSC_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" y="1066800"/>
            <a:ext cx="3114675" cy="4302125"/>
          </a:xfrm>
          <a:prstGeom prst="rect">
            <a:avLst/>
          </a:prstGeom>
          <a:ln>
            <a:noFill/>
          </a:ln>
          <a:effectLst>
            <a:reflection blurRad="12700" stA="53000" endPos="30000" dist="50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066800"/>
            <a:ext cx="4572000" cy="449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to the student</a:t>
            </a:r>
          </a:p>
          <a:p>
            <a:pPr lvl="1" eaLnBrk="1" hangingPunct="1"/>
            <a:r>
              <a:rPr lang="en-US" dirty="0">
                <a:solidFill>
                  <a:srgbClr val="FFFFFF"/>
                </a:solidFill>
              </a:rPr>
              <a:t>Probe for real reason they want to quit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Check their instrument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Talk with the parents</a:t>
            </a:r>
          </a:p>
          <a:p>
            <a:pPr eaLnBrk="1" hangingPunct="1"/>
            <a:r>
              <a:rPr lang="en-US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Iowa Bandmasters </a:t>
            </a:r>
            <a:r>
              <a:rPr lang="en-US" i="1" dirty="0" err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Assn</a:t>
            </a:r>
            <a:r>
              <a:rPr lang="en-US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Exit Survey</a:t>
            </a:r>
          </a:p>
        </p:txBody>
      </p:sp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  <a:latin typeface="Arial" charset="0"/>
              </a:rPr>
              <a:t>www.musicachievementcouncil.org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840437-9B77-5E40-AA98-3720B08265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486400" cy="6890479"/>
          </a:xfrm>
        </p:spPr>
      </p:pic>
    </p:spTree>
    <p:extLst>
      <p:ext uri="{BB962C8B-B14F-4D97-AF65-F5344CB8AC3E}">
        <p14:creationId xmlns:p14="http://schemas.microsoft.com/office/powerpoint/2010/main" val="2489500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B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8760F9-F652-8F44-B477-379AF1D1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3657600"/>
            <a:ext cx="840105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71F48-3338-0C4C-830E-03E799192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3615035"/>
            <a:ext cx="685800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8943C-9BE3-BD44-A5DD-55D8C3976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68480"/>
            <a:ext cx="5462955" cy="2693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F03578-82B7-C748-8499-D7A6A3BF4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96" y="381000"/>
            <a:ext cx="4724400" cy="1760714"/>
          </a:xfrm>
          <a:prstGeom prst="rect">
            <a:avLst/>
          </a:prstGeom>
          <a:effectLst>
            <a:softEdge rad="304800"/>
          </a:effectLst>
          <a:scene3d>
            <a:camera prst="orthographicFront">
              <a:rot lat="0" lon="0" rev="1200000"/>
            </a:camera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A9FF64-2FA6-AD49-B15E-82785D7A1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8280"/>
            <a:ext cx="1092200" cy="23781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800000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800000"/>
                </a:solidFill>
                <a:latin typeface="+mn-lt"/>
              </a:rPr>
              <a:t>MusicEdConsultants.net</a:t>
            </a:r>
            <a:r>
              <a:rPr lang="en-US" sz="1800" dirty="0">
                <a:solidFill>
                  <a:srgbClr val="800000"/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rgbClr val="800000"/>
                </a:solidFill>
                <a:latin typeface="+mn-lt"/>
              </a:rPr>
              <a:t>FPCelebration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15194-6B24-4041-9BBC-57963F08A491}"/>
              </a:ext>
            </a:extLst>
          </p:cNvPr>
          <p:cNvSpPr txBox="1"/>
          <p:nvPr/>
        </p:nvSpPr>
        <p:spPr>
          <a:xfrm>
            <a:off x="1143000" y="2743200"/>
            <a:ext cx="787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n-lt"/>
              </a:rPr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rgbClr val="FFFFFF"/>
                </a:solidFill>
              </a:rPr>
              <a:t>College President,</a:t>
            </a:r>
            <a:r>
              <a:rPr lang="en-US" sz="4400" dirty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8800" i="1" dirty="0">
                <a:solidFill>
                  <a:srgbClr val="FFFF00"/>
                </a:solidFill>
                <a:latin typeface="+mn-lt"/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even a </a:t>
            </a:r>
            <a:r>
              <a:rPr lang="en-US" sz="4400" b="1" i="1" u="sng" dirty="0">
                <a:solidFill>
                  <a:srgbClr val="FFFF00"/>
                </a:solidFill>
                <a:latin typeface="+mn-lt"/>
              </a:rPr>
              <a:t>Rock Star</a:t>
            </a:r>
            <a:r>
              <a:rPr lang="en-US" sz="4400" i="1" dirty="0">
                <a:solidFill>
                  <a:schemeClr val="bg1"/>
                </a:solidFill>
                <a:latin typeface="+mn-lt"/>
              </a:rPr>
              <a:t>, 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8856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First Performance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National Day of Celebration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00" y="11531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3</a:t>
            </a:r>
            <a:r>
              <a:rPr lang="en-US" sz="3600" i="1" baseline="30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rd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Thursday of November Annually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Screen Shot 2018-10-18 at 7.55.1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57400"/>
            <a:ext cx="7391400" cy="41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0726"/>
      </p:ext>
    </p:extLst>
  </p:cSld>
  <p:clrMapOvr>
    <a:masterClrMapping/>
  </p:clrMapOvr>
  <p:transition>
    <p:cut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First Performance</a:t>
            </a:r>
          </a:p>
          <a:p>
            <a:pPr algn="ctr"/>
            <a:r>
              <a:rPr lang="en-US" sz="3600" i="1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National Day of Celebration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00" y="11531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3</a:t>
            </a:r>
            <a:r>
              <a:rPr lang="en-US" sz="3600" i="1" baseline="300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rd</a:t>
            </a:r>
            <a:r>
              <a:rPr lang="en-US" sz="3600" i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Thursday of November Annually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PT Slide 56 First Performance Concert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28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072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pic>
        <p:nvPicPr>
          <p:cNvPr id="10" name="Picture 9" descr="rec fest 2015-7-photos 640x427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710446"/>
            <a:ext cx="8001000" cy="533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87E9B-FED1-0D43-B55E-AF20E44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>
                <a:solidFill>
                  <a:srgbClr val="790A14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790A1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24600"/>
            <a:ext cx="9144000" cy="609600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endParaRPr lang="en-US" sz="1000" dirty="0">
              <a:solidFill>
                <a:srgbClr val="800000"/>
              </a:solidFill>
            </a:endParaRPr>
          </a:p>
        </p:txBody>
      </p:sp>
      <p:pic>
        <p:nvPicPr>
          <p:cNvPr id="10" name="Picture 9" descr="rec fest 2015-7-photos 640x427.jp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533400" y="710446"/>
            <a:ext cx="8001000" cy="533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228600"/>
            <a:ext cx="8839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+mn-lt"/>
              </a:rPr>
              <a:t>The Results:</a:t>
            </a:r>
          </a:p>
          <a:p>
            <a:pPr lvl="1"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Reduces Beginner Dropout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Provides Short-Range Achievement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 Goals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Encourages Engagement with   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Parents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Strengthens Administrative Support</a:t>
            </a:r>
          </a:p>
          <a:p>
            <a:pPr lvl="1"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  Celebrates Musical Accomplishments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+mn-lt"/>
              </a:rPr>
              <a:t>   of Beginners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7813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+mn-lt"/>
              </a:rPr>
              <a:t>  a. Director Letter with Full Set of Instructions</a:t>
            </a:r>
          </a:p>
        </p:txBody>
      </p:sp>
      <p:pic>
        <p:nvPicPr>
          <p:cNvPr id="11" name="Picture 10" descr="Letter to Directo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42" y="1610562"/>
            <a:ext cx="3995738" cy="5171237"/>
          </a:xfrm>
          <a:prstGeom prst="rect">
            <a:avLst/>
          </a:prstGeom>
        </p:spPr>
      </p:pic>
      <p:pic>
        <p:nvPicPr>
          <p:cNvPr id="12" name="Picture 11" descr="Letter to Director copy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600200"/>
            <a:ext cx="400374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b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Customizable Letter of Invitation to Parents </a:t>
            </a:r>
          </a:p>
        </p:txBody>
      </p:sp>
      <p:pic>
        <p:nvPicPr>
          <p:cNvPr id="7" name="Picture 6" descr="ParentLetter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76" y="1447800"/>
            <a:ext cx="40626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+mn-lt"/>
              </a:rPr>
              <a:t>c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. Customizable Letter of Invitation to Principal</a:t>
            </a:r>
          </a:p>
        </p:txBody>
      </p:sp>
      <p:pic>
        <p:nvPicPr>
          <p:cNvPr id="6" name="Picture 5" descr="PrincipalLet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097" y="1447800"/>
            <a:ext cx="412150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d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Customizable Script to </a:t>
            </a:r>
            <a:r>
              <a:rPr lang="en-US" sz="3600" i="1" u="sng" dirty="0">
                <a:solidFill>
                  <a:schemeClr val="bg1"/>
                </a:solidFill>
                <a:latin typeface="+mn-lt"/>
              </a:rPr>
              <a:t>Make It Your Own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!</a:t>
            </a:r>
          </a:p>
        </p:txBody>
      </p:sp>
      <p:pic>
        <p:nvPicPr>
          <p:cNvPr id="7" name="Picture 6" descr="Script 1 copy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24" y="2241514"/>
            <a:ext cx="3505731" cy="4537075"/>
          </a:xfrm>
          <a:prstGeom prst="rect">
            <a:avLst/>
          </a:prstGeom>
        </p:spPr>
      </p:pic>
      <p:pic>
        <p:nvPicPr>
          <p:cNvPr id="8" name="Picture 7" descr="Script 1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905000"/>
            <a:ext cx="3505200" cy="4536388"/>
          </a:xfrm>
          <a:prstGeom prst="rect">
            <a:avLst/>
          </a:prstGeom>
        </p:spPr>
      </p:pic>
      <p:pic>
        <p:nvPicPr>
          <p:cNvPr id="9" name="Picture 8" descr="Script 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25" y="1484433"/>
            <a:ext cx="3444399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e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Press Release Template</a:t>
            </a:r>
          </a:p>
        </p:txBody>
      </p:sp>
      <p:pic>
        <p:nvPicPr>
          <p:cNvPr id="6" name="Picture 5" descr="Screen Shot 2018-09-18 at 9.03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439619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f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Certificate of </a:t>
            </a:r>
            <a:r>
              <a:rPr lang="en-US" sz="3600" i="1" u="sng" dirty="0">
                <a:solidFill>
                  <a:schemeClr val="bg1"/>
                </a:solidFill>
                <a:latin typeface="+mn-lt"/>
              </a:rPr>
              <a:t>Advancement</a:t>
            </a:r>
          </a:p>
        </p:txBody>
      </p:sp>
      <p:pic>
        <p:nvPicPr>
          <p:cNvPr id="11" name="Picture 10" descr="Certificate of Advanc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639" y="1530160"/>
            <a:ext cx="6019561" cy="465197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>
                <a:solidFill>
                  <a:srgbClr val="FFFF00"/>
                </a:solidFill>
              </a:rPr>
              <a:t>82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+mn-lt"/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materials.html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365881"/>
      </p:ext>
    </p:extLst>
  </p:cSld>
  <p:clrMapOvr>
    <a:masterClrMapping/>
  </p:clrMapOvr>
  <p:transition advClick="0" advTm="10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g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Ideas to Enhance the Experience</a:t>
            </a:r>
          </a:p>
        </p:txBody>
      </p:sp>
      <p:pic>
        <p:nvPicPr>
          <p:cNvPr id="8" name="Picture 7" descr="Ideas to Enhance the Experience copy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35" y="1447800"/>
            <a:ext cx="401846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h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Certificate of Music Ed </a:t>
            </a:r>
            <a:r>
              <a:rPr lang="en-US" sz="3600" i="1" u="sng" dirty="0">
                <a:solidFill>
                  <a:schemeClr val="bg1"/>
                </a:solidFill>
                <a:latin typeface="+mn-lt"/>
              </a:rPr>
              <a:t>Leadership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for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High School Student Participants</a:t>
            </a:r>
          </a:p>
        </p:txBody>
      </p:sp>
      <p:pic>
        <p:nvPicPr>
          <p:cNvPr id="7" name="Picture 6" descr="Certificate of Leadership copy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981200"/>
            <a:ext cx="5389138" cy="416477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200" y="632460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/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11870"/>
            <a:ext cx="913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+mn-lt"/>
              </a:rPr>
              <a:t>What’s Included?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71D55A-D378-D54C-A4D4-837E6F8F83DC}"/>
              </a:ext>
            </a:extLst>
          </p:cNvPr>
          <p:cNvSpPr txBox="1"/>
          <p:nvPr/>
        </p:nvSpPr>
        <p:spPr>
          <a:xfrm>
            <a:off x="0" y="762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. #</a:t>
            </a:r>
            <a:r>
              <a:rPr lang="en-US" sz="3600" dirty="0" err="1">
                <a:solidFill>
                  <a:schemeClr val="bg1"/>
                </a:solidFill>
                <a:latin typeface="+mn-lt"/>
              </a:rPr>
              <a:t>FPCelebration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Toolkit</a:t>
            </a:r>
          </a:p>
        </p:txBody>
      </p:sp>
      <p:pic>
        <p:nvPicPr>
          <p:cNvPr id="6" name="Picture 5" descr="FPNDoC Kit copy 2.j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24001"/>
            <a:ext cx="3733800" cy="46261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6200" y="6248400"/>
            <a:ext cx="9144000" cy="365125"/>
          </a:xfrm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6251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83345F-457B-9E49-9C7E-A4AC235D2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21" y="0"/>
            <a:ext cx="2860579" cy="3834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691811-9622-EA45-98B1-6C153ED3E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914400"/>
            <a:ext cx="2806700" cy="3720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5E53C-2B54-8741-BBC3-A7E0B0024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828800"/>
            <a:ext cx="2819400" cy="376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03189-51A3-1040-AAC1-03CBCC147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70201"/>
            <a:ext cx="2590800" cy="3454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1FF6C-0100-4C4A-B6F6-9D143F7E8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67881"/>
            <a:ext cx="2514600" cy="33663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27BB3-6DAC-1448-BE97-47969E82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3628" y="223354"/>
            <a:ext cx="17672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Music</a:t>
            </a:r>
          </a:p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Material</a:t>
            </a:r>
          </a:p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 Use:</a:t>
            </a:r>
          </a:p>
        </p:txBody>
      </p:sp>
      <p:pic>
        <p:nvPicPr>
          <p:cNvPr id="15" name="Picture 14" descr="band_0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8150"/>
            <a:ext cx="2528888" cy="33718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7200" y="3989725"/>
            <a:ext cx="472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Available for 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Band or Orchestra at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Local Music Dealers 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 online via</a:t>
            </a:r>
          </a:p>
          <a:p>
            <a:pPr algn="r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Hal Leonard</a:t>
            </a:r>
          </a:p>
          <a:p>
            <a:pPr algn="r"/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5194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Why Does this Program Work?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7162800" cy="3429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timing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performance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Parents want to hear their kids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	play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Student interest soars and they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	learn to love performing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practice</a:t>
            </a: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more prior to a performance</a:t>
            </a:r>
          </a:p>
        </p:txBody>
      </p:sp>
      <p:sp>
        <p:nvSpPr>
          <p:cNvPr id="7065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9144000" cy="365125"/>
          </a:xfrm>
          <a:noFill/>
        </p:spPr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nammfoundation.org/fpndoc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+mn-lt"/>
              </a:rPr>
              <a:t>MusicEdConsultants.net/FPCelebration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5334000"/>
            <a:ext cx="8610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The audience will be </a:t>
            </a:r>
            <a:r>
              <a:rPr lang="en-US" sz="3200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large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lang="en-US" sz="3200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enthusiastic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! </a:t>
            </a:r>
            <a:endParaRPr kumimoji="0" lang="en-US" sz="3200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band_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00200"/>
            <a:ext cx="1714500" cy="2286000"/>
          </a:xfrm>
          <a:prstGeom prst="rect">
            <a:avLst/>
          </a:prstGeom>
          <a:noFill/>
          <a:ln>
            <a:noFill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2133600" y="1066800"/>
            <a:ext cx="6324600" cy="5486400"/>
          </a:xfrm>
        </p:spPr>
        <p:txBody>
          <a:bodyPr>
            <a:no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Administrators get involved! Many schools have the principal serve as the narrator -- </a:t>
            </a:r>
            <a:r>
              <a:rPr lang="en-US" sz="4000" i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GREAT PR!</a:t>
            </a: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 sound of </a:t>
            </a:r>
          </a:p>
          <a:p>
            <a:pPr eaLnBrk="1" hangingPunct="1">
              <a:buFont typeface="Wingdings" charset="2"/>
              <a:buNone/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applause</a:t>
            </a:r>
            <a: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is </a:t>
            </a:r>
          </a:p>
          <a:p>
            <a:pPr eaLnBrk="1" hangingPunct="1">
              <a:buFont typeface="Wingdings" charset="2"/>
              <a:buNone/>
            </a:pP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infectious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Why Does this Program Work?</a:t>
            </a:r>
            <a:endParaRPr lang="en-US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141033"/>
            <a:ext cx="3505893" cy="2107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066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447800"/>
            <a:ext cx="1498600" cy="22479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22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32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6" name="Picture 5" descr="Screen Shot 2018-01-12 at 2.54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7924800" cy="43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4" name="Picture 3" descr="More likely to encourage your child RESPONSE Question 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" y="735465"/>
            <a:ext cx="9001719" cy="60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194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-152400"/>
            <a:ext cx="9144000" cy="1524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F.P. </a:t>
            </a:r>
            <a:r>
              <a:rPr lang="en-US" sz="32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LIVE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at the 2017 Midwest Clinic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3" name="Picture 2" descr="Word Cloud Question 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77200" cy="5510253"/>
          </a:xfrm>
          <a:prstGeom prst="rect">
            <a:avLst/>
          </a:prstGeom>
        </p:spPr>
      </p:pic>
      <p:pic>
        <p:nvPicPr>
          <p:cNvPr id="4" name="Picture 3" descr="More likely to encourage your child RESPONSE Question 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" y="735465"/>
            <a:ext cx="9001719" cy="6047512"/>
          </a:xfrm>
          <a:prstGeom prst="rect">
            <a:avLst/>
          </a:prstGeom>
        </p:spPr>
      </p:pic>
      <p:pic>
        <p:nvPicPr>
          <p:cNvPr id="6" name="Picture 5" descr="Screen Shot 2018-01-12 at 2.51.27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" y="1905000"/>
            <a:ext cx="894102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2AB091"/>
                </a:solidFill>
                <a:effectLst/>
                <a:latin typeface="+mn-lt"/>
              </a:rPr>
              <a:t>A Practical Guide for Recruitment and Retention</a:t>
            </a: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8190940"/>
      </p:ext>
    </p:extLst>
  </p:cSld>
  <p:clrMapOvr>
    <a:masterClrMapping/>
  </p:clrMapOvr>
  <p:transition advClick="0" advTm="10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10662" y="-76200"/>
            <a:ext cx="8047892" cy="1524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Mario Moody, Director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215F-5F8E-294A-AA35-5B16E959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002" y="1489657"/>
            <a:ext cx="3200398" cy="21283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82A55-7B9E-1E41-A6A9-6DDA9428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5705" y="1727222"/>
            <a:ext cx="2940548" cy="19555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58925-55A0-C94A-814A-677999F75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54" y="3429000"/>
            <a:ext cx="3399692" cy="3083441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599483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10662" y="-76200"/>
            <a:ext cx="8047892" cy="15240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Response from Mario Moody, Director</a:t>
            </a:r>
            <a:br>
              <a:rPr lang="en-US" sz="36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215F-5F8E-294A-AA35-5B16E959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002" y="1489657"/>
            <a:ext cx="3200398" cy="21283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82A55-7B9E-1E41-A6A9-6DDA9428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40714" y="1576060"/>
            <a:ext cx="2940548" cy="19555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58925-55A0-C94A-814A-677999F755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54" y="3429000"/>
            <a:ext cx="3399692" cy="308344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63C29-19C9-5840-833A-A3FC31432CF8}"/>
              </a:ext>
            </a:extLst>
          </p:cNvPr>
          <p:cNvSpPr txBox="1"/>
          <p:nvPr/>
        </p:nvSpPr>
        <p:spPr>
          <a:xfrm>
            <a:off x="422223" y="1051089"/>
            <a:ext cx="8733096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experience of having our 1st year students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perform after only 8 weeks has had a profound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impact not only on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their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confidence and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expectations for themselves moving forward,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 has challenged </a:t>
            </a:r>
            <a:r>
              <a:rPr lang="en-US" sz="32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to continually grow by making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myself vulnerable and aware of how it feels to be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“beginner."  I can relate better to any feelings of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apprehension they may feel plus our rehearsals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more effective because my students truly </a:t>
            </a:r>
          </a:p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understand that every practice counts.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4236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047892" cy="1524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It’s all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FREE </a:t>
            </a: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to Download!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215F-5F8E-294A-AA35-5B16E959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0096" y="1462904"/>
            <a:ext cx="3200398" cy="212837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82A55-7B9E-1E41-A6A9-6DDA9428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3331" y="1272776"/>
            <a:ext cx="2940548" cy="195556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58925-55A0-C94A-814A-677999F755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07" y="3148709"/>
            <a:ext cx="3399692" cy="308344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36889-7042-414F-955C-079704E091F5}"/>
              </a:ext>
            </a:extLst>
          </p:cNvPr>
          <p:cNvSpPr txBox="1"/>
          <p:nvPr/>
        </p:nvSpPr>
        <p:spPr>
          <a:xfrm>
            <a:off x="1322363" y="12379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76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www.</a:t>
            </a:r>
            <a:r>
              <a:rPr 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nammfoundation.org/fpndoc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10" descr="iPhone Graphi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2819400"/>
            <a:ext cx="1337621" cy="1665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029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Share Your Student Success Stories on Video</a:t>
            </a:r>
            <a:b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http://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bit.ly/BegMus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6570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maZMsDh5Eycqwi0l4yP6jl72eJkfbmt4t8yenImKBVvK0kTmF0xjctABnaLJIm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3873500" cy="353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72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Music offers a path to </a:t>
            </a: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S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uccess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47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Music provides meaningful, lifelong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M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emories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71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Music teaches </a:t>
            </a: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A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daptability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11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Music teaches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R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espect 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2417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Music teaches </a:t>
            </a:r>
            <a:r>
              <a:rPr lang="en-US" sz="4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T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rust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Picture 12" descr="Old-Music-Score-1350x2400-770x433.jpg"/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-50318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8415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There is a Place…</a:t>
            </a:r>
          </a:p>
        </p:txBody>
      </p:sp>
      <p:pic>
        <p:nvPicPr>
          <p:cNvPr id="6" name="Picture 5" descr="Screen Shot 2018-10-19 at 5.21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1950" y="172188"/>
            <a:ext cx="5674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where kids are S.M.A.R.T.</a:t>
            </a:r>
            <a:endParaRPr lang="en-US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41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There is a Place…where kids are S.M.A.R.T.</a:t>
            </a:r>
          </a:p>
        </p:txBody>
      </p:sp>
      <p:pic>
        <p:nvPicPr>
          <p:cNvPr id="4" name="PPT Slide 53 There Is A Place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076266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een-music-note-hi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724400"/>
            <a:ext cx="902127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Your </a:t>
            </a:r>
            <a:r>
              <a:rPr lang="en-US" sz="7200" u="sng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Enthusiasm</a:t>
            </a:r>
            <a:r>
              <a:rPr lang="en-US" sz="72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what Matters!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6" name="Picture 5" descr="Enthusiasm-is-key-for-succe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412" y="2438400"/>
            <a:ext cx="4625788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Happy Music No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905000"/>
            <a:ext cx="1791837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6220"/>
      </p:ext>
    </p:extLst>
  </p:cSld>
  <p:clrMapOvr>
    <a:masterClrMapping/>
  </p:clrMapOvr>
  <p:transition>
    <p:cut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Additional M.A.C. Resources</a:t>
            </a:r>
            <a:br>
              <a:rPr lang="en-US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556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1368425" y="2909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Recruitment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36" y="2057400"/>
            <a:ext cx="2296265" cy="297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50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 descr="Bridging the G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90800"/>
            <a:ext cx="270622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" name="Picture 23" descr="Success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562" y="3169421"/>
            <a:ext cx="2496838" cy="323137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182" y="2030145"/>
            <a:ext cx="2224618" cy="292285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076" y="3457365"/>
            <a:ext cx="2299124" cy="3020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stA="50000" endPos="75000" dist="127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4800" y="990600"/>
            <a:ext cx="882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FF"/>
                </a:solidFill>
                <a:latin typeface="+mn-lt"/>
                <a:cs typeface="Times New Roman"/>
              </a:rPr>
              <a:t>www.MusicAchievementCouncil.org</a:t>
            </a:r>
            <a:endParaRPr lang="en-US" sz="4000" dirty="0">
              <a:solidFill>
                <a:srgbClr val="FFFFFF"/>
              </a:solidFill>
              <a:latin typeface="+mn-lt"/>
              <a:cs typeface="Times New Roman"/>
            </a:endParaRPr>
          </a:p>
        </p:txBody>
      </p:sp>
      <p:pic>
        <p:nvPicPr>
          <p:cNvPr id="3" name="Picture 2" descr="Flashdriv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524000" cy="100488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een-music-note-hi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724400"/>
            <a:ext cx="902127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is YOUR Most</a:t>
            </a:r>
          </a:p>
          <a:p>
            <a:pPr algn="ctr"/>
            <a:r>
              <a:rPr lang="en-US" sz="5400" dirty="0">
                <a:solidFill>
                  <a:srgbClr val="CC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Successful Recruiting Tool?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4DD9C-EA50-FD4F-B7C7-8277C9A02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578" y="1981199"/>
            <a:ext cx="2838021" cy="4375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447E2-E921-6B49-A210-A5E1B4741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814" y="2362200"/>
            <a:ext cx="2557986" cy="25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61187"/>
      </p:ext>
    </p:extLst>
  </p:cSld>
  <p:clrMapOvr>
    <a:masterClrMapping/>
  </p:clrMapOvr>
  <p:transition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+mn-lt"/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  <a:latin typeface="+mn-lt"/>
              </a:rPr>
              <a:t>FREE</a:t>
            </a:r>
            <a:r>
              <a:rPr lang="en-US" sz="4000" dirty="0">
                <a:solidFill>
                  <a:srgbClr val="FFFF00"/>
                </a:solidFill>
                <a:latin typeface="+mn-lt"/>
              </a:rPr>
              <a:t> COPIES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45A3D6"/>
                </a:solidFill>
                <a:latin typeface="+mn-lt"/>
              </a:rPr>
              <a:t>Tips for Success:</a:t>
            </a:r>
          </a:p>
          <a:p>
            <a:pPr algn="ctr"/>
            <a:r>
              <a:rPr lang="en-US" sz="4800" b="1" i="1" dirty="0">
                <a:solidFill>
                  <a:srgbClr val="45A3D6"/>
                </a:solidFill>
                <a:latin typeface="+mn-lt"/>
              </a:rPr>
              <a:t>A Guide for Instrumental Music Teachers</a:t>
            </a: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357" y="1026211"/>
            <a:ext cx="33112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79062500"/>
      </p:ext>
    </p:extLst>
  </p:cSld>
  <p:clrMapOvr>
    <a:masterClrMapping/>
  </p:clrMapOvr>
  <p:transition advClick="0" advTm="10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990600"/>
            <a:ext cx="9131300" cy="6781800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Complimentary Recruitment and Retention Materials</a:t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MusicAchievementCouncil.org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90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76200"/>
            <a:ext cx="7938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This PPT and Videos will be Posted at: </a:t>
            </a:r>
          </a:p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MusicEdConsultants.net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/conference-materials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152" y="990600"/>
            <a:ext cx="72496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Contact Information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 Neel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marcia@musicedconsultants.net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on Twitter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702.361.3553</a:t>
            </a:r>
            <a:endParaRPr lang="en-US" sz="4000" dirty="0">
              <a:latin typeface="+mn-lt"/>
            </a:endParaRPr>
          </a:p>
        </p:txBody>
      </p: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295400"/>
            <a:ext cx="1044384" cy="13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866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9212</TotalTime>
  <Words>2891</Words>
  <Application>Microsoft Macintosh PowerPoint</Application>
  <PresentationFormat>On-screen Show (4:3)</PresentationFormat>
  <Paragraphs>597</Paragraphs>
  <Slides>90</Slides>
  <Notes>90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Times</vt:lpstr>
      <vt:lpstr>Times New Roman</vt:lpstr>
      <vt:lpstr>Wingdings</vt:lpstr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WHAT WAS LEARNED?</vt:lpstr>
      <vt:lpstr>FAMOUS QUOTES. . .</vt:lpstr>
      <vt:lpstr>FAMOUS QUOTES. . .</vt:lpstr>
      <vt:lpstr>PowerPoint Presentation</vt:lpstr>
      <vt:lpstr>Today’s Session</vt:lpstr>
      <vt:lpstr>I. RECRUITING</vt:lpstr>
      <vt:lpstr>The Four (4) Fundamental Beliefs of  Effective Recruiters</vt:lpstr>
      <vt:lpstr>Key Steps in Recruiting:  Attracting Students. . .</vt:lpstr>
      <vt:lpstr>Key Steps in Recruiting Recruiting is a YEAR-ROUND process including: </vt:lpstr>
      <vt:lpstr>Follow-up idea #2 from:  Chris Crone, PAMEA </vt:lpstr>
      <vt:lpstr>Key Steps in Recruiting:      Engage Students Early. . .2-Note Show!</vt:lpstr>
      <vt:lpstr>Key Steps in Recruiting:      Engage Students Early. . .2-Note Show!</vt:lpstr>
      <vt:lpstr>PowerPoint Presentation</vt:lpstr>
      <vt:lpstr>PowerPoint Presentation</vt:lpstr>
      <vt:lpstr>PowerPoint Presentation</vt:lpstr>
      <vt:lpstr>PowerPoint Presentation</vt:lpstr>
      <vt:lpstr>Engage with Prospective Parents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Teach the Parents Too. . . They don’t know what NORMAL is!</vt:lpstr>
      <vt:lpstr>Engage Parent Support…Directly! The Parent Band – REALLY FUN!</vt:lpstr>
      <vt:lpstr>Engage Parent Support…Directly! The Parent Band – REALLY FUN!</vt:lpstr>
      <vt:lpstr>II. RETAINING</vt:lpstr>
      <vt:lpstr>   Keeping Your New Recruits   Why Do Kids Stay?  Let’s Ask THEM!</vt:lpstr>
      <vt:lpstr>   Keeping Your New Recruits   Why Do Kids Stay?  Let’s Ask THEM!</vt:lpstr>
      <vt:lpstr>PowerPoint Presentation</vt:lpstr>
      <vt:lpstr>PowerPoint Presentation</vt:lpstr>
      <vt:lpstr>Common Reasons for Drop-outs?</vt:lpstr>
      <vt:lpstr>Common Reasons for Drop-outs?</vt:lpstr>
      <vt:lpstr>Common Reasons for Drop-outs?</vt:lpstr>
      <vt:lpstr>Common Reasons for Drop-outs?</vt:lpstr>
      <vt:lpstr>What Can You Do?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this Program Work?</vt:lpstr>
      <vt:lpstr>PowerPoint Presentation</vt:lpstr>
      <vt:lpstr>Response from F.P. LIVE at the 2017 Midwest Clinic </vt:lpstr>
      <vt:lpstr>Response from F.P. LIVE at the 2017 Midwest Clinic </vt:lpstr>
      <vt:lpstr>Response from F.P. LIVE at the 2017 Midwest Clinic </vt:lpstr>
      <vt:lpstr>Response from F.P. LIVE at the 2017 Midwest Clinic </vt:lpstr>
      <vt:lpstr>Response from Mario Moody, Director </vt:lpstr>
      <vt:lpstr>Response from Mario Moody, Director </vt:lpstr>
      <vt:lpstr>It’s all FREE to Download!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M.A.C. Resources </vt:lpstr>
      <vt:lpstr>PowerPoint Presentation</vt:lpstr>
      <vt:lpstr>     Complimentary Recruitment and Retention Materials MusicAchievementCouncil.org</vt:lpstr>
    </vt:vector>
  </TitlesOfParts>
  <Company>Music Achievement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NAMM / Bill Harvey</dc:creator>
  <cp:lastModifiedBy>Marcia Neel</cp:lastModifiedBy>
  <cp:revision>1989</cp:revision>
  <dcterms:created xsi:type="dcterms:W3CDTF">2019-07-22T01:16:17Z</dcterms:created>
  <dcterms:modified xsi:type="dcterms:W3CDTF">2019-07-22T01:35:54Z</dcterms:modified>
</cp:coreProperties>
</file>