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63"/>
  </p:notesMasterIdLst>
  <p:sldIdLst>
    <p:sldId id="256" r:id="rId2"/>
    <p:sldId id="577" r:id="rId3"/>
    <p:sldId id="578" r:id="rId4"/>
    <p:sldId id="579" r:id="rId5"/>
    <p:sldId id="581" r:id="rId6"/>
    <p:sldId id="580" r:id="rId7"/>
    <p:sldId id="576" r:id="rId8"/>
    <p:sldId id="266" r:id="rId9"/>
    <p:sldId id="267" r:id="rId10"/>
    <p:sldId id="268" r:id="rId11"/>
    <p:sldId id="269" r:id="rId12"/>
    <p:sldId id="270" r:id="rId13"/>
    <p:sldId id="271" r:id="rId14"/>
    <p:sldId id="277" r:id="rId15"/>
    <p:sldId id="278" r:id="rId16"/>
    <p:sldId id="325" r:id="rId17"/>
    <p:sldId id="280" r:id="rId18"/>
    <p:sldId id="281" r:id="rId19"/>
    <p:sldId id="282" r:id="rId20"/>
    <p:sldId id="326" r:id="rId21"/>
    <p:sldId id="286" r:id="rId22"/>
    <p:sldId id="287" r:id="rId23"/>
    <p:sldId id="288" r:id="rId24"/>
    <p:sldId id="289" r:id="rId25"/>
    <p:sldId id="575" r:id="rId26"/>
    <p:sldId id="567" r:id="rId27"/>
    <p:sldId id="568" r:id="rId28"/>
    <p:sldId id="569" r:id="rId29"/>
    <p:sldId id="290" r:id="rId30"/>
    <p:sldId id="291" r:id="rId31"/>
    <p:sldId id="292" r:id="rId32"/>
    <p:sldId id="310" r:id="rId33"/>
    <p:sldId id="312" r:id="rId34"/>
    <p:sldId id="313" r:id="rId35"/>
    <p:sldId id="316" r:id="rId36"/>
    <p:sldId id="334" r:id="rId37"/>
    <p:sldId id="296" r:id="rId38"/>
    <p:sldId id="297" r:id="rId39"/>
    <p:sldId id="331" r:id="rId40"/>
    <p:sldId id="332" r:id="rId41"/>
    <p:sldId id="300" r:id="rId42"/>
    <p:sldId id="301" r:id="rId43"/>
    <p:sldId id="302" r:id="rId44"/>
    <p:sldId id="303" r:id="rId45"/>
    <p:sldId id="305" r:id="rId46"/>
    <p:sldId id="306" r:id="rId47"/>
    <p:sldId id="307" r:id="rId48"/>
    <p:sldId id="335" r:id="rId49"/>
    <p:sldId id="309" r:id="rId50"/>
    <p:sldId id="314" r:id="rId51"/>
    <p:sldId id="336" r:id="rId52"/>
    <p:sldId id="318" r:id="rId53"/>
    <p:sldId id="294" r:id="rId54"/>
    <p:sldId id="319" r:id="rId55"/>
    <p:sldId id="320" r:id="rId56"/>
    <p:sldId id="321" r:id="rId57"/>
    <p:sldId id="337" r:id="rId58"/>
    <p:sldId id="573" r:id="rId59"/>
    <p:sldId id="260" r:id="rId60"/>
    <p:sldId id="330" r:id="rId61"/>
    <p:sldId id="25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09" autoAdjust="0"/>
    <p:restoredTop sz="94660"/>
  </p:normalViewPr>
  <p:slideViewPr>
    <p:cSldViewPr snapToGrid="0">
      <p:cViewPr varScale="1">
        <p:scale>
          <a:sx n="96" d="100"/>
          <a:sy n="96" d="100"/>
        </p:scale>
        <p:origin x="792"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F5567C-8D42-BC4E-8C0F-34C8BD592765}" type="datetimeFigureOut">
              <a:rPr lang="en-US" smtClean="0"/>
              <a:pPr/>
              <a:t>2/12/19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4F5C5D-E100-C147-A0BE-866CD26FF86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24</a:t>
            </a:fld>
            <a:endParaRPr lang="en-US">
              <a:latin typeface="Times" charset="0"/>
            </a:endParaRPr>
          </a:p>
        </p:txBody>
      </p:sp>
      <p:sp>
        <p:nvSpPr>
          <p:cNvPr id="24580" name="Rectangle 2"/>
          <p:cNvSpPr>
            <a:spLocks noGrp="1" noRot="1" noChangeAspect="1" noChangeArrowheads="1" noTextEdit="1"/>
          </p:cNvSpPr>
          <p:nvPr>
            <p:ph type="sldImg"/>
          </p:nvPr>
        </p:nvSpPr>
        <p:spPr>
          <a:xfrm>
            <a:off x="1144588" y="685800"/>
            <a:ext cx="4572000" cy="34290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25</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1580285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26</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4139450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27</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3247139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28</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1930051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1026"/>
          <p:cNvSpPr>
            <a:spLocks noGrp="1" noRot="1" noChangeAspect="1" noChangeArrowheads="1" noTextEdit="1"/>
          </p:cNvSpPr>
          <p:nvPr>
            <p:ph type="sldImg"/>
          </p:nvPr>
        </p:nvSpPr>
        <p:spPr>
          <a:ln/>
        </p:spPr>
      </p:sp>
      <p:sp>
        <p:nvSpPr>
          <p:cNvPr id="58372"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1943492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1943492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a:latin typeface="Times" charset="0"/>
              </a:rPr>
              <a:t>www.musiceducationconsultants.net/mmea2010</a:t>
            </a:r>
          </a:p>
        </p:txBody>
      </p:sp>
      <p:sp>
        <p:nvSpPr>
          <p:cNvPr id="24579" name="Rectangle 7"/>
          <p:cNvSpPr>
            <a:spLocks noGrp="1" noChangeArrowheads="1"/>
          </p:cNvSpPr>
          <p:nvPr>
            <p:ph type="sldNum" sz="quarter" idx="5"/>
          </p:nvPr>
        </p:nvSpPr>
        <p:spPr>
          <a:noFill/>
        </p:spPr>
        <p:txBody>
          <a:bodyPr/>
          <a:lstStyle/>
          <a:p>
            <a:fld id="{2BDBE309-5900-684B-BE6C-FAAED50F57E5}" type="slidenum">
              <a:rPr lang="en-US">
                <a:latin typeface="Times" charset="0"/>
              </a:rPr>
              <a:pPr/>
              <a:t>58</a:t>
            </a:fld>
            <a:endParaRPr lang="en-US">
              <a:latin typeface="Times" charset="0"/>
            </a:endParaRPr>
          </a:p>
        </p:txBody>
      </p:sp>
      <p:sp>
        <p:nvSpPr>
          <p:cNvPr id="24580" name="Rectangle 2"/>
          <p:cNvSpPr>
            <a:spLocks noGrp="1" noRot="1" noChangeAspect="1" noChangeArrowheads="1" noTextEdit="1"/>
          </p:cNvSpPr>
          <p:nvPr>
            <p:ph type="sldImg"/>
          </p:nvPr>
        </p:nvSpPr>
        <p:spPr>
          <a:xfrm>
            <a:off x="1136650" y="688975"/>
            <a:ext cx="4587875" cy="3441700"/>
          </a:xfrm>
          <a:ln/>
        </p:spPr>
      </p:sp>
      <p:sp>
        <p:nvSpPr>
          <p:cNvPr id="24581" name="Rectangle 3"/>
          <p:cNvSpPr>
            <a:spLocks noGrp="1" noChangeArrowheads="1"/>
          </p:cNvSpPr>
          <p:nvPr>
            <p:ph type="body" idx="1"/>
          </p:nvPr>
        </p:nvSpPr>
        <p:spPr>
          <a:noFill/>
          <a:ln/>
        </p:spPr>
        <p:txBody>
          <a:bodyPr/>
          <a:lstStyle/>
          <a:p>
            <a:pPr eaLnBrk="1" hangingPunct="1"/>
            <a:endParaRPr lang="en-US">
              <a:ea typeface="ＭＳ Ｐゴシック" charset="-128"/>
              <a:cs typeface="ＭＳ Ｐゴシック" charset="-128"/>
            </a:endParaRPr>
          </a:p>
        </p:txBody>
      </p:sp>
    </p:spTree>
    <p:extLst>
      <p:ext uri="{BB962C8B-B14F-4D97-AF65-F5344CB8AC3E}">
        <p14:creationId xmlns:p14="http://schemas.microsoft.com/office/powerpoint/2010/main" val="210171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04" charset="0"/>
              <a:ea typeface="ＭＳ Ｐゴシック" pitchFamily="-104" charset="-128"/>
              <a:cs typeface="ＭＳ Ｐゴシック" pitchFamily="-10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66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206876"/>
            <a:ext cx="6921151" cy="164592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BB05CC16-1876-45B7-91B9-48078A3A7CE2}" type="datetimeFigureOut">
              <a:rPr lang="en-US" smtClean="0"/>
              <a:pPr/>
              <a:t>2/12/19</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30F630B9-85AA-4134-9C56-79841B7D5DC3}" type="slidenum">
              <a:rPr lang="en-US" smtClean="0"/>
              <a:pPr/>
              <a:t>‹#›</a:t>
            </a:fld>
            <a:endParaRPr lang="en-US"/>
          </a:p>
        </p:txBody>
      </p:sp>
    </p:spTree>
    <p:extLst>
      <p:ext uri="{BB962C8B-B14F-4D97-AF65-F5344CB8AC3E}">
        <p14:creationId xmlns:p14="http://schemas.microsoft.com/office/powerpoint/2010/main" val="402992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5CC16-1876-45B7-91B9-48078A3A7CE2}" type="datetimeFigureOut">
              <a:rPr lang="en-US" smtClean="0"/>
              <a:pPr/>
              <a:t>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361518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5CC16-1876-45B7-91B9-48078A3A7CE2}" type="datetimeFigureOut">
              <a:rPr lang="en-US" smtClean="0"/>
              <a:pPr/>
              <a:t>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3057945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828800"/>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BC59121B-6E86-6045-B4C3-ECAC053AF16E}" type="datetime1">
              <a:rPr lang="en-US" smtClean="0"/>
              <a:pPr>
                <a:defRPr/>
              </a:pPr>
              <a:t>2/12/19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www.musicachievementcouncil.org</a:t>
            </a:r>
          </a:p>
        </p:txBody>
      </p:sp>
      <p:sp>
        <p:nvSpPr>
          <p:cNvPr id="7" name="Rectangle 6"/>
          <p:cNvSpPr>
            <a:spLocks noGrp="1" noChangeArrowheads="1"/>
          </p:cNvSpPr>
          <p:nvPr>
            <p:ph type="sldNum" sz="quarter" idx="12"/>
          </p:nvPr>
        </p:nvSpPr>
        <p:spPr>
          <a:ln/>
        </p:spPr>
        <p:txBody>
          <a:bodyPr/>
          <a:lstStyle>
            <a:lvl1pPr>
              <a:defRPr/>
            </a:lvl1pPr>
          </a:lstStyle>
          <a:p>
            <a:pPr>
              <a:defRPr/>
            </a:pPr>
            <a:fld id="{F188C437-0A12-3E4A-B959-FB613AA658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5CC16-1876-45B7-91B9-48078A3A7CE2}" type="datetimeFigureOut">
              <a:rPr lang="en-US" smtClean="0"/>
              <a:pPr/>
              <a:t>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348025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204209"/>
            <a:ext cx="6919722"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5CC16-1876-45B7-91B9-48078A3A7CE2}" type="datetimeFigureOut">
              <a:rPr lang="en-US" smtClean="0"/>
              <a:pPr/>
              <a:t>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301978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5CC16-1876-45B7-91B9-48078A3A7CE2}" type="datetimeFigureOut">
              <a:rPr lang="en-US" smtClean="0"/>
              <a:pPr/>
              <a:t>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875728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40467"/>
            <a:ext cx="349758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7492" y="2753084"/>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2038435"/>
            <a:ext cx="349758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05706" y="2750990"/>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5CC16-1876-45B7-91B9-48078A3A7CE2}" type="datetimeFigureOut">
              <a:rPr lang="en-US" smtClean="0"/>
              <a:pPr/>
              <a:t>2/12/19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296670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5CC16-1876-45B7-91B9-48078A3A7CE2}" type="datetimeFigureOut">
              <a:rPr lang="en-US" smtClean="0"/>
              <a:pPr/>
              <a:t>2/12/19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304634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5CC16-1876-45B7-91B9-48078A3A7CE2}" type="datetimeFigureOut">
              <a:rPr lang="en-US" smtClean="0"/>
              <a:pPr/>
              <a:t>2/12/19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630B9-85AA-4134-9C56-79841B7D5DC3}" type="slidenum">
              <a:rPr lang="en-US" smtClean="0"/>
              <a:pPr/>
              <a:t>‹#›</a:t>
            </a:fld>
            <a:endParaRPr lang="en-US"/>
          </a:p>
        </p:txBody>
      </p:sp>
    </p:spTree>
    <p:extLst>
      <p:ext uri="{BB962C8B-B14F-4D97-AF65-F5344CB8AC3E}">
        <p14:creationId xmlns:p14="http://schemas.microsoft.com/office/powerpoint/2010/main" val="307613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BB05CC16-1876-45B7-91B9-48078A3A7CE2}" type="datetimeFigureOut">
              <a:rPr lang="en-US" smtClean="0"/>
              <a:pPr/>
              <a:t>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0F630B9-85AA-4134-9C56-79841B7D5DC3}" type="slidenum">
              <a:rPr lang="en-US" smtClean="0"/>
              <a:pPr/>
              <a:t>‹#›</a:t>
            </a:fld>
            <a:endParaRPr lang="en-US"/>
          </a:p>
        </p:txBody>
      </p:sp>
    </p:spTree>
    <p:extLst>
      <p:ext uri="{BB962C8B-B14F-4D97-AF65-F5344CB8AC3E}">
        <p14:creationId xmlns:p14="http://schemas.microsoft.com/office/powerpoint/2010/main" val="36397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defRPr sz="2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BB05CC16-1876-45B7-91B9-48078A3A7CE2}" type="datetimeFigureOut">
              <a:rPr lang="en-US" smtClean="0"/>
              <a:pPr/>
              <a:t>2/12/19</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30F630B9-85AA-4134-9C56-79841B7D5DC3}" type="slidenum">
              <a:rPr lang="en-US" smtClean="0"/>
              <a:pPr/>
              <a:t>‹#›</a:t>
            </a:fld>
            <a:endParaRPr lang="en-US"/>
          </a:p>
        </p:txBody>
      </p:sp>
    </p:spTree>
    <p:extLst>
      <p:ext uri="{BB962C8B-B14F-4D97-AF65-F5344CB8AC3E}">
        <p14:creationId xmlns:p14="http://schemas.microsoft.com/office/powerpoint/2010/main" val="316493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713">
                <a:solidFill>
                  <a:schemeClr val="tx1">
                    <a:alpha val="80000"/>
                  </a:schemeClr>
                </a:solidFill>
              </a:defRPr>
            </a:lvl1pPr>
          </a:lstStyle>
          <a:p>
            <a:fld id="{BB05CC16-1876-45B7-91B9-48078A3A7CE2}" type="datetimeFigureOut">
              <a:rPr lang="en-US" smtClean="0"/>
              <a:pPr/>
              <a:t>2/12/19</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6572945" y="5876413"/>
            <a:ext cx="2194560" cy="139703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30F630B9-85AA-4134-9C56-79841B7D5DC3}" type="slidenum">
              <a:rPr lang="en-US" smtClean="0"/>
              <a:pPr/>
              <a:t>‹#›</a:t>
            </a:fld>
            <a:endParaRPr lang="en-US"/>
          </a:p>
        </p:txBody>
      </p:sp>
    </p:spTree>
    <p:extLst>
      <p:ext uri="{BB962C8B-B14F-4D97-AF65-F5344CB8AC3E}">
        <p14:creationId xmlns:p14="http://schemas.microsoft.com/office/powerpoint/2010/main" val="189153593"/>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13%20Teamwork.mp4" TargetMode="External"/><Relationship Id="rId1" Type="http://schemas.microsoft.com/office/2007/relationships/media" Target="file:////Users/marcianeel/Desktop/1.%20UTSA%20Session/Slide%2013%20Teamwork.mp4" TargetMode="External"/><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13%20Teamwork.mp4" TargetMode="External"/><Relationship Id="rId1" Type="http://schemas.microsoft.com/office/2007/relationships/media" Target="file:////Users/marcianeel/Desktop/1.%20UTSA%20Session/Slide%2013%20Teamwork.mp4" TargetMode="External"/><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17%20Communication%20Problems-German%20Coast%20Guard%20copy.mp4" TargetMode="External"/><Relationship Id="rId1" Type="http://schemas.microsoft.com/office/2007/relationships/media" Target="file:////Users/marcianeel/Desktop/1.%20UTSA%20Session/Slide%2017%20Communication%20Problems-German%20Coast%20Guard%20copy.mp4" TargetMode="External"/><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6.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7.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8.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9.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ideo" Target="file:////Users/marcianeel/Desktop/NAfME%20Videos/Slide%2053%20USED:My%20PVC%20Instrument,%20Disney%20Medley.mp4" TargetMode="Externa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51%20USED:My%20PVC%20Instrument,%20Disney%20Medley.mp4" TargetMode="External"/><Relationship Id="rId1" Type="http://schemas.microsoft.com/office/2007/relationships/media" Target="file:////Users/marcianeel/Desktop/1.%20UTSA%20Session/Slide%2051%20USED:My%20PVC%20Instrument,%20Disney%20Medley.mp4" TargetMode="External"/><Relationship Id="rId5" Type="http://schemas.openxmlformats.org/officeDocument/2006/relationships/image" Target="../media/image3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55%20Kettering%20A%20Cappella%20-%20I%20Want%20You%20Back%20(Macy's%20A%20Cappella%20Ch.mp4" TargetMode="External"/><Relationship Id="rId1" Type="http://schemas.microsoft.com/office/2007/relationships/media" Target="file:////Users/marcianeel/Desktop/1.%20UTSA%20Session/Slide%2055%20Kettering%20A%20Cappella%20-%20I%20Want%20You%20Back%20(Macy's%20A%20Cappella%20Ch.mp4" TargetMode="External"/><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1.%20UTSA%20Session/Slide%2041%20Fight%20of%20Bumblebee%20Ukelele%20copy.mp4" TargetMode="External"/><Relationship Id="rId1" Type="http://schemas.microsoft.com/office/2007/relationships/media" Target="file:////Users/marcianeel/Desktop/1.%20UTSA%20Session/Slide%2041%20Fight%20of%20Bumblebee%20Ukelele%20copy.mp4" TargetMode="External"/><Relationship Id="rId5" Type="http://schemas.openxmlformats.org/officeDocument/2006/relationships/image" Target="../media/image44.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1.%20UTSA%20Session/Slide%2043%20Cleveland%20Hgts%20Gospel%20Choir.mp4" TargetMode="External"/><Relationship Id="rId1" Type="http://schemas.microsoft.com/office/2007/relationships/media" Target="file:////Users/marcianeel/Desktop/1.%20UTSA%20Session/Slide%2043%20Cleveland%20Hgts%20Gospel%20Choir.mp4" TargetMode="External"/><Relationship Id="rId5" Type="http://schemas.openxmlformats.org/officeDocument/2006/relationships/image" Target="../media/image45.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1.%20UTSA%20Session/Slide%2043%20Cleveland%20Hgts%20Gospel%20Choir.mp4" TargetMode="External"/><Relationship Id="rId1" Type="http://schemas.microsoft.com/office/2007/relationships/media" Target="file:////Users/marcianeel/Desktop/1.%20UTSA%20Session/Slide%2043%20Cleveland%20Hgts%20Gospel%20Choir.mp4" TargetMode="External"/><Relationship Id="rId5" Type="http://schemas.openxmlformats.org/officeDocument/2006/relationships/image" Target="../media/image46.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1.%20UTSA%20Session/Slide%2045%20Steel%20Drums.mp4" TargetMode="External"/><Relationship Id="rId1" Type="http://schemas.microsoft.com/office/2007/relationships/media" Target="file:////Users/marcianeel/Desktop/1.%20UTSA%20Session/Slide%2045%20Steel%20Drums.mp4" TargetMode="Externa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cianeel/Desktop/1.%20UTSA%20Session/Slide%2045%20Steel%20Drums.mp4" TargetMode="External"/><Relationship Id="rId1" Type="http://schemas.microsoft.com/office/2007/relationships/media" Target="file:////Users/marcianeel/Desktop/1.%20UTSA%20Session/Slide%2045%20Steel%20Drums.mp4" TargetMode="Externa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53%20Principal%20Raps%20About%20Snow%20Day%20With%20'Ice%20Ice%20Baby'%20Instrumental.mp4" TargetMode="External"/><Relationship Id="rId1" Type="http://schemas.microsoft.com/office/2007/relationships/media" Target="file:////Users/marcianeel/Desktop/1.%20UTSA%20Session/Slide%2053%20Principal%20Raps%20About%20Snow%20Day%20With%20'Ice%20Ice%20Baby'%20Instrumental.mp4" TargetMode="External"/><Relationship Id="rId5" Type="http://schemas.openxmlformats.org/officeDocument/2006/relationships/image" Target="../media/image50.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53%20Principal%20Raps%20About%20Snow%20Day%20With%20'Ice%20Ice%20Baby'%20Instrumental.mp4" TargetMode="External"/><Relationship Id="rId1" Type="http://schemas.microsoft.com/office/2007/relationships/media" Target="file:////Users/marcianeel/Desktop/1.%20UTSA%20Session/Slide%2053%20Principal%20Raps%20About%20Snow%20Day%20With%20'Ice%20Ice%20Baby'%20Instrumental.mp4" TargetMode="External"/><Relationship Id="rId5" Type="http://schemas.openxmlformats.org/officeDocument/2006/relationships/image" Target="../media/image51.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marcianeel/Desktop/1.%20UTSA%20Session/Slide%2062%20There%20Is%20A%20Place-Foothill%20HS%20copy.mp4" TargetMode="External"/><Relationship Id="rId1" Type="http://schemas.microsoft.com/office/2007/relationships/media" Target="file:////Users/marcianeel/Desktop/1.%20UTSA%20Session/Slide%2062%20There%20Is%20A%20Place-Foothill%20HS%20copy.mp4" TargetMode="External"/><Relationship Id="rId5" Type="http://schemas.openxmlformats.org/officeDocument/2006/relationships/image" Target="../media/image57.png"/><Relationship Id="rId4"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58.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914" y="2441475"/>
            <a:ext cx="4303432" cy="1881431"/>
          </a:xfrm>
        </p:spPr>
        <p:txBody>
          <a:bodyPr>
            <a:normAutofit/>
          </a:bodyPr>
          <a:lstStyle/>
          <a:p>
            <a:pPr algn="ctr"/>
            <a:r>
              <a:rPr lang="en-US" sz="4400" dirty="0">
                <a:latin typeface="+mn-lt"/>
                <a:cs typeface="Helvetica" panose="020B0604020202020204" pitchFamily="34" charset="0"/>
              </a:rPr>
              <a:t>Marcia Neel </a:t>
            </a:r>
            <a:br>
              <a:rPr lang="en-US" dirty="0">
                <a:latin typeface="+mn-lt"/>
              </a:rPr>
            </a:br>
            <a:r>
              <a:rPr lang="en-US" sz="6000" dirty="0">
                <a:latin typeface="+mn-lt"/>
              </a:rPr>
              <a:t>        </a:t>
            </a:r>
            <a:br>
              <a:rPr lang="en-US" dirty="0">
                <a:latin typeface="+mn-lt"/>
              </a:rPr>
            </a:br>
            <a:r>
              <a:rPr lang="en-US" sz="3200" dirty="0">
                <a:latin typeface="+mn-lt"/>
                <a:cs typeface="Helvetica" panose="020B0604020202020204" pitchFamily="34" charset="0"/>
              </a:rPr>
              <a:t>Master Educator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0077" y="1992163"/>
            <a:ext cx="2741561" cy="2741561"/>
          </a:xfrm>
          <a:prstGeom prst="rect">
            <a:avLst/>
          </a:prstGeom>
          <a:effectLst>
            <a:reflection blurRad="6350" stA="52000" endA="300" endPos="3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320" y="3200846"/>
            <a:ext cx="1370620" cy="362687"/>
          </a:xfrm>
          <a:prstGeom prst="rect">
            <a:avLst/>
          </a:prstGeom>
        </p:spPr>
      </p:pic>
      <p:sp>
        <p:nvSpPr>
          <p:cNvPr id="4" name="TextBox 3">
            <a:extLst>
              <a:ext uri="{FF2B5EF4-FFF2-40B4-BE49-F238E27FC236}">
                <a16:creationId xmlns:a16="http://schemas.microsoft.com/office/drawing/2014/main" id="{7BD979CD-B1A0-E449-8C09-6C222A775EEF}"/>
              </a:ext>
            </a:extLst>
          </p:cNvPr>
          <p:cNvSpPr txBox="1"/>
          <p:nvPr/>
        </p:nvSpPr>
        <p:spPr>
          <a:xfrm>
            <a:off x="1156625" y="313246"/>
            <a:ext cx="6556402" cy="1323439"/>
          </a:xfrm>
          <a:prstGeom prst="rect">
            <a:avLst/>
          </a:prstGeom>
          <a:noFill/>
        </p:spPr>
        <p:txBody>
          <a:bodyPr wrap="none" rtlCol="0">
            <a:spAutoFit/>
          </a:bodyPr>
          <a:lstStyle/>
          <a:p>
            <a:pPr algn="ctr"/>
            <a:r>
              <a:rPr lang="en-US" sz="4000" dirty="0"/>
              <a:t>One Small Step for YOU!</a:t>
            </a:r>
          </a:p>
          <a:p>
            <a:pPr algn="ctr"/>
            <a:r>
              <a:rPr lang="en-US" sz="4000" i="1" dirty="0">
                <a:solidFill>
                  <a:srgbClr val="FFFF00"/>
                </a:solidFill>
              </a:rPr>
              <a:t>One GIANT Leap for Music Ed!</a:t>
            </a:r>
          </a:p>
        </p:txBody>
      </p:sp>
      <p:pic>
        <p:nvPicPr>
          <p:cNvPr id="9" name="Picture 8">
            <a:extLst>
              <a:ext uri="{FF2B5EF4-FFF2-40B4-BE49-F238E27FC236}">
                <a16:creationId xmlns:a16="http://schemas.microsoft.com/office/drawing/2014/main" id="{043EB074-90D8-564F-9823-045E10828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 y="5264537"/>
            <a:ext cx="9129069" cy="1261326"/>
          </a:xfrm>
          <a:prstGeom prst="rect">
            <a:avLst/>
          </a:prstGeom>
        </p:spPr>
      </p:pic>
    </p:spTree>
    <p:extLst>
      <p:ext uri="{BB962C8B-B14F-4D97-AF65-F5344CB8AC3E}">
        <p14:creationId xmlns:p14="http://schemas.microsoft.com/office/powerpoint/2010/main" val="307689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cs typeface="Times New Roman"/>
            </a:endParaRPr>
          </a:p>
        </p:txBody>
      </p:sp>
      <p:sp>
        <p:nvSpPr>
          <p:cNvPr id="22534"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cs typeface="Times New Roman"/>
            </a:endParaRPr>
          </a:p>
        </p:txBody>
      </p:sp>
      <p:sp>
        <p:nvSpPr>
          <p:cNvPr id="22536" name="Rectangle 5"/>
          <p:cNvSpPr>
            <a:spLocks noChangeArrowheads="1"/>
          </p:cNvSpPr>
          <p:nvPr/>
        </p:nvSpPr>
        <p:spPr bwMode="auto">
          <a:xfrm>
            <a:off x="1" y="7236"/>
            <a:ext cx="9143999" cy="1200329"/>
          </a:xfrm>
          <a:prstGeom prst="rect">
            <a:avLst/>
          </a:prstGeom>
          <a:noFill/>
          <a:ln w="9525">
            <a:noFill/>
            <a:miter lim="800000"/>
            <a:headEnd/>
            <a:tailEnd/>
          </a:ln>
        </p:spPr>
        <p:txBody>
          <a:bodyPr wrap="square">
            <a:prstTxWarp prst="textNoShape">
              <a:avLst/>
            </a:prstTxWarp>
            <a:spAutoFit/>
          </a:bodyPr>
          <a:lstStyle/>
          <a:p>
            <a:pPr marL="457200" indent="-457200" algn="ctr"/>
            <a:r>
              <a:rPr lang="en-US" sz="3600" i="1" u="sng" dirty="0">
                <a:solidFill>
                  <a:srgbClr val="FFFF00"/>
                </a:solidFill>
                <a:cs typeface="Times New Roman"/>
              </a:rPr>
              <a:t>What I loved best</a:t>
            </a:r>
            <a:r>
              <a:rPr lang="en-US" sz="3600" i="1" dirty="0">
                <a:solidFill>
                  <a:srgbClr val="FFFF00"/>
                </a:solidFill>
                <a:cs typeface="Times New Roman"/>
              </a:rPr>
              <a:t> </a:t>
            </a:r>
            <a:r>
              <a:rPr lang="en-US" sz="3600" i="1" dirty="0">
                <a:cs typeface="Times New Roman"/>
              </a:rPr>
              <a:t>about my music teacher </a:t>
            </a:r>
          </a:p>
          <a:p>
            <a:pPr marL="457200" indent="-457200" algn="ctr"/>
            <a:r>
              <a:rPr lang="en-US" sz="3600" i="1" dirty="0">
                <a:cs typeface="Times New Roman"/>
              </a:rPr>
              <a:t>is that he/she was. . .</a:t>
            </a:r>
            <a:endParaRPr lang="en-US" sz="3600" dirty="0">
              <a:cs typeface="Times New Roman"/>
            </a:endParaRPr>
          </a:p>
        </p:txBody>
      </p:sp>
      <p:pic>
        <p:nvPicPr>
          <p:cNvPr id="22537" name="Picture 9" descr="Picture 2"/>
          <p:cNvPicPr>
            <a:picLocks noChangeAspect="1" noChangeArrowheads="1"/>
          </p:cNvPicPr>
          <p:nvPr/>
        </p:nvPicPr>
        <p:blipFill>
          <a:blip r:embed="rId3"/>
          <a:srcRect/>
          <a:stretch>
            <a:fillRect/>
          </a:stretch>
        </p:blipFill>
        <p:spPr bwMode="auto">
          <a:xfrm>
            <a:off x="4721741" y="1251982"/>
            <a:ext cx="3844925" cy="2971800"/>
          </a:xfrm>
          <a:prstGeom prst="rect">
            <a:avLst/>
          </a:prstGeom>
          <a:ln>
            <a:noFill/>
          </a:ln>
          <a:effectLst>
            <a:reflection stA="50000" endPos="75000" dist="12700" dir="5400000" sy="-100000" algn="bl" rotWithShape="0"/>
            <a:softEdge rad="112500"/>
          </a:effectLst>
        </p:spPr>
      </p:pic>
      <p:sp>
        <p:nvSpPr>
          <p:cNvPr id="11" name="TextBox 10"/>
          <p:cNvSpPr txBox="1"/>
          <p:nvPr/>
        </p:nvSpPr>
        <p:spPr>
          <a:xfrm>
            <a:off x="228600" y="1416695"/>
            <a:ext cx="6367448" cy="4462760"/>
          </a:xfrm>
          <a:prstGeom prst="rect">
            <a:avLst/>
          </a:prstGeom>
          <a:noFill/>
        </p:spPr>
        <p:txBody>
          <a:bodyPr wrap="none" rtlCol="0">
            <a:spAutoFit/>
          </a:bodyPr>
          <a:lstStyle/>
          <a:p>
            <a:pPr marL="457200" indent="-457200"/>
            <a:r>
              <a:rPr lang="en-US" sz="2800" dirty="0">
                <a:cs typeface="Times New Roman"/>
              </a:rPr>
              <a:t>	</a:t>
            </a:r>
            <a:r>
              <a:rPr lang="en-US" sz="3200" dirty="0">
                <a:cs typeface="Times New Roman"/>
              </a:rPr>
              <a:t>Responsible</a:t>
            </a:r>
          </a:p>
          <a:p>
            <a:pPr marL="457200" indent="-457200"/>
            <a:r>
              <a:rPr lang="en-US" sz="2800" dirty="0">
                <a:cs typeface="Times New Roman"/>
              </a:rPr>
              <a:t>	</a:t>
            </a:r>
            <a:r>
              <a:rPr lang="en-US" sz="3200" dirty="0">
                <a:cs typeface="Times New Roman"/>
              </a:rPr>
              <a:t>Collegial</a:t>
            </a:r>
          </a:p>
          <a:p>
            <a:pPr marL="457200" indent="-457200"/>
            <a:r>
              <a:rPr lang="en-US" sz="2800" dirty="0">
                <a:cs typeface="Times New Roman"/>
              </a:rPr>
              <a:t>	</a:t>
            </a:r>
            <a:r>
              <a:rPr lang="en-US" sz="3200" dirty="0">
                <a:cs typeface="Times New Roman"/>
              </a:rPr>
              <a:t>Motivational</a:t>
            </a:r>
          </a:p>
          <a:p>
            <a:pPr marL="457200" indent="-457200"/>
            <a:r>
              <a:rPr lang="en-US" sz="2800" dirty="0">
                <a:cs typeface="Times New Roman"/>
              </a:rPr>
              <a:t>	</a:t>
            </a:r>
            <a:r>
              <a:rPr lang="en-US" sz="3200" dirty="0">
                <a:cs typeface="Times New Roman"/>
              </a:rPr>
              <a:t>Inspirational</a:t>
            </a:r>
          </a:p>
          <a:p>
            <a:pPr marL="457200" indent="-457200"/>
            <a:r>
              <a:rPr lang="en-US" sz="2800" dirty="0">
                <a:cs typeface="Times New Roman"/>
              </a:rPr>
              <a:t>	</a:t>
            </a:r>
            <a:r>
              <a:rPr lang="en-US" sz="3200" dirty="0">
                <a:cs typeface="Times New Roman"/>
              </a:rPr>
              <a:t>Helpful</a:t>
            </a:r>
          </a:p>
          <a:p>
            <a:pPr marL="457200" indent="-457200"/>
            <a:r>
              <a:rPr lang="en-US" sz="3200" dirty="0">
                <a:cs typeface="Times New Roman"/>
              </a:rPr>
              <a:t>	Content-oriented	</a:t>
            </a:r>
          </a:p>
          <a:p>
            <a:pPr marL="457200" indent="-457200"/>
            <a:r>
              <a:rPr lang="en-US" sz="3200" dirty="0">
                <a:cs typeface="Times New Roman"/>
              </a:rPr>
              <a:t>	A Music Advocate (Recruiter)</a:t>
            </a:r>
          </a:p>
          <a:p>
            <a:pPr marL="457200" indent="-457200"/>
            <a:r>
              <a:rPr lang="en-US" sz="3200" dirty="0">
                <a:cs typeface="Times New Roman"/>
              </a:rPr>
              <a:t>	Demanding (Of Self </a:t>
            </a:r>
            <a:r>
              <a:rPr lang="en-US" sz="3200" i="1" dirty="0">
                <a:cs typeface="Times New Roman"/>
              </a:rPr>
              <a:t>and </a:t>
            </a:r>
            <a:r>
              <a:rPr lang="en-US" sz="3200" dirty="0">
                <a:cs typeface="Times New Roman"/>
              </a:rPr>
              <a:t>Students) </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ppt_x</p:attrName>
                                        </p:attrNameLst>
                                      </p:cBhvr>
                                      <p:tavLst>
                                        <p:tav tm="0">
                                          <p:val>
                                            <p:strVal val="#ppt_x"/>
                                          </p:val>
                                        </p:tav>
                                        <p:tav tm="100000">
                                          <p:val>
                                            <p:strVal val="#ppt_x"/>
                                          </p:val>
                                        </p:tav>
                                      </p:tavLst>
                                    </p:anim>
                                    <p:anim calcmode="lin" valueType="num">
                                      <p:cBhvr>
                                        <p:cTn id="9" dur="2700" decel="100000" fill="hold"/>
                                        <p:tgtEl>
                                          <p:spTgt spid="11"/>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cs typeface="Times New Roman"/>
            </a:endParaRPr>
          </a:p>
        </p:txBody>
      </p:sp>
      <p:sp>
        <p:nvSpPr>
          <p:cNvPr id="24582" name="Rectangle 3"/>
          <p:cNvSpPr>
            <a:spLocks noChangeArrowheads="1"/>
          </p:cNvSpPr>
          <p:nvPr/>
        </p:nvSpPr>
        <p:spPr bwMode="auto">
          <a:xfrm>
            <a:off x="4537075" y="3854450"/>
            <a:ext cx="184666" cy="369332"/>
          </a:xfrm>
          <a:prstGeom prst="rect">
            <a:avLst/>
          </a:prstGeom>
          <a:noFill/>
          <a:ln w="9525">
            <a:noFill/>
            <a:miter lim="800000"/>
            <a:headEnd/>
            <a:tailEnd/>
          </a:ln>
        </p:spPr>
        <p:txBody>
          <a:bodyPr wrap="none">
            <a:prstTxWarp prst="textNoShape">
              <a:avLst/>
            </a:prstTxWarp>
            <a:spAutoFit/>
          </a:bodyPr>
          <a:lstStyle/>
          <a:p>
            <a:endParaRPr lang="en-US">
              <a:cs typeface="Times New Roman"/>
            </a:endParaRPr>
          </a:p>
        </p:txBody>
      </p:sp>
      <p:sp>
        <p:nvSpPr>
          <p:cNvPr id="24584" name="Rectangle 5"/>
          <p:cNvSpPr>
            <a:spLocks noChangeArrowheads="1"/>
          </p:cNvSpPr>
          <p:nvPr/>
        </p:nvSpPr>
        <p:spPr bwMode="auto">
          <a:xfrm>
            <a:off x="0" y="0"/>
            <a:ext cx="9143999" cy="1754327"/>
          </a:xfrm>
          <a:prstGeom prst="rect">
            <a:avLst/>
          </a:prstGeom>
          <a:noFill/>
          <a:ln w="9525">
            <a:noFill/>
            <a:miter lim="800000"/>
            <a:headEnd/>
            <a:tailEnd/>
          </a:ln>
        </p:spPr>
        <p:txBody>
          <a:bodyPr wrap="square">
            <a:prstTxWarp prst="textNoShape">
              <a:avLst/>
            </a:prstTxWarp>
            <a:spAutoFit/>
          </a:bodyPr>
          <a:lstStyle/>
          <a:p>
            <a:pPr marL="457200" indent="-457200" algn="ctr"/>
            <a:r>
              <a:rPr lang="en-US" sz="3600" i="1" dirty="0">
                <a:solidFill>
                  <a:srgbClr val="FFFF00"/>
                </a:solidFill>
                <a:cs typeface="Times New Roman"/>
              </a:rPr>
              <a:t>Response of Principals when asked, </a:t>
            </a:r>
          </a:p>
          <a:p>
            <a:pPr marL="457200" indent="-457200" algn="ctr"/>
            <a:r>
              <a:rPr lang="en-US" sz="3600" i="1" u="sng" dirty="0">
                <a:solidFill>
                  <a:srgbClr val="FFFF00"/>
                </a:solidFill>
                <a:cs typeface="Times New Roman"/>
              </a:rPr>
              <a:t>To improve the music program</a:t>
            </a:r>
            <a:r>
              <a:rPr lang="en-US" sz="3600" i="1" dirty="0">
                <a:solidFill>
                  <a:srgbClr val="FFFF00"/>
                </a:solidFill>
                <a:cs typeface="Times New Roman"/>
              </a:rPr>
              <a:t>, </a:t>
            </a:r>
          </a:p>
          <a:p>
            <a:pPr marL="457200" indent="-457200" algn="ctr"/>
            <a:r>
              <a:rPr lang="en-US" sz="3600" i="1" dirty="0">
                <a:solidFill>
                  <a:srgbClr val="FFFFFF"/>
                </a:solidFill>
                <a:cs typeface="Times New Roman"/>
              </a:rPr>
              <a:t>I would ask my music teachers to. . .</a:t>
            </a:r>
            <a:endParaRPr lang="en-US" sz="3600" dirty="0">
              <a:solidFill>
                <a:srgbClr val="FFFFFF"/>
              </a:solidFill>
              <a:cs typeface="Times New Roman"/>
            </a:endParaRPr>
          </a:p>
        </p:txBody>
      </p:sp>
      <p:pic>
        <p:nvPicPr>
          <p:cNvPr id="9" name="Picture 8" descr="Boys Singing.png"/>
          <p:cNvPicPr>
            <a:picLocks noChangeAspect="1"/>
          </p:cNvPicPr>
          <p:nvPr/>
        </p:nvPicPr>
        <p:blipFill>
          <a:blip r:embed="rId3"/>
          <a:stretch>
            <a:fillRect/>
          </a:stretch>
        </p:blipFill>
        <p:spPr>
          <a:xfrm>
            <a:off x="6583261" y="2137681"/>
            <a:ext cx="2221167" cy="3020787"/>
          </a:xfrm>
          <a:prstGeom prst="rect">
            <a:avLst/>
          </a:prstGeom>
          <a:effectLst>
            <a:reflection stA="50000" endPos="75000" dist="12700" dir="5400000" sy="-100000" algn="bl" rotWithShape="0"/>
            <a:softEdge rad="139700"/>
          </a:effectLst>
        </p:spPr>
      </p:pic>
      <p:sp>
        <p:nvSpPr>
          <p:cNvPr id="10" name="TextBox 9"/>
          <p:cNvSpPr txBox="1"/>
          <p:nvPr/>
        </p:nvSpPr>
        <p:spPr>
          <a:xfrm>
            <a:off x="0" y="1942070"/>
            <a:ext cx="8116456" cy="5016758"/>
          </a:xfrm>
          <a:prstGeom prst="rect">
            <a:avLst/>
          </a:prstGeom>
          <a:noFill/>
        </p:spPr>
        <p:txBody>
          <a:bodyPr wrap="square" rtlCol="0">
            <a:spAutoFit/>
          </a:bodyPr>
          <a:lstStyle/>
          <a:p>
            <a:pPr marL="457200" indent="-457200"/>
            <a:r>
              <a:rPr lang="en-US" sz="3200" dirty="0">
                <a:cs typeface="Times New Roman"/>
              </a:rPr>
              <a:t>	Communicate ! Communicate! Communicate! </a:t>
            </a:r>
          </a:p>
          <a:p>
            <a:pPr marL="457200" indent="-457200"/>
            <a:r>
              <a:rPr lang="en-US" sz="3200" dirty="0">
                <a:cs typeface="Times New Roman"/>
              </a:rPr>
              <a:t>	Coordinate/Collaborate with </a:t>
            </a:r>
          </a:p>
          <a:p>
            <a:pPr marL="457200" indent="-457200"/>
            <a:r>
              <a:rPr lang="en-US" sz="3200" dirty="0">
                <a:cs typeface="Times New Roman"/>
              </a:rPr>
              <a:t>            Colleagues</a:t>
            </a:r>
          </a:p>
          <a:p>
            <a:pPr marL="457200" indent="-457200"/>
            <a:r>
              <a:rPr lang="en-US" sz="3200" dirty="0">
                <a:cs typeface="Times New Roman"/>
              </a:rPr>
              <a:t>	Articulate with Feeder Schools More </a:t>
            </a:r>
          </a:p>
          <a:p>
            <a:pPr marL="457200" indent="-457200"/>
            <a:r>
              <a:rPr lang="en-US" sz="3200" dirty="0">
                <a:cs typeface="Times New Roman"/>
              </a:rPr>
              <a:t>	Recruit/Retain More </a:t>
            </a:r>
          </a:p>
          <a:p>
            <a:pPr marL="457200" indent="-457200"/>
            <a:r>
              <a:rPr lang="en-US" sz="3200" dirty="0">
                <a:cs typeface="Times New Roman"/>
              </a:rPr>
              <a:t>	Focus on Building Group Identity</a:t>
            </a:r>
          </a:p>
          <a:p>
            <a:pPr marL="457200" indent="-457200"/>
            <a:r>
              <a:rPr lang="en-US" sz="3200" dirty="0">
                <a:cs typeface="Times New Roman"/>
              </a:rPr>
              <a:t>	Promote More</a:t>
            </a:r>
          </a:p>
          <a:p>
            <a:pPr marL="457200" indent="-457200"/>
            <a:r>
              <a:rPr lang="en-US" sz="3200" dirty="0">
                <a:cs typeface="Times New Roman"/>
              </a:rPr>
              <a:t>	Perform More</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0"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26632" name="Rectangle 5"/>
          <p:cNvSpPr>
            <a:spLocks noChangeArrowheads="1"/>
          </p:cNvSpPr>
          <p:nvPr/>
        </p:nvSpPr>
        <p:spPr bwMode="auto">
          <a:xfrm>
            <a:off x="193675" y="8057"/>
            <a:ext cx="8686800" cy="1754327"/>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marL="457200" indent="-457200" algn="ctr"/>
            <a:r>
              <a:rPr lang="en-US" sz="3600" i="1" dirty="0">
                <a:solidFill>
                  <a:srgbClr val="FFFF00"/>
                </a:solidFill>
                <a:cs typeface="Times New Roman"/>
              </a:rPr>
              <a:t>Response of Principals when asked, </a:t>
            </a:r>
          </a:p>
          <a:p>
            <a:pPr marL="457200" indent="-457200" algn="ctr"/>
            <a:r>
              <a:rPr lang="en-US" sz="3600" i="1" u="sng" dirty="0">
                <a:solidFill>
                  <a:srgbClr val="FFFF00"/>
                </a:solidFill>
                <a:cs typeface="Times New Roman"/>
              </a:rPr>
              <a:t>To improve the music program</a:t>
            </a:r>
            <a:r>
              <a:rPr lang="en-US" sz="3600" i="1" dirty="0">
                <a:solidFill>
                  <a:srgbClr val="FFFF00"/>
                </a:solidFill>
                <a:cs typeface="Times New Roman"/>
              </a:rPr>
              <a:t>, </a:t>
            </a:r>
          </a:p>
          <a:p>
            <a:pPr marL="457200" indent="-457200" algn="ctr"/>
            <a:r>
              <a:rPr lang="en-US" sz="3600" i="1" dirty="0">
                <a:solidFill>
                  <a:srgbClr val="FFFFFF"/>
                </a:solidFill>
                <a:cs typeface="Times New Roman"/>
              </a:rPr>
              <a:t>I would ask my music teachers to. . .</a:t>
            </a:r>
            <a:endParaRPr lang="en-US" sz="3600" dirty="0">
              <a:solidFill>
                <a:srgbClr val="FFFFFF"/>
              </a:solidFill>
              <a:cs typeface="Times New Roman"/>
            </a:endParaRPr>
          </a:p>
        </p:txBody>
      </p:sp>
      <p:pic>
        <p:nvPicPr>
          <p:cNvPr id="26633" name="Picture 13" descr="Picture 3"/>
          <p:cNvPicPr>
            <a:picLocks noChangeAspect="1" noChangeArrowheads="1"/>
          </p:cNvPicPr>
          <p:nvPr/>
        </p:nvPicPr>
        <p:blipFill>
          <a:blip r:embed="rId3"/>
          <a:srcRect/>
          <a:stretch>
            <a:fillRect/>
          </a:stretch>
        </p:blipFill>
        <p:spPr bwMode="auto">
          <a:xfrm>
            <a:off x="204272" y="2005363"/>
            <a:ext cx="2260631" cy="3227395"/>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2199422" y="1966943"/>
            <a:ext cx="6994781" cy="4524315"/>
          </a:xfrm>
          <a:prstGeom prst="rect">
            <a:avLst/>
          </a:prstGeom>
          <a:noFill/>
        </p:spPr>
        <p:txBody>
          <a:bodyPr wrap="square" rtlCol="0">
            <a:spAutoFit/>
          </a:bodyPr>
          <a:lstStyle/>
          <a:p>
            <a:pPr marL="457200" indent="-457200"/>
            <a:r>
              <a:rPr lang="en-US" sz="3200" dirty="0">
                <a:cs typeface="Times New Roman"/>
              </a:rPr>
              <a:t>	Help Administrators to Help Them </a:t>
            </a:r>
          </a:p>
          <a:p>
            <a:pPr marL="457200" indent="-457200"/>
            <a:r>
              <a:rPr lang="en-US" sz="3200" dirty="0">
                <a:cs typeface="Times New Roman"/>
              </a:rPr>
              <a:t>		(</a:t>
            </a:r>
            <a:r>
              <a:rPr lang="en-US" sz="3200" dirty="0" err="1">
                <a:cs typeface="Times New Roman"/>
              </a:rPr>
              <a:t>esp</a:t>
            </a:r>
            <a:r>
              <a:rPr lang="en-US" sz="3200" dirty="0">
                <a:cs typeface="Times New Roman"/>
              </a:rPr>
              <a:t>: Class Sizes and Program 	Building)</a:t>
            </a:r>
          </a:p>
          <a:p>
            <a:pPr marL="457200" indent="-457200"/>
            <a:r>
              <a:rPr lang="en-US" sz="3200" dirty="0">
                <a:cs typeface="Times New Roman"/>
              </a:rPr>
              <a:t>	Extend Learning Into the Community</a:t>
            </a:r>
          </a:p>
          <a:p>
            <a:pPr marL="457200" indent="-457200"/>
            <a:r>
              <a:rPr lang="en-US" sz="3200" dirty="0">
                <a:cs typeface="Times New Roman"/>
              </a:rPr>
              <a:t>	Develop More Partnerships</a:t>
            </a:r>
          </a:p>
          <a:p>
            <a:pPr marL="457200" indent="-457200"/>
            <a:r>
              <a:rPr lang="en-US" sz="3200" dirty="0">
                <a:cs typeface="Times New Roman"/>
              </a:rPr>
              <a:t>	Incorporate School-wide Objectives</a:t>
            </a:r>
          </a:p>
          <a:p>
            <a:pPr marL="457200" indent="-457200"/>
            <a:r>
              <a:rPr lang="en-US" sz="3200" dirty="0">
                <a:cs typeface="Times New Roman"/>
              </a:rPr>
              <a:t>	Assess Their Own Programs More</a:t>
            </a:r>
          </a:p>
          <a:p>
            <a:pPr marL="457200" indent="-457200"/>
            <a:r>
              <a:rPr lang="en-US" sz="3200" dirty="0">
                <a:cs typeface="Times New Roman"/>
              </a:rPr>
              <a:t>		Often </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cs typeface="Times New Roman"/>
            </a:endParaRPr>
          </a:p>
        </p:txBody>
      </p:sp>
      <p:sp>
        <p:nvSpPr>
          <p:cNvPr id="2867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cs typeface="Times New Roman"/>
            </a:endParaRPr>
          </a:p>
        </p:txBody>
      </p:sp>
      <p:sp>
        <p:nvSpPr>
          <p:cNvPr id="28680" name="Rectangle 5"/>
          <p:cNvSpPr>
            <a:spLocks noChangeArrowheads="1"/>
          </p:cNvSpPr>
          <p:nvPr/>
        </p:nvSpPr>
        <p:spPr bwMode="auto">
          <a:xfrm>
            <a:off x="0" y="0"/>
            <a:ext cx="9143999" cy="175432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lgn="ctr"/>
            <a:r>
              <a:rPr lang="en-US" sz="3600" i="1" dirty="0">
                <a:solidFill>
                  <a:srgbClr val="FFFF00"/>
                </a:solidFill>
                <a:effectLst>
                  <a:outerShdw blurRad="50800" dist="38100" dir="2700000">
                    <a:srgbClr val="000000">
                      <a:alpha val="43000"/>
                    </a:srgbClr>
                  </a:outerShdw>
                </a:effectLst>
                <a:cs typeface="Times New Roman"/>
              </a:rPr>
              <a:t>Response of Principals </a:t>
            </a:r>
            <a:r>
              <a:rPr lang="en-US" sz="3600" i="1" dirty="0">
                <a:solidFill>
                  <a:srgbClr val="FFFF00"/>
                </a:solidFill>
                <a:cs typeface="Times New Roman"/>
              </a:rPr>
              <a:t>when</a:t>
            </a:r>
            <a:r>
              <a:rPr lang="en-US" sz="3600" i="1" dirty="0">
                <a:solidFill>
                  <a:srgbClr val="FFFF00"/>
                </a:solidFill>
                <a:effectLst>
                  <a:outerShdw blurRad="50800" dist="38100" dir="2700000">
                    <a:srgbClr val="000000">
                      <a:alpha val="43000"/>
                    </a:srgbClr>
                  </a:outerShdw>
                </a:effectLst>
                <a:cs typeface="Times New Roman"/>
              </a:rPr>
              <a:t> asked, </a:t>
            </a:r>
            <a:endParaRPr lang="en-US" sz="3600" i="1" dirty="0">
              <a:solidFill>
                <a:srgbClr val="FFFF00"/>
              </a:solidFill>
              <a:cs typeface="Times New Roman"/>
            </a:endParaRPr>
          </a:p>
          <a:p>
            <a:pPr marL="457200" indent="-457200" algn="ctr"/>
            <a:r>
              <a:rPr lang="en-US" sz="3600" i="1" u="sng" dirty="0">
                <a:solidFill>
                  <a:srgbClr val="FFFF00"/>
                </a:solidFill>
                <a:cs typeface="Times New Roman"/>
              </a:rPr>
              <a:t>What troubles me most</a:t>
            </a:r>
            <a:r>
              <a:rPr lang="en-US" sz="3600" i="1" dirty="0">
                <a:solidFill>
                  <a:srgbClr val="FFFF00"/>
                </a:solidFill>
                <a:cs typeface="Times New Roman"/>
              </a:rPr>
              <a:t> </a:t>
            </a:r>
            <a:r>
              <a:rPr lang="en-US" sz="3600" i="1" dirty="0">
                <a:cs typeface="Times New Roman"/>
              </a:rPr>
              <a:t>is that he/she is not. . .</a:t>
            </a:r>
            <a:r>
              <a:rPr lang="en-US" sz="3600" dirty="0">
                <a:cs typeface="Times New Roman"/>
              </a:rPr>
              <a:t>		</a:t>
            </a:r>
          </a:p>
        </p:txBody>
      </p:sp>
      <p:pic>
        <p:nvPicPr>
          <p:cNvPr id="28681" name="Picture 6" descr="DownloadedFile"/>
          <p:cNvPicPr>
            <a:picLocks noChangeAspect="1" noChangeArrowheads="1"/>
          </p:cNvPicPr>
          <p:nvPr/>
        </p:nvPicPr>
        <p:blipFill>
          <a:blip r:embed="rId3"/>
          <a:srcRect/>
          <a:stretch>
            <a:fillRect/>
          </a:stretch>
        </p:blipFill>
        <p:spPr bwMode="auto">
          <a:xfrm>
            <a:off x="5876038" y="1727290"/>
            <a:ext cx="2970102" cy="3941109"/>
          </a:xfrm>
          <a:prstGeom prst="rect">
            <a:avLst/>
          </a:prstGeom>
          <a:ln>
            <a:noFill/>
          </a:ln>
          <a:effectLst>
            <a:outerShdw blurRad="50800" dist="38100" dir="2700000">
              <a:srgbClr val="000000">
                <a:alpha val="43000"/>
              </a:srgbClr>
            </a:outerShdw>
            <a:reflection stA="50000" endPos="75000" dist="12700" dir="5400000" sy="-100000" algn="bl" rotWithShape="0"/>
            <a:softEdge rad="112500"/>
          </a:effectLst>
        </p:spPr>
      </p:pic>
      <p:sp>
        <p:nvSpPr>
          <p:cNvPr id="9" name="TextBox 8"/>
          <p:cNvSpPr txBox="1"/>
          <p:nvPr/>
        </p:nvSpPr>
        <p:spPr>
          <a:xfrm>
            <a:off x="434743" y="1698023"/>
            <a:ext cx="191711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Passionate</a:t>
            </a:r>
          </a:p>
        </p:txBody>
      </p:sp>
      <p:sp>
        <p:nvSpPr>
          <p:cNvPr id="10" name="TextBox 9"/>
          <p:cNvSpPr txBox="1"/>
          <p:nvPr/>
        </p:nvSpPr>
        <p:spPr>
          <a:xfrm>
            <a:off x="420312" y="2149093"/>
            <a:ext cx="5519460"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Considerate of the “Big Picture”</a:t>
            </a:r>
          </a:p>
        </p:txBody>
      </p:sp>
      <p:sp>
        <p:nvSpPr>
          <p:cNvPr id="11" name="TextBox 10"/>
          <p:cNvSpPr txBox="1"/>
          <p:nvPr/>
        </p:nvSpPr>
        <p:spPr>
          <a:xfrm>
            <a:off x="420312" y="2585733"/>
            <a:ext cx="280597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Communicative</a:t>
            </a:r>
          </a:p>
        </p:txBody>
      </p:sp>
      <p:sp>
        <p:nvSpPr>
          <p:cNvPr id="12" name="TextBox 11"/>
          <p:cNvSpPr txBox="1"/>
          <p:nvPr/>
        </p:nvSpPr>
        <p:spPr>
          <a:xfrm>
            <a:off x="420312" y="3012559"/>
            <a:ext cx="3478436"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Demanding Enough</a:t>
            </a:r>
          </a:p>
        </p:txBody>
      </p:sp>
      <p:sp>
        <p:nvSpPr>
          <p:cNvPr id="13" name="TextBox 12"/>
          <p:cNvSpPr txBox="1"/>
          <p:nvPr/>
        </p:nvSpPr>
        <p:spPr>
          <a:xfrm>
            <a:off x="442277" y="3466114"/>
            <a:ext cx="5170406"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Managing the Classroom Well</a:t>
            </a:r>
          </a:p>
        </p:txBody>
      </p:sp>
      <p:sp>
        <p:nvSpPr>
          <p:cNvPr id="14" name="TextBox 13"/>
          <p:cNvSpPr txBox="1"/>
          <p:nvPr/>
        </p:nvSpPr>
        <p:spPr>
          <a:xfrm>
            <a:off x="442277" y="3917184"/>
            <a:ext cx="460935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Lesson-planning Effectively</a:t>
            </a:r>
          </a:p>
        </p:txBody>
      </p:sp>
      <p:sp>
        <p:nvSpPr>
          <p:cNvPr id="15" name="TextBox 14"/>
          <p:cNvSpPr txBox="1"/>
          <p:nvPr/>
        </p:nvSpPr>
        <p:spPr>
          <a:xfrm>
            <a:off x="456708" y="4368254"/>
            <a:ext cx="271981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Even-tempered</a:t>
            </a:r>
          </a:p>
        </p:txBody>
      </p:sp>
      <p:sp>
        <p:nvSpPr>
          <p:cNvPr id="16" name="TextBox 15"/>
          <p:cNvSpPr txBox="1"/>
          <p:nvPr/>
        </p:nvSpPr>
        <p:spPr>
          <a:xfrm>
            <a:off x="456708" y="4804894"/>
            <a:ext cx="2492990"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A Team Player</a:t>
            </a:r>
          </a:p>
        </p:txBody>
      </p:sp>
      <p:sp>
        <p:nvSpPr>
          <p:cNvPr id="17" name="TextBox 16"/>
          <p:cNvSpPr txBox="1"/>
          <p:nvPr/>
        </p:nvSpPr>
        <p:spPr>
          <a:xfrm>
            <a:off x="447313" y="5247652"/>
            <a:ext cx="18902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Organized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0"/>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rgbClr val="FFFF00"/>
                </a:solidFill>
                <a:cs typeface="Times New Roman"/>
              </a:rPr>
              <a:t>In order to survive, </a:t>
            </a:r>
          </a:p>
          <a:p>
            <a:pPr marL="457200" indent="-457200" algn="ctr"/>
            <a:r>
              <a:rPr lang="en-US" sz="4000" dirty="0">
                <a:solidFill>
                  <a:srgbClr val="FFFF00"/>
                </a:solidFill>
                <a:cs typeface="Times New Roman"/>
              </a:rPr>
              <a:t>use the TEAM Approach!</a:t>
            </a:r>
          </a:p>
        </p:txBody>
      </p:sp>
      <p:pic>
        <p:nvPicPr>
          <p:cNvPr id="9" name="Slide 13 Teamwork.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822927" y="1644607"/>
            <a:ext cx="5342580" cy="400693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0"/>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rgbClr val="FFFF00"/>
                </a:solidFill>
                <a:cs typeface="Times New Roman"/>
              </a:rPr>
              <a:t>In order to survive, </a:t>
            </a:r>
          </a:p>
          <a:p>
            <a:pPr marL="457200" indent="-457200" algn="ctr"/>
            <a:r>
              <a:rPr lang="en-US" sz="4000" dirty="0">
                <a:solidFill>
                  <a:srgbClr val="FFFF00"/>
                </a:solidFill>
                <a:cs typeface="Times New Roman"/>
              </a:rPr>
              <a:t>use the TEAM Approach!</a:t>
            </a:r>
          </a:p>
        </p:txBody>
      </p:sp>
      <p:pic>
        <p:nvPicPr>
          <p:cNvPr id="8" name="Slide 13 Teamwork.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844468" y="1628285"/>
            <a:ext cx="5384626" cy="4038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0" name="Rectangle 3"/>
          <p:cNvSpPr>
            <a:spLocks noChangeArrowheads="1"/>
          </p:cNvSpPr>
          <p:nvPr/>
        </p:nvSpPr>
        <p:spPr bwMode="auto">
          <a:xfrm>
            <a:off x="4537075" y="38544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36871" name="Rectangle 4"/>
          <p:cNvSpPr>
            <a:spLocks noChangeArrowheads="1"/>
          </p:cNvSpPr>
          <p:nvPr/>
        </p:nvSpPr>
        <p:spPr bwMode="auto">
          <a:xfrm>
            <a:off x="0" y="0"/>
            <a:ext cx="9144000" cy="1323439"/>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rgbClr val="FFFF00"/>
                </a:solidFill>
                <a:cs typeface="Times New Roman"/>
              </a:rPr>
              <a:t>8 Steps to Becoming </a:t>
            </a:r>
          </a:p>
          <a:p>
            <a:pPr marL="457200" indent="-457200" algn="ctr"/>
            <a:r>
              <a:rPr lang="en-US" sz="4000" dirty="0">
                <a:solidFill>
                  <a:srgbClr val="FFFF00"/>
                </a:solidFill>
                <a:cs typeface="Times New Roman"/>
              </a:rPr>
              <a:t>the “Professor Harold Hill” of Your School</a:t>
            </a:r>
          </a:p>
        </p:txBody>
      </p:sp>
      <p:pic>
        <p:nvPicPr>
          <p:cNvPr id="6" name="Picture 5" descr="music-man-1024x579.jpg"/>
          <p:cNvPicPr>
            <a:picLocks noChangeAspect="1"/>
          </p:cNvPicPr>
          <p:nvPr/>
        </p:nvPicPr>
        <p:blipFill>
          <a:blip r:embed="rId3"/>
          <a:stretch>
            <a:fillRect/>
          </a:stretch>
        </p:blipFill>
        <p:spPr>
          <a:xfrm>
            <a:off x="43208" y="1498600"/>
            <a:ext cx="9144000" cy="5168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2"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3" name="Rectangle 4"/>
          <p:cNvSpPr>
            <a:spLocks noChangeArrowheads="1"/>
          </p:cNvSpPr>
          <p:nvPr/>
        </p:nvSpPr>
        <p:spPr bwMode="auto">
          <a:xfrm>
            <a:off x="0" y="-4400"/>
            <a:ext cx="9144000" cy="144655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742950" indent="-742950" algn="ctr" eaLnBrk="1" hangingPunct="1">
              <a:spcBef>
                <a:spcPct val="20000"/>
              </a:spcBef>
              <a:buClr>
                <a:srgbClr val="FFCC00"/>
              </a:buClr>
            </a:pPr>
            <a:r>
              <a:rPr lang="en-US" sz="4000" dirty="0">
                <a:solidFill>
                  <a:srgbClr val="FFFF00"/>
                </a:solidFill>
                <a:cs typeface="Times New Roman"/>
              </a:rPr>
              <a:t>1. Speak the language of your principals </a:t>
            </a:r>
          </a:p>
          <a:p>
            <a:pPr marL="742950" indent="-742950" algn="ctr" eaLnBrk="1" hangingPunct="1">
              <a:spcBef>
                <a:spcPct val="20000"/>
              </a:spcBef>
              <a:buClr>
                <a:srgbClr val="FFCC00"/>
              </a:buClr>
            </a:pPr>
            <a:r>
              <a:rPr lang="en-US" sz="4000" dirty="0">
                <a:solidFill>
                  <a:srgbClr val="FFFF00"/>
                </a:solidFill>
                <a:cs typeface="Times New Roman"/>
              </a:rPr>
              <a:t>but know that they </a:t>
            </a:r>
            <a:r>
              <a:rPr lang="en-US" sz="4000">
                <a:solidFill>
                  <a:srgbClr val="FFFF00"/>
                </a:solidFill>
                <a:cs typeface="Times New Roman"/>
              </a:rPr>
              <a:t>are also your </a:t>
            </a:r>
            <a:r>
              <a:rPr lang="en-US" sz="4000" dirty="0">
                <a:solidFill>
                  <a:srgbClr val="FFFF00"/>
                </a:solidFill>
                <a:cs typeface="Times New Roman"/>
              </a:rPr>
              <a:t>students</a:t>
            </a:r>
          </a:p>
        </p:txBody>
      </p:sp>
      <p:sp>
        <p:nvSpPr>
          <p:cNvPr id="65544"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3" name="Picture 2">
            <a:extLst>
              <a:ext uri="{FF2B5EF4-FFF2-40B4-BE49-F238E27FC236}">
                <a16:creationId xmlns:a16="http://schemas.microsoft.com/office/drawing/2014/main" id="{77BDB67F-7EA4-844D-8548-BC62CF7F1888}"/>
              </a:ext>
            </a:extLst>
          </p:cNvPr>
          <p:cNvPicPr>
            <a:picLocks noChangeAspect="1"/>
          </p:cNvPicPr>
          <p:nvPr/>
        </p:nvPicPr>
        <p:blipFill>
          <a:blip r:embed="rId3"/>
          <a:stretch>
            <a:fillRect/>
          </a:stretch>
        </p:blipFill>
        <p:spPr>
          <a:xfrm>
            <a:off x="2185829" y="1752592"/>
            <a:ext cx="4772342" cy="4678151"/>
          </a:xfrm>
          <a:prstGeom prst="rect">
            <a:avLst/>
          </a:prstGeom>
          <a:ln>
            <a:noFill/>
          </a:ln>
          <a:effectLst>
            <a:reflection blurRad="6350" stA="50000" endA="300" endPos="55000" dir="5400000" sy="-100000" algn="bl" rotWithShape="0"/>
            <a:softEdge rad="112500"/>
          </a:effectLst>
        </p:spPr>
      </p:pic>
      <p:pic>
        <p:nvPicPr>
          <p:cNvPr id="10" name="Picture 9" descr="G-clef-green-happy.png"/>
          <p:cNvPicPr>
            <a:picLocks noChangeAspect="1"/>
          </p:cNvPicPr>
          <p:nvPr/>
        </p:nvPicPr>
        <p:blipFill>
          <a:blip r:embed="rId4"/>
          <a:stretch>
            <a:fillRect/>
          </a:stretch>
        </p:blipFill>
        <p:spPr>
          <a:xfrm>
            <a:off x="7331369" y="1651199"/>
            <a:ext cx="1296829" cy="1700062"/>
          </a:xfrm>
          <a:prstGeom prst="rect">
            <a:avLst/>
          </a:prstGeom>
        </p:spPr>
      </p:pic>
      <p:pic>
        <p:nvPicPr>
          <p:cNvPr id="11" name="Picture 10" descr="40-400239_music-notes-clipart-quavers-happy-music-notes.png.png"/>
          <p:cNvPicPr>
            <a:picLocks noChangeAspect="1"/>
          </p:cNvPicPr>
          <p:nvPr/>
        </p:nvPicPr>
        <p:blipFill>
          <a:blip r:embed="rId5"/>
          <a:stretch>
            <a:fillRect/>
          </a:stretch>
        </p:blipFill>
        <p:spPr>
          <a:xfrm>
            <a:off x="457200" y="2207095"/>
            <a:ext cx="1601088" cy="2881960"/>
          </a:xfrm>
          <a:prstGeom prst="rect">
            <a:avLst/>
          </a:prstGeom>
        </p:spPr>
      </p:pic>
      <p:pic>
        <p:nvPicPr>
          <p:cNvPr id="12" name="Picture 11" descr="Screen Shot 2019-02-01 at 8.58.30 AM.png"/>
          <p:cNvPicPr>
            <a:picLocks noChangeAspect="1"/>
          </p:cNvPicPr>
          <p:nvPr/>
        </p:nvPicPr>
        <p:blipFill>
          <a:blip r:embed="rId6"/>
          <a:stretch>
            <a:fillRect/>
          </a:stretch>
        </p:blipFill>
        <p:spPr>
          <a:xfrm>
            <a:off x="6194425" y="3333018"/>
            <a:ext cx="2439210" cy="252051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2"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3" name="Rectangle 4"/>
          <p:cNvSpPr>
            <a:spLocks noChangeArrowheads="1"/>
          </p:cNvSpPr>
          <p:nvPr/>
        </p:nvSpPr>
        <p:spPr bwMode="auto">
          <a:xfrm>
            <a:off x="0" y="-4400"/>
            <a:ext cx="9144000" cy="144655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742950" indent="-742950" algn="ctr">
              <a:spcBef>
                <a:spcPct val="20000"/>
              </a:spcBef>
              <a:buClr>
                <a:srgbClr val="FFCC00"/>
              </a:buClr>
            </a:pPr>
            <a:r>
              <a:rPr lang="en-US" sz="4000" dirty="0">
                <a:solidFill>
                  <a:srgbClr val="FFFF00"/>
                </a:solidFill>
                <a:latin typeface="+mj-lt"/>
                <a:cs typeface="Times New Roman"/>
              </a:rPr>
              <a:t>1. Speak the language of your principals </a:t>
            </a:r>
          </a:p>
          <a:p>
            <a:pPr marL="742950" indent="-742950" algn="ctr">
              <a:spcBef>
                <a:spcPct val="20000"/>
              </a:spcBef>
              <a:buClr>
                <a:srgbClr val="FFCC00"/>
              </a:buClr>
            </a:pPr>
            <a:r>
              <a:rPr lang="en-US" sz="4000" dirty="0">
                <a:solidFill>
                  <a:srgbClr val="FFFF00"/>
                </a:solidFill>
                <a:latin typeface="+mj-lt"/>
                <a:cs typeface="Times New Roman"/>
              </a:rPr>
              <a:t>but know that they are also your students</a:t>
            </a:r>
          </a:p>
        </p:txBody>
      </p:sp>
      <p:sp>
        <p:nvSpPr>
          <p:cNvPr id="65544"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18" name="Picture 17" descr="Screen Shot 2019-02-01 at 5.23.05 PM.png"/>
          <p:cNvPicPr>
            <a:picLocks noChangeAspect="1"/>
          </p:cNvPicPr>
          <p:nvPr/>
        </p:nvPicPr>
        <p:blipFill>
          <a:blip r:embed="rId3"/>
          <a:stretch>
            <a:fillRect/>
          </a:stretch>
        </p:blipFill>
        <p:spPr>
          <a:xfrm>
            <a:off x="1192469" y="1534510"/>
            <a:ext cx="6947075" cy="505241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2"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5543" name="Rectangle 4"/>
          <p:cNvSpPr>
            <a:spLocks noChangeArrowheads="1"/>
          </p:cNvSpPr>
          <p:nvPr/>
        </p:nvSpPr>
        <p:spPr bwMode="auto">
          <a:xfrm>
            <a:off x="0" y="-4400"/>
            <a:ext cx="9144000" cy="144655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742950" indent="-742950" algn="ctr">
              <a:spcBef>
                <a:spcPct val="20000"/>
              </a:spcBef>
              <a:buClr>
                <a:srgbClr val="FFCC00"/>
              </a:buClr>
            </a:pPr>
            <a:r>
              <a:rPr lang="en-US" sz="4000" dirty="0">
                <a:solidFill>
                  <a:srgbClr val="FFFF00"/>
                </a:solidFill>
                <a:cs typeface="Times New Roman"/>
              </a:rPr>
              <a:t>1. Speak the language of your principals </a:t>
            </a:r>
          </a:p>
          <a:p>
            <a:pPr marL="742950" indent="-742950" algn="ctr">
              <a:spcBef>
                <a:spcPct val="20000"/>
              </a:spcBef>
              <a:buClr>
                <a:srgbClr val="FFCC00"/>
              </a:buClr>
            </a:pPr>
            <a:r>
              <a:rPr lang="en-US" sz="4000" dirty="0">
                <a:solidFill>
                  <a:srgbClr val="FFFF00"/>
                </a:solidFill>
                <a:cs typeface="Times New Roman"/>
              </a:rPr>
              <a:t>but know that they are also your students</a:t>
            </a:r>
          </a:p>
        </p:txBody>
      </p:sp>
      <p:sp>
        <p:nvSpPr>
          <p:cNvPr id="65544"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pic>
        <p:nvPicPr>
          <p:cNvPr id="8" name="Slide 17 Communication Problems-German Coast Guard cop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214483" y="1452483"/>
            <a:ext cx="6757358" cy="50680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294025" y="237330"/>
            <a:ext cx="8610600" cy="83099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800" dirty="0">
                <a:solidFill>
                  <a:srgbClr val="FFFF00"/>
                </a:solidFill>
                <a:cs typeface="Helvetica"/>
              </a:rPr>
              <a:t>Letter to My Younger Self</a:t>
            </a: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1963614"/>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000" dirty="0">
                <a:solidFill>
                  <a:srgbClr val="FFFF00"/>
                </a:solidFill>
                <a:cs typeface="Times New Roman"/>
              </a:rPr>
              <a:t>2. Engage Your Principals </a:t>
            </a:r>
            <a:r>
              <a:rPr lang="en-US" sz="4000" u="sng" dirty="0">
                <a:solidFill>
                  <a:srgbClr val="FFFF00"/>
                </a:solidFill>
                <a:cs typeface="Times New Roman"/>
              </a:rPr>
              <a:t>Directly:</a:t>
            </a:r>
          </a:p>
          <a:p>
            <a:pPr algn="ctr" eaLnBrk="1" hangingPunct="1">
              <a:spcBef>
                <a:spcPct val="20000"/>
              </a:spcBef>
              <a:buClr>
                <a:srgbClr val="FFCC00"/>
              </a:buClr>
              <a:buFont typeface="Wingdings" pitchFamily="-104" charset="2"/>
              <a:buNone/>
            </a:pPr>
            <a:r>
              <a:rPr lang="en-US" sz="4000" dirty="0">
                <a:solidFill>
                  <a:srgbClr val="FFFF00"/>
                </a:solidFill>
                <a:cs typeface="Times New Roman"/>
              </a:rPr>
              <a:t>Ask for their help</a:t>
            </a:r>
          </a:p>
          <a:p>
            <a:pPr eaLnBrk="1" hangingPunct="1">
              <a:spcBef>
                <a:spcPct val="20000"/>
              </a:spcBef>
              <a:buClr>
                <a:srgbClr val="FFCC00"/>
              </a:buClr>
              <a:buFont typeface="Wingdings" pitchFamily="-104" charset="2"/>
              <a:buNone/>
            </a:pPr>
            <a:endParaRPr lang="en-US" sz="2800" dirty="0">
              <a:solidFill>
                <a:srgbClr val="FFFF00"/>
              </a:solidFill>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537961" y="2247691"/>
            <a:ext cx="4809835" cy="2800767"/>
          </a:xfrm>
          <a:prstGeom prst="rect">
            <a:avLst/>
          </a:prstGeom>
          <a:noFill/>
          <a:ln w="9525">
            <a:noFill/>
            <a:miter lim="800000"/>
            <a:headEnd/>
            <a:tailEnd/>
          </a:ln>
        </p:spPr>
        <p:txBody>
          <a:bodyPr wrap="square">
            <a:prstTxWarp prst="textNoShape">
              <a:avLst/>
            </a:prstTxWarp>
            <a:spAutoFit/>
          </a:bodyPr>
          <a:lstStyle/>
          <a:p>
            <a:pPr marL="457200" indent="-457200"/>
            <a:r>
              <a:rPr lang="en-US" sz="3600" dirty="0">
                <a:cs typeface="Times New Roman"/>
              </a:rPr>
              <a:t>Come on down. . .</a:t>
            </a:r>
          </a:p>
          <a:p>
            <a:pPr marL="457200" indent="-457200"/>
            <a:endParaRPr lang="en-US" sz="3200" dirty="0">
              <a:cs typeface="Times New Roman"/>
            </a:endParaRPr>
          </a:p>
          <a:p>
            <a:pPr marL="457200" indent="-457200"/>
            <a:r>
              <a:rPr lang="en-US" sz="3600" dirty="0">
                <a:cs typeface="Times New Roman"/>
              </a:rPr>
              <a:t>“Could you help me give out instruments to the kids?”</a:t>
            </a:r>
          </a:p>
        </p:txBody>
      </p:sp>
      <p:pic>
        <p:nvPicPr>
          <p:cNvPr id="12" name="Picture 11" descr="Cute Little Girl copy.JPG"/>
          <p:cNvPicPr>
            <a:picLocks noChangeAspect="1"/>
          </p:cNvPicPr>
          <p:nvPr/>
        </p:nvPicPr>
        <p:blipFill>
          <a:blip r:embed="rId3"/>
          <a:stretch>
            <a:fillRect/>
          </a:stretch>
        </p:blipFill>
        <p:spPr>
          <a:xfrm flipH="1">
            <a:off x="5495635" y="2135160"/>
            <a:ext cx="3120381" cy="39647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2480679"/>
          </a:xfrm>
          <a:prstGeom prst="rect">
            <a:avLst/>
          </a:prstGeom>
          <a:noFill/>
          <a:ln w="9525">
            <a:noFill/>
            <a:miter lim="800000"/>
            <a:headEnd/>
            <a:tailEnd/>
          </a:ln>
        </p:spPr>
        <p:txBody>
          <a:bodyPr>
            <a:prstTxWarp prst="textNoShape">
              <a:avLst/>
            </a:prstTxWarp>
            <a:spAutoFit/>
          </a:bodyPr>
          <a:lstStyle/>
          <a:p>
            <a:pPr algn="ctr">
              <a:spcBef>
                <a:spcPct val="20000"/>
              </a:spcBef>
              <a:buClr>
                <a:srgbClr val="FFCC00"/>
              </a:buClr>
            </a:pPr>
            <a:r>
              <a:rPr lang="en-US" sz="4000" dirty="0">
                <a:solidFill>
                  <a:srgbClr val="FFFF00"/>
                </a:solidFill>
                <a:cs typeface="Times New Roman"/>
              </a:rPr>
              <a:t>2. Engage Your Principals </a:t>
            </a:r>
            <a:r>
              <a:rPr lang="en-US" sz="4000" u="sng" dirty="0">
                <a:solidFill>
                  <a:srgbClr val="FFFF00"/>
                </a:solidFill>
                <a:cs typeface="Times New Roman"/>
              </a:rPr>
              <a:t>Directly:</a:t>
            </a:r>
          </a:p>
          <a:p>
            <a:pPr algn="ctr">
              <a:spcBef>
                <a:spcPct val="20000"/>
              </a:spcBef>
              <a:buClr>
                <a:srgbClr val="FFCC00"/>
              </a:buClr>
            </a:pPr>
            <a:r>
              <a:rPr lang="en-US" sz="4000" dirty="0">
                <a:solidFill>
                  <a:srgbClr val="FFFF00"/>
                </a:solidFill>
                <a:cs typeface="Times New Roman"/>
              </a:rPr>
              <a:t>Ask for their help</a:t>
            </a:r>
          </a:p>
          <a:p>
            <a:pPr>
              <a:spcBef>
                <a:spcPct val="20000"/>
              </a:spcBef>
              <a:buClr>
                <a:srgbClr val="FFCC00"/>
              </a:buClr>
            </a:pPr>
            <a:endParaRPr lang="en-US" sz="2800" dirty="0">
              <a:solidFill>
                <a:srgbClr val="FFFF00"/>
              </a:solidFill>
              <a:cs typeface="Times New Roman"/>
            </a:endParaRPr>
          </a:p>
          <a:p>
            <a:pPr eaLnBrk="1" hangingPunct="1">
              <a:spcBef>
                <a:spcPct val="20000"/>
              </a:spcBef>
              <a:buClr>
                <a:srgbClr val="FFCC00"/>
              </a:buClr>
              <a:buFont typeface="Wingdings" pitchFamily="-104" charset="2"/>
              <a:buNone/>
            </a:pPr>
            <a:endParaRPr lang="en-US" sz="2800" dirty="0">
              <a:solidFill>
                <a:srgbClr val="FFFF00"/>
              </a:solidFill>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499887" y="1655564"/>
            <a:ext cx="4072113" cy="4185762"/>
          </a:xfrm>
          <a:prstGeom prst="rect">
            <a:avLst/>
          </a:prstGeom>
          <a:noFill/>
          <a:ln w="9525">
            <a:noFill/>
            <a:miter lim="800000"/>
            <a:headEnd/>
            <a:tailEnd/>
          </a:ln>
        </p:spPr>
        <p:txBody>
          <a:bodyPr wrap="square">
            <a:prstTxWarp prst="textNoShape">
              <a:avLst/>
            </a:prstTxWarp>
            <a:spAutoFit/>
          </a:bodyPr>
          <a:lstStyle/>
          <a:p>
            <a:pPr marL="457200" indent="-457200"/>
            <a:r>
              <a:rPr lang="en-US" sz="3600" dirty="0">
                <a:cs typeface="Times New Roman"/>
              </a:rPr>
              <a:t>Come on down. . .</a:t>
            </a:r>
          </a:p>
          <a:p>
            <a:pPr marL="457200" indent="-457200"/>
            <a:endParaRPr lang="en-US" sz="1400" dirty="0">
              <a:cs typeface="Times New Roman"/>
            </a:endParaRPr>
          </a:p>
          <a:p>
            <a:pPr marL="457200" indent="-457200"/>
            <a:r>
              <a:rPr lang="en-US" sz="3600" dirty="0">
                <a:cs typeface="Times New Roman"/>
              </a:rPr>
              <a:t>“Could you please come listen to the kids? I need an audience to help the students prepare for…”</a:t>
            </a:r>
          </a:p>
        </p:txBody>
      </p:sp>
      <p:pic>
        <p:nvPicPr>
          <p:cNvPr id="13" name="Picture 12"/>
          <p:cNvPicPr>
            <a:picLocks noChangeAspect="1"/>
          </p:cNvPicPr>
          <p:nvPr/>
        </p:nvPicPr>
        <p:blipFill>
          <a:blip r:embed="rId3"/>
          <a:stretch>
            <a:fillRect/>
          </a:stretch>
        </p:blipFill>
        <p:spPr>
          <a:xfrm>
            <a:off x="4756666" y="2164362"/>
            <a:ext cx="3887446" cy="25171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effectLst>
                <a:outerShdw blurRad="38100" dist="38100" dir="2700000" algn="tl">
                  <a:srgbClr val="000000">
                    <a:alpha val="43137"/>
                  </a:srgbClr>
                </a:outerShdw>
              </a:effectLst>
              <a:latin typeface="Times New Roman"/>
              <a:cs typeface="Times New Roman"/>
            </a:endParaRPr>
          </a:p>
        </p:txBody>
      </p:sp>
      <p:sp>
        <p:nvSpPr>
          <p:cNvPr id="40967" name="Rectangle 4"/>
          <p:cNvSpPr>
            <a:spLocks noChangeArrowheads="1"/>
          </p:cNvSpPr>
          <p:nvPr/>
        </p:nvSpPr>
        <p:spPr bwMode="auto">
          <a:xfrm>
            <a:off x="0" y="194352"/>
            <a:ext cx="9144000" cy="2480679"/>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spcBef>
                <a:spcPct val="20000"/>
              </a:spcBef>
              <a:buClr>
                <a:srgbClr val="FFCC00"/>
              </a:buClr>
            </a:pPr>
            <a:r>
              <a:rPr lang="en-US" sz="4000" dirty="0">
                <a:solidFill>
                  <a:srgbClr val="FFFF00"/>
                </a:solidFill>
                <a:cs typeface="Times New Roman"/>
              </a:rPr>
              <a:t>2. Engage Your Principals </a:t>
            </a:r>
            <a:r>
              <a:rPr lang="en-US" sz="4000" u="sng" dirty="0">
                <a:solidFill>
                  <a:srgbClr val="FFFF00"/>
                </a:solidFill>
                <a:cs typeface="Times New Roman"/>
              </a:rPr>
              <a:t>Directly:</a:t>
            </a:r>
          </a:p>
          <a:p>
            <a:pPr algn="ctr">
              <a:spcBef>
                <a:spcPct val="20000"/>
              </a:spcBef>
              <a:buClr>
                <a:srgbClr val="FFCC00"/>
              </a:buClr>
            </a:pPr>
            <a:r>
              <a:rPr lang="en-US" sz="4000" dirty="0">
                <a:solidFill>
                  <a:srgbClr val="FFFF00"/>
                </a:solidFill>
                <a:cs typeface="Times New Roman"/>
              </a:rPr>
              <a:t>Ask for their help</a:t>
            </a:r>
          </a:p>
          <a:p>
            <a:pPr>
              <a:spcBef>
                <a:spcPct val="20000"/>
              </a:spcBef>
              <a:buClr>
                <a:srgbClr val="FFCC00"/>
              </a:buClr>
            </a:pPr>
            <a:endParaRPr lang="en-US" sz="2800" dirty="0">
              <a:solidFill>
                <a:srgbClr val="FFFF00"/>
              </a:solidFill>
              <a:cs typeface="Times New Roman"/>
            </a:endParaRPr>
          </a:p>
          <a:p>
            <a:pPr>
              <a:spcBef>
                <a:spcPct val="20000"/>
              </a:spcBef>
              <a:buClr>
                <a:srgbClr val="FFCC00"/>
              </a:buClr>
            </a:pPr>
            <a:endParaRPr lang="en-US" sz="2800" dirty="0">
              <a:solidFill>
                <a:srgbClr val="FFFF00"/>
              </a:solidFill>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effectLst>
                <a:outerShdw blurRad="38100" dist="38100" dir="2700000" algn="tl">
                  <a:srgbClr val="000000">
                    <a:alpha val="43137"/>
                  </a:srgbClr>
                </a:outerShdw>
              </a:effectLst>
              <a:latin typeface="Times New Roman"/>
              <a:cs typeface="Times New Roman"/>
            </a:endParaRPr>
          </a:p>
          <a:p>
            <a:pPr marL="457200" indent="-457200"/>
            <a:endParaRPr lang="en-US">
              <a:effectLst>
                <a:outerShdw blurRad="38100" dist="38100" dir="2700000" algn="tl">
                  <a:srgbClr val="000000">
                    <a:alpha val="43137"/>
                  </a:srgbClr>
                </a:outerShdw>
              </a:effectLst>
              <a:latin typeface="Times New Roman"/>
              <a:cs typeface="Times New Roman"/>
            </a:endParaRPr>
          </a:p>
        </p:txBody>
      </p:sp>
      <p:sp>
        <p:nvSpPr>
          <p:cNvPr id="11" name="Rectangle 10"/>
          <p:cNvSpPr>
            <a:spLocks noChangeArrowheads="1"/>
          </p:cNvSpPr>
          <p:nvPr/>
        </p:nvSpPr>
        <p:spPr bwMode="auto">
          <a:xfrm>
            <a:off x="272288" y="1828800"/>
            <a:ext cx="4484378" cy="2492990"/>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r>
              <a:rPr lang="en-US" sz="3200" dirty="0">
                <a:cs typeface="Times New Roman"/>
              </a:rPr>
              <a:t>  </a:t>
            </a:r>
            <a:r>
              <a:rPr lang="en-US" sz="3600" dirty="0">
                <a:cs typeface="Times New Roman"/>
              </a:rPr>
              <a:t>Come on down. . .</a:t>
            </a:r>
          </a:p>
          <a:p>
            <a:pPr marL="457200" indent="-457200"/>
            <a:endParaRPr lang="en-US" sz="1200" dirty="0">
              <a:cs typeface="Times New Roman"/>
            </a:endParaRPr>
          </a:p>
          <a:p>
            <a:pPr marL="457200" indent="-457200"/>
            <a:r>
              <a:rPr lang="en-US" sz="3600" dirty="0">
                <a:cs typeface="Times New Roman"/>
              </a:rPr>
              <a:t>“Could you give a presentation to the Booster Parents?”</a:t>
            </a:r>
          </a:p>
        </p:txBody>
      </p:sp>
      <p:pic>
        <p:nvPicPr>
          <p:cNvPr id="12" name="Picture 11"/>
          <p:cNvPicPr>
            <a:picLocks noChangeAspect="1"/>
          </p:cNvPicPr>
          <p:nvPr/>
        </p:nvPicPr>
        <p:blipFill>
          <a:blip r:embed="rId3"/>
          <a:stretch>
            <a:fillRect/>
          </a:stretch>
        </p:blipFill>
        <p:spPr>
          <a:xfrm>
            <a:off x="4521589" y="1828800"/>
            <a:ext cx="4483860" cy="3549814"/>
          </a:xfrm>
          <a:prstGeom prst="rect">
            <a:avLst/>
          </a:prstGeom>
          <a:ln>
            <a:noFill/>
          </a:ln>
          <a:effectLst>
            <a:reflection stA="34000" endPos="75000" dist="12700" dir="5400000" sy="-100000" algn="bl" rotWithShape="0"/>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194352"/>
            <a:ext cx="9144000" cy="2997744"/>
          </a:xfrm>
          <a:prstGeom prst="rect">
            <a:avLst/>
          </a:prstGeom>
          <a:noFill/>
          <a:ln w="9525">
            <a:noFill/>
            <a:miter lim="800000"/>
            <a:headEnd/>
            <a:tailEnd/>
          </a:ln>
        </p:spPr>
        <p:txBody>
          <a:bodyPr>
            <a:prstTxWarp prst="textNoShape">
              <a:avLst/>
            </a:prstTxWarp>
            <a:spAutoFit/>
          </a:bodyPr>
          <a:lstStyle/>
          <a:p>
            <a:pPr algn="ctr">
              <a:spcBef>
                <a:spcPct val="20000"/>
              </a:spcBef>
              <a:buClr>
                <a:srgbClr val="FFCC00"/>
              </a:buClr>
            </a:pPr>
            <a:r>
              <a:rPr lang="en-US" sz="4000" dirty="0">
                <a:solidFill>
                  <a:srgbClr val="FFFF00"/>
                </a:solidFill>
                <a:cs typeface="Times New Roman"/>
              </a:rPr>
              <a:t>2. Engage Your Principals </a:t>
            </a:r>
            <a:r>
              <a:rPr lang="en-US" sz="4000" u="sng" dirty="0">
                <a:solidFill>
                  <a:srgbClr val="FFFF00"/>
                </a:solidFill>
                <a:cs typeface="Times New Roman"/>
              </a:rPr>
              <a:t>Directly:</a:t>
            </a:r>
          </a:p>
          <a:p>
            <a:pPr algn="ctr">
              <a:spcBef>
                <a:spcPct val="20000"/>
              </a:spcBef>
              <a:buClr>
                <a:srgbClr val="FFCC00"/>
              </a:buClr>
            </a:pPr>
            <a:r>
              <a:rPr lang="en-US" sz="4000" dirty="0">
                <a:solidFill>
                  <a:srgbClr val="FFFF00"/>
                </a:solidFill>
                <a:cs typeface="Times New Roman"/>
              </a:rPr>
              <a:t>Ask for their help</a:t>
            </a:r>
          </a:p>
          <a:p>
            <a:pPr>
              <a:spcBef>
                <a:spcPct val="20000"/>
              </a:spcBef>
              <a:buClr>
                <a:srgbClr val="FFCC00"/>
              </a:buClr>
            </a:pPr>
            <a:endParaRPr lang="en-US" sz="2800" dirty="0">
              <a:solidFill>
                <a:srgbClr val="FFFF00"/>
              </a:solidFill>
              <a:cs typeface="Times New Roman"/>
            </a:endParaRPr>
          </a:p>
          <a:p>
            <a:pPr>
              <a:spcBef>
                <a:spcPct val="20000"/>
              </a:spcBef>
              <a:buClr>
                <a:srgbClr val="FFCC00"/>
              </a:buClr>
            </a:pPr>
            <a:endParaRPr lang="en-US" sz="2800" dirty="0">
              <a:solidFill>
                <a:srgbClr val="FFFF00"/>
              </a:solidFill>
              <a:cs typeface="Times New Roman"/>
            </a:endParaRPr>
          </a:p>
          <a:p>
            <a:pPr eaLnBrk="1" hangingPunct="1">
              <a:spcBef>
                <a:spcPct val="20000"/>
              </a:spcBef>
              <a:buClr>
                <a:srgbClr val="FFCC00"/>
              </a:buClr>
              <a:buFont typeface="Wingdings" pitchFamily="-104" charset="2"/>
              <a:buNone/>
            </a:pPr>
            <a:endParaRPr lang="en-US" sz="2800" dirty="0">
              <a:solidFill>
                <a:srgbClr val="FFFF00"/>
              </a:solidFill>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Rectangle 10"/>
          <p:cNvSpPr>
            <a:spLocks noChangeArrowheads="1"/>
          </p:cNvSpPr>
          <p:nvPr/>
        </p:nvSpPr>
        <p:spPr bwMode="auto">
          <a:xfrm>
            <a:off x="-32019" y="2365108"/>
            <a:ext cx="4845079" cy="2941319"/>
          </a:xfrm>
          <a:prstGeom prst="rect">
            <a:avLst/>
          </a:prstGeom>
          <a:noFill/>
          <a:ln w="9525">
            <a:noFill/>
            <a:miter lim="800000"/>
            <a:headEnd/>
            <a:tailEnd/>
          </a:ln>
        </p:spPr>
        <p:txBody>
          <a:bodyPr wrap="square">
            <a:prstTxWarp prst="textNoShape">
              <a:avLst/>
            </a:prstTxWarp>
            <a:spAutoFit/>
          </a:bodyPr>
          <a:lstStyle/>
          <a:p>
            <a:pPr marL="457200" indent="-457200">
              <a:lnSpc>
                <a:spcPct val="90000"/>
              </a:lnSpc>
              <a:spcBef>
                <a:spcPct val="20000"/>
              </a:spcBef>
              <a:buClr>
                <a:srgbClr val="FFCC00"/>
              </a:buClr>
            </a:pPr>
            <a:r>
              <a:rPr lang="en-US" sz="3200" dirty="0">
                <a:cs typeface="Times New Roman"/>
              </a:rPr>
              <a:t>	</a:t>
            </a:r>
            <a:r>
              <a:rPr lang="en-US" sz="3600" dirty="0">
                <a:cs typeface="Times New Roman"/>
              </a:rPr>
              <a:t>“Could you provide </a:t>
            </a:r>
            <a:r>
              <a:rPr lang="en-US" sz="3600" dirty="0">
                <a:solidFill>
                  <a:srgbClr val="FFFF00"/>
                </a:solidFill>
                <a:cs typeface="Times New Roman"/>
              </a:rPr>
              <a:t>Opening Remarks </a:t>
            </a:r>
            <a:r>
              <a:rPr lang="en-US" sz="3600" dirty="0">
                <a:cs typeface="Times New Roman"/>
              </a:rPr>
              <a:t>at our upcoming concert?” </a:t>
            </a:r>
          </a:p>
          <a:p>
            <a:pPr marL="457200" indent="-457200">
              <a:lnSpc>
                <a:spcPct val="90000"/>
              </a:lnSpc>
              <a:spcBef>
                <a:spcPct val="20000"/>
              </a:spcBef>
              <a:buClr>
                <a:srgbClr val="FFCC00"/>
              </a:buClr>
            </a:pPr>
            <a:endParaRPr lang="en-US" dirty="0">
              <a:cs typeface="Times New Roman"/>
            </a:endParaRPr>
          </a:p>
          <a:p>
            <a:pPr marL="457200" indent="-457200">
              <a:lnSpc>
                <a:spcPct val="90000"/>
              </a:lnSpc>
              <a:spcBef>
                <a:spcPct val="20000"/>
              </a:spcBef>
              <a:buClr>
                <a:srgbClr val="FFCC00"/>
              </a:buClr>
            </a:pPr>
            <a:r>
              <a:rPr lang="en-US" sz="3200" dirty="0">
                <a:cs typeface="Times New Roman"/>
              </a:rPr>
              <a:t>	</a:t>
            </a:r>
          </a:p>
        </p:txBody>
      </p:sp>
      <p:pic>
        <p:nvPicPr>
          <p:cNvPr id="12" name="Picture 11"/>
          <p:cNvPicPr>
            <a:picLocks noChangeAspect="1"/>
          </p:cNvPicPr>
          <p:nvPr/>
        </p:nvPicPr>
        <p:blipFill>
          <a:blip r:embed="rId3"/>
          <a:stretch>
            <a:fillRect/>
          </a:stretch>
        </p:blipFill>
        <p:spPr>
          <a:xfrm>
            <a:off x="4698994" y="1710273"/>
            <a:ext cx="3532915" cy="26547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p:cNvSpPr txBox="1"/>
          <p:nvPr/>
        </p:nvSpPr>
        <p:spPr>
          <a:xfrm>
            <a:off x="330834" y="1563414"/>
            <a:ext cx="3582907" cy="646331"/>
          </a:xfrm>
          <a:prstGeom prst="rect">
            <a:avLst/>
          </a:prstGeom>
          <a:noFill/>
        </p:spPr>
        <p:txBody>
          <a:bodyPr wrap="none" rtlCol="0">
            <a:spAutoFit/>
          </a:bodyPr>
          <a:lstStyle/>
          <a:p>
            <a:r>
              <a:rPr lang="en-US" sz="3600" dirty="0">
                <a:cs typeface="Times New Roman"/>
              </a:rPr>
              <a:t>Come on down. . .</a:t>
            </a:r>
            <a:endParaRPr lang="en-US" sz="3600" dirty="0"/>
          </a:p>
        </p:txBody>
      </p:sp>
      <p:sp>
        <p:nvSpPr>
          <p:cNvPr id="13" name="TextBox 12"/>
          <p:cNvSpPr txBox="1"/>
          <p:nvPr/>
        </p:nvSpPr>
        <p:spPr>
          <a:xfrm>
            <a:off x="0" y="4526619"/>
            <a:ext cx="9033242" cy="2119042"/>
          </a:xfrm>
          <a:prstGeom prst="rect">
            <a:avLst/>
          </a:prstGeom>
          <a:noFill/>
        </p:spPr>
        <p:txBody>
          <a:bodyPr wrap="none" rtlCol="0">
            <a:spAutoFit/>
          </a:bodyPr>
          <a:lstStyle/>
          <a:p>
            <a:pPr marL="457200" indent="-457200">
              <a:lnSpc>
                <a:spcPct val="90000"/>
              </a:lnSpc>
              <a:spcBef>
                <a:spcPct val="20000"/>
              </a:spcBef>
              <a:buClr>
                <a:srgbClr val="FFCC00"/>
              </a:buClr>
              <a:buFont typeface="Arial"/>
              <a:buChar char="•"/>
            </a:pPr>
            <a:r>
              <a:rPr lang="en-US" sz="3600" dirty="0">
                <a:cs typeface="Times New Roman"/>
              </a:rPr>
              <a:t>Praise your administrator </a:t>
            </a:r>
            <a:r>
              <a:rPr lang="en-US" sz="3600" u="sng" dirty="0">
                <a:cs typeface="Times New Roman"/>
              </a:rPr>
              <a:t>in front of the </a:t>
            </a:r>
          </a:p>
          <a:p>
            <a:pPr marL="457200" indent="-457200">
              <a:lnSpc>
                <a:spcPct val="90000"/>
              </a:lnSpc>
              <a:spcBef>
                <a:spcPct val="20000"/>
              </a:spcBef>
              <a:buClr>
                <a:srgbClr val="FFCC00"/>
              </a:buClr>
            </a:pPr>
            <a:r>
              <a:rPr lang="en-US" sz="3600" dirty="0">
                <a:cs typeface="Times New Roman"/>
              </a:rPr>
              <a:t>	</a:t>
            </a:r>
            <a:r>
              <a:rPr lang="en-US" sz="3600" u="sng" dirty="0">
                <a:cs typeface="Times New Roman"/>
              </a:rPr>
              <a:t>parents</a:t>
            </a:r>
            <a:r>
              <a:rPr lang="en-US" sz="3600" dirty="0">
                <a:cs typeface="Times New Roman"/>
              </a:rPr>
              <a:t> for their support. </a:t>
            </a:r>
          </a:p>
          <a:p>
            <a:pPr marL="457200" indent="-457200">
              <a:lnSpc>
                <a:spcPct val="90000"/>
              </a:lnSpc>
              <a:spcBef>
                <a:spcPct val="20000"/>
              </a:spcBef>
              <a:buClr>
                <a:srgbClr val="FFCC00"/>
              </a:buClr>
              <a:buFont typeface="Arial"/>
              <a:buChar char="•"/>
            </a:pPr>
            <a:r>
              <a:rPr lang="en-US" sz="3600" dirty="0">
                <a:cs typeface="Times New Roman"/>
              </a:rPr>
              <a:t>Have students present a signed, framed print.</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46331"/>
          </a:xfrm>
          <a:prstGeom prst="rect">
            <a:avLst/>
          </a:prstGeom>
          <a:noFill/>
        </p:spPr>
        <p:txBody>
          <a:bodyPr wrap="square" rtlCol="0">
            <a:spAutoFit/>
          </a:bodyPr>
          <a:lstStyle/>
          <a:p>
            <a:pPr algn="ctr"/>
            <a:r>
              <a:rPr lang="en-US" sz="3600" dirty="0">
                <a:solidFill>
                  <a:srgbClr val="FFFF00"/>
                </a:solidFill>
                <a:ea typeface="ＭＳ Ｐゴシック" charset="-128"/>
                <a:cs typeface="Times New Roman"/>
              </a:rPr>
              <a:t>3.  Make Time to Reflect with Your Students</a:t>
            </a: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24</a:t>
            </a:fld>
            <a:endParaRPr lang="en-US" dirty="0"/>
          </a:p>
        </p:txBody>
      </p:sp>
      <p:pic>
        <p:nvPicPr>
          <p:cNvPr id="8" name="Picture 7" descr="d6527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470" y="2745316"/>
            <a:ext cx="3282950" cy="3282950"/>
          </a:xfrm>
          <a:prstGeom prst="rect">
            <a:avLst/>
          </a:prstGeom>
          <a:effectLst>
            <a:reflection blurRad="6350" stA="52000" endA="300" endPos="35000" dir="5400000" sy="-100000" algn="bl" rotWithShape="0"/>
          </a:effectLst>
        </p:spPr>
      </p:pic>
      <p:pic>
        <p:nvPicPr>
          <p:cNvPr id="9" name="Picture 8" descr="ima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09" y="546582"/>
            <a:ext cx="5821364" cy="5207296"/>
          </a:xfrm>
          <a:prstGeom prst="rect">
            <a:avLst/>
          </a:prstGeom>
        </p:spPr>
      </p:pic>
      <p:sp>
        <p:nvSpPr>
          <p:cNvPr id="10" name="TextBox 9"/>
          <p:cNvSpPr txBox="1"/>
          <p:nvPr/>
        </p:nvSpPr>
        <p:spPr>
          <a:xfrm>
            <a:off x="829170" y="1792210"/>
            <a:ext cx="3657600" cy="1938992"/>
          </a:xfrm>
          <a:prstGeom prst="rect">
            <a:avLst/>
          </a:prstGeom>
          <a:noFill/>
        </p:spPr>
        <p:txBody>
          <a:bodyPr wrap="square" rtlCol="0">
            <a:spAutoFit/>
          </a:bodyPr>
          <a:lstStyle/>
          <a:p>
            <a:r>
              <a:rPr lang="en-US" sz="4000" dirty="0">
                <a:solidFill>
                  <a:srgbClr val="FF0000"/>
                </a:solidFill>
                <a:latin typeface="+mn-lt"/>
              </a:rPr>
              <a:t>What am I really getting out of all of this?</a:t>
            </a:r>
          </a:p>
        </p:txBody>
      </p:sp>
    </p:spTree>
    <p:extLst>
      <p:ext uri="{BB962C8B-B14F-4D97-AF65-F5344CB8AC3E}">
        <p14:creationId xmlns:p14="http://schemas.microsoft.com/office/powerpoint/2010/main" val="2093165408"/>
      </p:ext>
    </p:extLst>
  </p:cSld>
  <p:clrMapOvr>
    <a:masterClrMapping/>
  </p:clrMapOvr>
  <p:transition>
    <p:cut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dirty="0">
                <a:solidFill>
                  <a:srgbClr val="FFFF00"/>
                </a:solidFill>
                <a:ea typeface="ＭＳ Ｐゴシック" charset="-128"/>
                <a:cs typeface="Times New Roman"/>
              </a:rPr>
              <a:t>3.  Make Time to Reflect with Your Students</a:t>
            </a: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25</a:t>
            </a:fld>
            <a:endParaRPr lang="en-US" dirty="0"/>
          </a:p>
        </p:txBody>
      </p:sp>
      <p:pic>
        <p:nvPicPr>
          <p:cNvPr id="6" name="Picture 5" descr="ossining_band_students-1505140146-674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667531"/>
            <a:ext cx="5181600" cy="3886200"/>
          </a:xfrm>
          <a:prstGeom prst="rect">
            <a:avLst/>
          </a:prstGeom>
          <a:effectLst>
            <a:reflection blurRad="6350" stA="50000" endA="300" endPos="55000" dir="5400000" sy="-100000" algn="bl" rotWithShape="0"/>
          </a:effectLst>
        </p:spPr>
      </p:pic>
      <p:sp>
        <p:nvSpPr>
          <p:cNvPr id="11" name="TextBox 10"/>
          <p:cNvSpPr txBox="1"/>
          <p:nvPr/>
        </p:nvSpPr>
        <p:spPr>
          <a:xfrm>
            <a:off x="0" y="698519"/>
            <a:ext cx="9144000" cy="646331"/>
          </a:xfrm>
          <a:prstGeom prst="rect">
            <a:avLst/>
          </a:prstGeom>
          <a:noFill/>
        </p:spPr>
        <p:txBody>
          <a:bodyPr wrap="square" rtlCol="0">
            <a:spAutoFit/>
          </a:bodyPr>
          <a:lstStyle/>
          <a:p>
            <a:pPr algn="ctr"/>
            <a:r>
              <a:rPr lang="en-US" sz="3600" i="1" dirty="0">
                <a:latin typeface="+mn-lt"/>
                <a:ea typeface="ＭＳ Ｐゴシック" charset="-128"/>
                <a:cs typeface="ＭＳ Ｐゴシック" charset="-128"/>
              </a:rPr>
              <a:t>Making New Friends!</a:t>
            </a:r>
          </a:p>
        </p:txBody>
      </p:sp>
    </p:spTree>
    <p:extLst>
      <p:ext uri="{BB962C8B-B14F-4D97-AF65-F5344CB8AC3E}">
        <p14:creationId xmlns:p14="http://schemas.microsoft.com/office/powerpoint/2010/main" val="2178164205"/>
      </p:ext>
    </p:extLst>
  </p:cSld>
  <p:clrMapOvr>
    <a:masterClrMapping/>
  </p:clrMapOvr>
  <p:transition>
    <p:cut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dirty="0">
                <a:solidFill>
                  <a:srgbClr val="FFFF00"/>
                </a:solidFill>
                <a:ea typeface="ＭＳ Ｐゴシック" charset="-128"/>
                <a:cs typeface="Times New Roman"/>
              </a:rPr>
              <a:t>3.  Make Time to Reflect with Your Students</a:t>
            </a: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26</a:t>
            </a:fld>
            <a:endParaRPr lang="en-US" dirty="0"/>
          </a:p>
        </p:txBody>
      </p:sp>
      <p:sp>
        <p:nvSpPr>
          <p:cNvPr id="11" name="TextBox 10"/>
          <p:cNvSpPr txBox="1"/>
          <p:nvPr/>
        </p:nvSpPr>
        <p:spPr>
          <a:xfrm>
            <a:off x="0" y="646331"/>
            <a:ext cx="9144000" cy="646331"/>
          </a:xfrm>
          <a:prstGeom prst="rect">
            <a:avLst/>
          </a:prstGeom>
          <a:noFill/>
        </p:spPr>
        <p:txBody>
          <a:bodyPr wrap="square" rtlCol="0">
            <a:spAutoFit/>
          </a:bodyPr>
          <a:lstStyle/>
          <a:p>
            <a:pPr algn="ctr"/>
            <a:r>
              <a:rPr lang="en-US" sz="3600" i="1" dirty="0">
                <a:solidFill>
                  <a:srgbClr val="FFFFFF"/>
                </a:solidFill>
                <a:latin typeface="+mn-lt"/>
                <a:ea typeface="ＭＳ Ｐゴシック" charset="-128"/>
                <a:cs typeface="ＭＳ Ｐゴシック" charset="-128"/>
              </a:rPr>
              <a:t>The Joy of Making Music!</a:t>
            </a:r>
          </a:p>
        </p:txBody>
      </p:sp>
      <p:pic>
        <p:nvPicPr>
          <p:cNvPr id="4" name="Picture 3" descr="Black Female Bass Play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1668353"/>
            <a:ext cx="3962400" cy="4085525"/>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98706424"/>
      </p:ext>
    </p:extLst>
  </p:cSld>
  <p:clrMapOvr>
    <a:masterClrMapping/>
  </p:clrMapOvr>
  <p:transition>
    <p:cut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646331"/>
          </a:xfrm>
          <a:prstGeom prst="rect">
            <a:avLst/>
          </a:prstGeom>
          <a:noFill/>
        </p:spPr>
        <p:txBody>
          <a:bodyPr wrap="square" rtlCol="0">
            <a:spAutoFit/>
          </a:bodyPr>
          <a:lstStyle/>
          <a:p>
            <a:pPr algn="ctr"/>
            <a:r>
              <a:rPr lang="en-US" sz="3600" dirty="0">
                <a:solidFill>
                  <a:srgbClr val="FFFF00"/>
                </a:solidFill>
                <a:ea typeface="ＭＳ Ｐゴシック" charset="-128"/>
                <a:cs typeface="Times New Roman"/>
              </a:rPr>
              <a:t>3.  Make Time to Reflect with Your Students</a:t>
            </a: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27</a:t>
            </a:fld>
            <a:endParaRPr lang="en-US" dirty="0"/>
          </a:p>
        </p:txBody>
      </p:sp>
      <p:sp>
        <p:nvSpPr>
          <p:cNvPr id="11" name="TextBox 10"/>
          <p:cNvSpPr txBox="1"/>
          <p:nvPr/>
        </p:nvSpPr>
        <p:spPr>
          <a:xfrm>
            <a:off x="-64293" y="646331"/>
            <a:ext cx="9144000" cy="646331"/>
          </a:xfrm>
          <a:prstGeom prst="rect">
            <a:avLst/>
          </a:prstGeom>
          <a:noFill/>
        </p:spPr>
        <p:txBody>
          <a:bodyPr wrap="square" rtlCol="0">
            <a:spAutoFit/>
          </a:bodyPr>
          <a:lstStyle/>
          <a:p>
            <a:pPr algn="ctr"/>
            <a:r>
              <a:rPr lang="en-US" sz="3600" i="1" dirty="0">
                <a:solidFill>
                  <a:srgbClr val="FFFFFF"/>
                </a:solidFill>
                <a:latin typeface="+mn-lt"/>
                <a:ea typeface="ＭＳ Ｐゴシック" charset="-128"/>
                <a:cs typeface="ＭＳ Ｐゴシック" charset="-128"/>
              </a:rPr>
              <a:t>It’s Fun!</a:t>
            </a:r>
          </a:p>
        </p:txBody>
      </p:sp>
      <p:pic>
        <p:nvPicPr>
          <p:cNvPr id="7" name="Picture 6" descr="Kid playing bugl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614" y="1527312"/>
            <a:ext cx="6072186" cy="3810000"/>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2705027440"/>
      </p:ext>
    </p:extLst>
  </p:cSld>
  <p:clrMapOvr>
    <a:masterClrMapping/>
  </p:clrMapOvr>
  <p:transition>
    <p:cut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18871"/>
            <a:ext cx="9144000" cy="646331"/>
          </a:xfrm>
          <a:prstGeom prst="rect">
            <a:avLst/>
          </a:prstGeom>
          <a:noFill/>
        </p:spPr>
        <p:txBody>
          <a:bodyPr wrap="square" rtlCol="0">
            <a:spAutoFit/>
          </a:bodyPr>
          <a:lstStyle/>
          <a:p>
            <a:pPr algn="ctr"/>
            <a:r>
              <a:rPr lang="en-US" sz="3600" dirty="0">
                <a:solidFill>
                  <a:srgbClr val="FFFF00"/>
                </a:solidFill>
                <a:ea typeface="ＭＳ Ｐゴシック" charset="-128"/>
                <a:cs typeface="Times New Roman"/>
              </a:rPr>
              <a:t>3.  Make Time to Reflect with Your Students</a:t>
            </a:r>
          </a:p>
        </p:txBody>
      </p:sp>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28</a:t>
            </a:fld>
            <a:endParaRPr lang="en-US" dirty="0"/>
          </a:p>
        </p:txBody>
      </p:sp>
      <p:pic>
        <p:nvPicPr>
          <p:cNvPr id="6" name="Picture 5" descr="Students-from-Eduardo-Mata-Elementa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43" y="1414461"/>
            <a:ext cx="7150100" cy="4066919"/>
          </a:xfrm>
          <a:prstGeom prst="rect">
            <a:avLst/>
          </a:prstGeom>
          <a:effectLst>
            <a:reflection blurRad="6350" stA="50000" endA="300" endPos="55000" dir="5400000" sy="-100000" algn="bl" rotWithShape="0"/>
          </a:effectLst>
        </p:spPr>
      </p:pic>
      <p:sp>
        <p:nvSpPr>
          <p:cNvPr id="8" name="TextBox 7"/>
          <p:cNvSpPr txBox="1"/>
          <p:nvPr/>
        </p:nvSpPr>
        <p:spPr>
          <a:xfrm>
            <a:off x="-16290" y="575144"/>
            <a:ext cx="9144000" cy="646331"/>
          </a:xfrm>
          <a:prstGeom prst="rect">
            <a:avLst/>
          </a:prstGeom>
          <a:noFill/>
        </p:spPr>
        <p:txBody>
          <a:bodyPr wrap="square" rtlCol="0">
            <a:spAutoFit/>
          </a:bodyPr>
          <a:lstStyle/>
          <a:p>
            <a:pPr algn="ctr"/>
            <a:r>
              <a:rPr lang="en-US" sz="3600" i="1" dirty="0">
                <a:solidFill>
                  <a:srgbClr val="FFFFFF"/>
                </a:solidFill>
                <a:latin typeface="+mn-lt"/>
                <a:ea typeface="ＭＳ Ｐゴシック" charset="-128"/>
                <a:cs typeface="ＭＳ Ｐゴシック" charset="-128"/>
              </a:rPr>
              <a:t>It Gives Us a Unified Purpose!</a:t>
            </a:r>
          </a:p>
        </p:txBody>
      </p:sp>
    </p:spTree>
    <p:extLst>
      <p:ext uri="{BB962C8B-B14F-4D97-AF65-F5344CB8AC3E}">
        <p14:creationId xmlns:p14="http://schemas.microsoft.com/office/powerpoint/2010/main" val="654642061"/>
      </p:ext>
    </p:extLst>
  </p:cSld>
  <p:clrMapOvr>
    <a:masterClrMapping/>
  </p:clrMapOvr>
  <p:transition>
    <p:cut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1" name="TextBox 10"/>
          <p:cNvSpPr txBox="1"/>
          <p:nvPr/>
        </p:nvSpPr>
        <p:spPr>
          <a:xfrm>
            <a:off x="457200" y="2151965"/>
            <a:ext cx="5410200" cy="4524316"/>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cs typeface="Times New Roman"/>
              </a:rPr>
              <a:t>“…when you’re sad and then you hear music, it will cheer you up. And when you’re down, it will make you get up from where you are and start dancing. Music will always be there for you.”</a:t>
            </a:r>
          </a:p>
          <a:p>
            <a:endParaRPr lang="en-US" sz="3600" i="1" dirty="0">
              <a:cs typeface="Times New Roman"/>
            </a:endParaRPr>
          </a:p>
        </p:txBody>
      </p:sp>
      <p:sp>
        <p:nvSpPr>
          <p:cNvPr id="17" name="TextBox 16"/>
          <p:cNvSpPr txBox="1"/>
          <p:nvPr/>
        </p:nvSpPr>
        <p:spPr>
          <a:xfrm>
            <a:off x="0" y="30247"/>
            <a:ext cx="9143999" cy="2031325"/>
          </a:xfrm>
          <a:prstGeom prst="rect">
            <a:avLst/>
          </a:prstGeom>
          <a:noFill/>
        </p:spPr>
        <p:txBody>
          <a:bodyPr wrap="square" rtlCol="0">
            <a:spAutoFit/>
          </a:bodyPr>
          <a:lstStyle/>
          <a:p>
            <a:pPr algn="ctr"/>
            <a:r>
              <a:rPr lang="en-US" sz="3600" dirty="0">
                <a:solidFill>
                  <a:srgbClr val="FFFF00"/>
                </a:solidFill>
                <a:ea typeface="ＭＳ Ｐゴシック" charset="-128"/>
                <a:cs typeface="Times New Roman"/>
              </a:rPr>
              <a:t>3.  Make Time to Reflect with Your Students</a:t>
            </a:r>
          </a:p>
          <a:p>
            <a:pPr algn="ctr"/>
            <a:r>
              <a:rPr lang="en-US" sz="3600" dirty="0">
                <a:solidFill>
                  <a:srgbClr val="FFFF00"/>
                </a:solidFill>
                <a:cs typeface="Times New Roman"/>
              </a:rPr>
              <a:t>Ask them to complete the sentence, </a:t>
            </a:r>
          </a:p>
          <a:p>
            <a:pPr algn="ctr"/>
            <a:r>
              <a:rPr lang="en-US" sz="3600" i="1" dirty="0">
                <a:cs typeface="Times New Roman"/>
              </a:rPr>
              <a:t>“Music makes the difference because. . .”</a:t>
            </a:r>
          </a:p>
          <a:p>
            <a:pPr algn="ctr"/>
            <a:endParaRPr lang="en-US" dirty="0"/>
          </a:p>
        </p:txBody>
      </p:sp>
      <p:pic>
        <p:nvPicPr>
          <p:cNvPr id="12" name="Picture 11" descr="Screen Shot 2019-02-01 at 6.53.32 PM.png"/>
          <p:cNvPicPr>
            <a:picLocks noChangeAspect="1"/>
          </p:cNvPicPr>
          <p:nvPr/>
        </p:nvPicPr>
        <p:blipFill>
          <a:blip r:embed="rId3"/>
          <a:stretch>
            <a:fillRect/>
          </a:stretch>
        </p:blipFill>
        <p:spPr>
          <a:xfrm>
            <a:off x="5867401" y="2095265"/>
            <a:ext cx="2806700" cy="2349500"/>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294025" y="237330"/>
            <a:ext cx="8610600" cy="83099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800" dirty="0">
                <a:solidFill>
                  <a:srgbClr val="FFFF00"/>
                </a:solidFill>
                <a:cs typeface="Helvetica"/>
              </a:rPr>
              <a:t>Letter to My Younger Self</a:t>
            </a: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
        <p:nvSpPr>
          <p:cNvPr id="6" name="TextBox 5"/>
          <p:cNvSpPr txBox="1"/>
          <p:nvPr/>
        </p:nvSpPr>
        <p:spPr>
          <a:xfrm>
            <a:off x="116425" y="1151519"/>
            <a:ext cx="8909193" cy="5693867"/>
          </a:xfrm>
          <a:prstGeom prst="rect">
            <a:avLst/>
          </a:prstGeom>
          <a:noFill/>
        </p:spPr>
        <p:txBody>
          <a:bodyPr wrap="square" rtlCol="0">
            <a:spAutoFit/>
          </a:bodyPr>
          <a:lstStyle/>
          <a:p>
            <a:pPr algn="ctr"/>
            <a:r>
              <a:rPr lang="en-US" sz="2800" dirty="0"/>
              <a:t>Aware of Impact</a:t>
            </a:r>
          </a:p>
          <a:p>
            <a:pPr algn="ctr"/>
            <a:r>
              <a:rPr lang="en-US" sz="2800" dirty="0"/>
              <a:t>Create Opportunities for Students</a:t>
            </a:r>
          </a:p>
          <a:p>
            <a:pPr algn="ctr"/>
            <a:r>
              <a:rPr lang="en-US" sz="2800" dirty="0"/>
              <a:t>Empower Students</a:t>
            </a:r>
          </a:p>
          <a:p>
            <a:pPr algn="ctr"/>
            <a:r>
              <a:rPr lang="en-US" sz="2800" dirty="0"/>
              <a:t>Teaching Empathy</a:t>
            </a:r>
          </a:p>
          <a:p>
            <a:pPr algn="ctr"/>
            <a:r>
              <a:rPr lang="en-US" sz="2800" dirty="0"/>
              <a:t>Leave Ego at the Door - Bring Your Confidence</a:t>
            </a:r>
          </a:p>
          <a:p>
            <a:pPr algn="ctr"/>
            <a:r>
              <a:rPr lang="en-US" sz="2800" dirty="0"/>
              <a:t>Gain and Use New Skills</a:t>
            </a:r>
          </a:p>
          <a:p>
            <a:pPr algn="ctr"/>
            <a:r>
              <a:rPr lang="en-US" sz="2800" dirty="0"/>
              <a:t>Build Relationships</a:t>
            </a:r>
          </a:p>
          <a:p>
            <a:pPr algn="ctr"/>
            <a:r>
              <a:rPr lang="en-US" sz="2800" dirty="0"/>
              <a:t>Make Time for Yourself</a:t>
            </a:r>
          </a:p>
          <a:p>
            <a:pPr algn="ctr"/>
            <a:r>
              <a:rPr lang="en-US" sz="2800" dirty="0"/>
              <a:t>Ask For Help</a:t>
            </a:r>
          </a:p>
          <a:p>
            <a:pPr algn="ctr"/>
            <a:r>
              <a:rPr lang="en-US" sz="2800" dirty="0"/>
              <a:t>Slowdown - Let Students Process</a:t>
            </a:r>
          </a:p>
          <a:p>
            <a:pPr algn="ctr"/>
            <a:r>
              <a:rPr lang="en-US" sz="2800" dirty="0"/>
              <a:t>Tell Stories About Yourself</a:t>
            </a:r>
          </a:p>
          <a:p>
            <a:pPr algn="ctr"/>
            <a:r>
              <a:rPr lang="en-US" sz="2800" dirty="0"/>
              <a:t>Find Your Voice - What Works For You</a:t>
            </a:r>
          </a:p>
          <a:p>
            <a:pPr algn="ctr"/>
            <a:r>
              <a:rPr lang="en-US" sz="2800" dirty="0"/>
              <a:t>Never Make Assumptions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6"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40967" name="Rectangle 4"/>
          <p:cNvSpPr>
            <a:spLocks noChangeArrowheads="1"/>
          </p:cNvSpPr>
          <p:nvPr/>
        </p:nvSpPr>
        <p:spPr bwMode="auto">
          <a:xfrm>
            <a:off x="0" y="0"/>
            <a:ext cx="9144000" cy="2308324"/>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ctr"/>
            <a:r>
              <a:rPr lang="en-US" sz="3600" dirty="0">
                <a:solidFill>
                  <a:srgbClr val="FFFF00"/>
                </a:solidFill>
                <a:ea typeface="ＭＳ Ｐゴシック" charset="-128"/>
                <a:cs typeface="Times New Roman"/>
              </a:rPr>
              <a:t>3.  Make Time to Reflect with Your Students</a:t>
            </a:r>
          </a:p>
          <a:p>
            <a:pPr algn="ctr"/>
            <a:r>
              <a:rPr lang="en-US" sz="3600" dirty="0">
                <a:solidFill>
                  <a:srgbClr val="FFFF00"/>
                </a:solidFill>
                <a:cs typeface="Times New Roman"/>
              </a:rPr>
              <a:t>Ask them to complete the sentence, </a:t>
            </a:r>
          </a:p>
          <a:p>
            <a:pPr algn="ctr"/>
            <a:r>
              <a:rPr lang="en-US" sz="3600" i="1" dirty="0">
                <a:solidFill>
                  <a:srgbClr val="FFFFFF"/>
                </a:solidFill>
                <a:cs typeface="Times New Roman"/>
              </a:rPr>
              <a:t>“Music makes the difference because. . .”</a:t>
            </a:r>
          </a:p>
          <a:p>
            <a:endParaRPr lang="en-US" sz="3600" dirty="0"/>
          </a:p>
        </p:txBody>
      </p:sp>
      <p:sp>
        <p:nvSpPr>
          <p:cNvPr id="40968"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12" name="TextBox 11"/>
          <p:cNvSpPr txBox="1"/>
          <p:nvPr/>
        </p:nvSpPr>
        <p:spPr>
          <a:xfrm>
            <a:off x="742244" y="2103476"/>
            <a:ext cx="6830016"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cs typeface="Times New Roman"/>
              </a:rPr>
              <a:t>“…it makes me feel free and like nobody is judging me.”</a:t>
            </a:r>
          </a:p>
        </p:txBody>
      </p:sp>
      <p:sp>
        <p:nvSpPr>
          <p:cNvPr id="13" name="TextBox 12"/>
          <p:cNvSpPr txBox="1"/>
          <p:nvPr/>
        </p:nvSpPr>
        <p:spPr>
          <a:xfrm>
            <a:off x="742244" y="3567091"/>
            <a:ext cx="8147756"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cs typeface="Times New Roman"/>
              </a:rPr>
              <a:t>“…it’s a perfect way to tell and show how you feel.” </a:t>
            </a:r>
          </a:p>
        </p:txBody>
      </p:sp>
      <p:sp>
        <p:nvSpPr>
          <p:cNvPr id="10" name="TextBox 9"/>
          <p:cNvSpPr txBox="1"/>
          <p:nvPr/>
        </p:nvSpPr>
        <p:spPr>
          <a:xfrm>
            <a:off x="742244" y="5091516"/>
            <a:ext cx="8147756" cy="1200329"/>
          </a:xfrm>
          <a:prstGeom prst="rect">
            <a:avLst/>
          </a:prstGeom>
          <a:noFill/>
          <a:effectLst>
            <a:outerShdw blurRad="50800" dist="38100" dir="2700000">
              <a:srgbClr val="000000">
                <a:alpha val="43000"/>
              </a:srgbClr>
            </a:outerShdw>
          </a:effectLst>
        </p:spPr>
        <p:txBody>
          <a:bodyPr wrap="square" rtlCol="0">
            <a:spAutoFit/>
          </a:bodyPr>
          <a:lstStyle/>
          <a:p>
            <a:r>
              <a:rPr lang="en-US" sz="3600" i="1" dirty="0">
                <a:cs typeface="Times New Roman"/>
              </a:rPr>
              <a:t>“…hearing music helps me work and helps me be the person I want to be.”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962" y="0"/>
            <a:ext cx="9190962" cy="4247317"/>
          </a:xfrm>
          <a:prstGeom prst="rect">
            <a:avLst/>
          </a:prstGeom>
          <a:noFill/>
        </p:spPr>
        <p:txBody>
          <a:bodyPr wrap="square" rtlCol="0">
            <a:spAutoFit/>
          </a:bodyPr>
          <a:lstStyle/>
          <a:p>
            <a:pPr algn="ctr"/>
            <a:r>
              <a:rPr lang="en-US" sz="3600" dirty="0">
                <a:solidFill>
                  <a:srgbClr val="FFFF00"/>
                </a:solidFill>
                <a:ea typeface="ＭＳ Ｐゴシック" charset="-128"/>
                <a:cs typeface="Times New Roman"/>
              </a:rPr>
              <a:t>3.  Make Time to Reflect with Your Students</a:t>
            </a:r>
          </a:p>
          <a:p>
            <a:pPr algn="ctr"/>
            <a:r>
              <a:rPr lang="en-US" sz="3600" dirty="0">
                <a:solidFill>
                  <a:srgbClr val="FFFF00"/>
                </a:solidFill>
                <a:cs typeface="Times New Roman"/>
              </a:rPr>
              <a:t>Ask them to complete the sentence, </a:t>
            </a:r>
          </a:p>
          <a:p>
            <a:pPr algn="ctr"/>
            <a:r>
              <a:rPr lang="en-US" sz="3600" i="1" dirty="0">
                <a:solidFill>
                  <a:srgbClr val="FFFFFF"/>
                </a:solidFill>
                <a:cs typeface="Times New Roman"/>
              </a:rPr>
              <a:t>“Music makes the difference because. . .”</a:t>
            </a:r>
          </a:p>
          <a:p>
            <a:endParaRPr lang="en-US" sz="3600" dirty="0"/>
          </a:p>
          <a:p>
            <a:r>
              <a:rPr lang="en-US" sz="3600" dirty="0">
                <a:cs typeface="Times New Roman"/>
              </a:rPr>
              <a:t>      </a:t>
            </a:r>
          </a:p>
          <a:p>
            <a:r>
              <a:rPr lang="en-US" sz="3600" dirty="0">
                <a:cs typeface="Times New Roman"/>
              </a:rPr>
              <a:t> 	</a:t>
            </a:r>
          </a:p>
          <a:p>
            <a:r>
              <a:rPr lang="en-US" sz="3600" dirty="0">
                <a:solidFill>
                  <a:srgbClr val="FFFF00"/>
                </a:solidFill>
                <a:cs typeface="Times New Roman"/>
              </a:rPr>
              <a:t> </a:t>
            </a:r>
            <a:endParaRPr lang="en-US" sz="3600" i="1" dirty="0">
              <a:solidFill>
                <a:srgbClr val="FFFF00"/>
              </a:solidFill>
              <a:cs typeface="Times New Roman"/>
            </a:endParaRPr>
          </a:p>
          <a:p>
            <a:endParaRPr lang="en-US" dirty="0"/>
          </a:p>
        </p:txBody>
      </p:sp>
      <p:sp>
        <p:nvSpPr>
          <p:cNvPr id="10" name="TextBox 9"/>
          <p:cNvSpPr txBox="1"/>
          <p:nvPr/>
        </p:nvSpPr>
        <p:spPr>
          <a:xfrm>
            <a:off x="205582" y="2178032"/>
            <a:ext cx="8938418" cy="4138569"/>
          </a:xfrm>
          <a:prstGeom prst="rect">
            <a:avLst/>
          </a:prstGeom>
          <a:noFill/>
        </p:spPr>
        <p:txBody>
          <a:bodyPr wrap="square" rtlCol="0">
            <a:spAutoFit/>
          </a:bodyPr>
          <a:lstStyle/>
          <a:p>
            <a:pPr marL="457200" indent="-457200">
              <a:lnSpc>
                <a:spcPct val="90000"/>
              </a:lnSpc>
              <a:spcBef>
                <a:spcPct val="20000"/>
              </a:spcBef>
              <a:buClr>
                <a:srgbClr val="FFCC00"/>
              </a:buClr>
            </a:pPr>
            <a:endParaRPr lang="en-US" sz="3200" dirty="0">
              <a:cs typeface="Times New Roman"/>
            </a:endParaRPr>
          </a:p>
          <a:p>
            <a:pPr marL="457200" indent="-457200">
              <a:lnSpc>
                <a:spcPct val="90000"/>
              </a:lnSpc>
              <a:spcBef>
                <a:spcPct val="20000"/>
              </a:spcBef>
              <a:buClr>
                <a:srgbClr val="FFCC00"/>
              </a:buClr>
            </a:pPr>
            <a:r>
              <a:rPr lang="en-US" sz="3200" dirty="0">
                <a:cs typeface="Times New Roman"/>
              </a:rPr>
              <a:t>	a.  In your concert programs</a:t>
            </a:r>
          </a:p>
          <a:p>
            <a:pPr marL="971550" lvl="1" indent="-514350">
              <a:lnSpc>
                <a:spcPct val="90000"/>
              </a:lnSpc>
              <a:spcBef>
                <a:spcPct val="20000"/>
              </a:spcBef>
              <a:buClr>
                <a:srgbClr val="FF6600"/>
              </a:buClr>
            </a:pPr>
            <a:r>
              <a:rPr lang="en-US" sz="3200" dirty="0" err="1">
                <a:cs typeface="Times New Roman"/>
              </a:rPr>
              <a:t>b</a:t>
            </a:r>
            <a:r>
              <a:rPr lang="en-US" sz="3200" dirty="0">
                <a:cs typeface="Times New Roman"/>
              </a:rPr>
              <a:t>  In your school newspaper’s “music corner”</a:t>
            </a:r>
          </a:p>
          <a:p>
            <a:pPr marL="971550" lvl="1" indent="-514350">
              <a:lnSpc>
                <a:spcPct val="90000"/>
              </a:lnSpc>
              <a:spcBef>
                <a:spcPct val="20000"/>
              </a:spcBef>
              <a:buClr>
                <a:srgbClr val="FF6600"/>
              </a:buClr>
            </a:pPr>
            <a:r>
              <a:rPr lang="en-US" sz="3200" dirty="0" err="1">
                <a:cs typeface="Times New Roman"/>
              </a:rPr>
              <a:t>c</a:t>
            </a:r>
            <a:r>
              <a:rPr lang="en-US" sz="3200" dirty="0">
                <a:cs typeface="Times New Roman"/>
              </a:rPr>
              <a:t>.  As copy for recruitment fliers and posters at feeder schools</a:t>
            </a:r>
          </a:p>
          <a:p>
            <a:pPr marL="971550" lvl="1" indent="-514350">
              <a:lnSpc>
                <a:spcPct val="90000"/>
              </a:lnSpc>
              <a:spcBef>
                <a:spcPct val="20000"/>
              </a:spcBef>
              <a:buClr>
                <a:srgbClr val="FF6600"/>
              </a:buClr>
            </a:pPr>
            <a:r>
              <a:rPr lang="en-US" sz="3200" dirty="0" err="1">
                <a:cs typeface="Times New Roman"/>
              </a:rPr>
              <a:t>d</a:t>
            </a:r>
            <a:r>
              <a:rPr lang="en-US" sz="3200" dirty="0">
                <a:cs typeface="Times New Roman"/>
              </a:rPr>
              <a:t>.  As copy for a publication about your school’s </a:t>
            </a:r>
            <a:r>
              <a:rPr lang="en-US" sz="3200" u="sng" dirty="0">
                <a:solidFill>
                  <a:srgbClr val="FFFF00"/>
                </a:solidFill>
                <a:cs typeface="Times New Roman"/>
              </a:rPr>
              <a:t>FANTASTIC</a:t>
            </a:r>
            <a:r>
              <a:rPr lang="en-US" sz="3200" dirty="0">
                <a:cs typeface="Times New Roman"/>
              </a:rPr>
              <a:t> music program</a:t>
            </a:r>
          </a:p>
          <a:p>
            <a:endParaRPr lang="en-US" sz="3200" dirty="0"/>
          </a:p>
        </p:txBody>
      </p:sp>
      <p:sp>
        <p:nvSpPr>
          <p:cNvPr id="5" name="TextBox 4"/>
          <p:cNvSpPr txBox="1"/>
          <p:nvPr/>
        </p:nvSpPr>
        <p:spPr>
          <a:xfrm>
            <a:off x="205582" y="1885644"/>
            <a:ext cx="4227640" cy="584776"/>
          </a:xfrm>
          <a:prstGeom prst="rect">
            <a:avLst/>
          </a:prstGeom>
          <a:noFill/>
        </p:spPr>
        <p:txBody>
          <a:bodyPr wrap="none" rtlCol="0">
            <a:spAutoFit/>
          </a:bodyPr>
          <a:lstStyle/>
          <a:p>
            <a:r>
              <a:rPr lang="en-US" sz="3200" dirty="0">
                <a:cs typeface="Times New Roman"/>
              </a:rPr>
              <a:t>Share their responses. . .</a:t>
            </a:r>
            <a:endParaRPr lang="en-US" sz="3200" dirty="0"/>
          </a:p>
        </p:txBody>
      </p:sp>
      <p:sp>
        <p:nvSpPr>
          <p:cNvPr id="2" name="Slide Number Placeholder 1">
            <a:extLst>
              <a:ext uri="{FF2B5EF4-FFF2-40B4-BE49-F238E27FC236}">
                <a16:creationId xmlns:a16="http://schemas.microsoft.com/office/drawing/2014/main" id="{C7948362-40CC-E34E-B167-94674A5061E1}"/>
              </a:ext>
            </a:extLst>
          </p:cNvPr>
          <p:cNvSpPr>
            <a:spLocks noGrp="1"/>
          </p:cNvSpPr>
          <p:nvPr>
            <p:ph type="sldNum" sz="quarter" idx="12"/>
          </p:nvPr>
        </p:nvSpPr>
        <p:spPr/>
        <p:txBody>
          <a:bodyPr/>
          <a:lstStyle/>
          <a:p>
            <a:pPr>
              <a:defRPr/>
            </a:pPr>
            <a:fld id="{D315CE01-5062-F949-A68C-034943E11912}" type="slidenum">
              <a:rPr lang="en-US" smtClean="0"/>
              <a:pPr>
                <a:defRPr/>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1800" decel="100000" fill="hold"/>
                                        <p:tgtEl>
                                          <p:spTgt spid="10"/>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148733" y="750687"/>
            <a:ext cx="6029477" cy="6372002"/>
          </a:xfrm>
          <a:prstGeom prst="rect">
            <a:avLst/>
          </a:prstGeom>
          <a:noFill/>
          <a:ln w="9525">
            <a:noFill/>
            <a:miter lim="800000"/>
            <a:headEnd/>
            <a:tailEnd/>
          </a:ln>
        </p:spPr>
        <p:txBody>
          <a:bodyPr wrap="square">
            <a:prstTxWarp prst="textNoShape">
              <a:avLst/>
            </a:prstTxWarp>
            <a:spAutoFit/>
          </a:bodyPr>
          <a:lstStyle/>
          <a:p>
            <a:pPr marL="514350" indent="-514350" eaLnBrk="1" hangingPunct="1">
              <a:lnSpc>
                <a:spcPct val="90000"/>
              </a:lnSpc>
              <a:spcBef>
                <a:spcPct val="20000"/>
              </a:spcBef>
              <a:buClr>
                <a:srgbClr val="FFCC00"/>
              </a:buClr>
            </a:pPr>
            <a:endParaRPr lang="en-US" sz="4000" u="sng" dirty="0">
              <a:cs typeface="Times New Roman"/>
            </a:endParaRPr>
          </a:p>
          <a:p>
            <a:pPr marL="514350" indent="-514350" eaLnBrk="1" hangingPunct="1">
              <a:lnSpc>
                <a:spcPct val="90000"/>
              </a:lnSpc>
              <a:spcBef>
                <a:spcPct val="20000"/>
              </a:spcBef>
              <a:buClr>
                <a:srgbClr val="FFCC00"/>
              </a:buClr>
            </a:pPr>
            <a:r>
              <a:rPr lang="en-US" sz="4000" dirty="0">
                <a:cs typeface="Times New Roman"/>
              </a:rPr>
              <a:t>	</a:t>
            </a:r>
            <a:r>
              <a:rPr lang="en-US" sz="3600" u="sng" dirty="0">
                <a:cs typeface="Times New Roman"/>
              </a:rPr>
              <a:t>Arrange for a performance</a:t>
            </a:r>
            <a:r>
              <a:rPr lang="en-US" sz="3600" dirty="0">
                <a:cs typeface="Times New Roman"/>
              </a:rPr>
              <a:t> for the principals’ meetings, school board, city council, state legislature, etc.  </a:t>
            </a:r>
          </a:p>
          <a:p>
            <a:pPr marL="514350" indent="-514350" eaLnBrk="1" hangingPunct="1">
              <a:lnSpc>
                <a:spcPct val="90000"/>
              </a:lnSpc>
              <a:spcBef>
                <a:spcPct val="20000"/>
              </a:spcBef>
              <a:buClr>
                <a:srgbClr val="FFCC00"/>
              </a:buClr>
            </a:pPr>
            <a:r>
              <a:rPr lang="en-US" sz="3600" i="1" dirty="0">
                <a:cs typeface="Times New Roman"/>
              </a:rPr>
              <a:t> 	They will appreciate the “good news” for a change.  </a:t>
            </a:r>
          </a:p>
          <a:p>
            <a:pPr marL="514350" indent="-514350" eaLnBrk="1" hangingPunct="1">
              <a:lnSpc>
                <a:spcPct val="90000"/>
              </a:lnSpc>
              <a:spcBef>
                <a:spcPct val="20000"/>
              </a:spcBef>
              <a:buClr>
                <a:srgbClr val="FFCC00"/>
              </a:buClr>
              <a:buFont typeface="Arial" pitchFamily="-104" charset="0"/>
              <a:buAutoNum type="arabicPeriod" startAt="7"/>
            </a:pPr>
            <a:endParaRPr lang="en-US" sz="2800" dirty="0">
              <a:cs typeface="Times New Roman"/>
            </a:endParaRPr>
          </a:p>
          <a:p>
            <a:pPr marL="457200" indent="-457200" algn="ctr" eaLnBrk="1" hangingPunct="1">
              <a:lnSpc>
                <a:spcPct val="90000"/>
              </a:lnSpc>
              <a:spcBef>
                <a:spcPct val="20000"/>
              </a:spcBef>
              <a:buClr>
                <a:srgbClr val="FFCC00"/>
              </a:buClr>
              <a:buFont typeface="Arial" pitchFamily="-104" charset="0"/>
              <a:buNone/>
            </a:pPr>
            <a:r>
              <a:rPr lang="en-US" sz="4000" dirty="0">
                <a:solidFill>
                  <a:srgbClr val="FFFF00"/>
                </a:solidFill>
                <a:cs typeface="Times New Roman"/>
              </a:rPr>
              <a:t>BE READY!!!!!!!!</a:t>
            </a:r>
          </a:p>
          <a:p>
            <a:pPr marL="457200" indent="-457200" algn="ctr" eaLnBrk="1" hangingPunct="1">
              <a:lnSpc>
                <a:spcPct val="90000"/>
              </a:lnSpc>
              <a:spcBef>
                <a:spcPct val="20000"/>
              </a:spcBef>
              <a:buClr>
                <a:srgbClr val="FFCC00"/>
              </a:buClr>
              <a:buFont typeface="Arial" pitchFamily="-104" charset="0"/>
              <a:buNone/>
            </a:pPr>
            <a:r>
              <a:rPr lang="en-US" sz="4000" dirty="0">
                <a:solidFill>
                  <a:srgbClr val="FFFF00"/>
                </a:solidFill>
                <a:cs typeface="Times New Roman"/>
              </a:rPr>
              <a:t>PERFORM WELL!!!!</a:t>
            </a:r>
          </a:p>
          <a:p>
            <a:pPr marL="457200" indent="-457200" eaLnBrk="1" hangingPunct="1">
              <a:lnSpc>
                <a:spcPct val="90000"/>
              </a:lnSpc>
              <a:spcBef>
                <a:spcPct val="20000"/>
              </a:spcBef>
              <a:buClr>
                <a:srgbClr val="FFCC00"/>
              </a:buClr>
              <a:buFont typeface="Arial" pitchFamily="-104" charset="0"/>
              <a:buNone/>
            </a:pPr>
            <a:endParaRPr lang="en-US" sz="800" dirty="0">
              <a:cs typeface="Times New Roman"/>
            </a:endParaRPr>
          </a:p>
          <a:p>
            <a:pPr marL="457200" indent="-457200" eaLnBrk="1" hangingPunct="1">
              <a:lnSpc>
                <a:spcPct val="90000"/>
              </a:lnSpc>
              <a:spcBef>
                <a:spcPct val="20000"/>
              </a:spcBef>
              <a:buClr>
                <a:srgbClr val="FFCC00"/>
              </a:buClr>
              <a:buFont typeface="Arial" pitchFamily="-104" charset="0"/>
              <a:buNone/>
            </a:pPr>
            <a:endParaRPr lang="en-US" sz="2800" dirty="0">
              <a:cs typeface="Times New Roman"/>
            </a:endParaRPr>
          </a:p>
        </p:txBody>
      </p:sp>
      <p:sp>
        <p:nvSpPr>
          <p:cNvPr id="6" name="TextBox 5"/>
          <p:cNvSpPr txBox="1"/>
          <p:nvPr/>
        </p:nvSpPr>
        <p:spPr>
          <a:xfrm>
            <a:off x="0" y="11442"/>
            <a:ext cx="9143999" cy="1818960"/>
          </a:xfrm>
          <a:prstGeom prst="rect">
            <a:avLst/>
          </a:prstGeom>
          <a:noFill/>
        </p:spPr>
        <p:txBody>
          <a:bodyPr wrap="square" rtlCol="0">
            <a:spAutoFit/>
          </a:bodyPr>
          <a:lstStyle/>
          <a:p>
            <a:pPr marL="742950" indent="-742950" algn="ctr">
              <a:lnSpc>
                <a:spcPct val="90000"/>
              </a:lnSpc>
              <a:spcBef>
                <a:spcPct val="20000"/>
              </a:spcBef>
              <a:buClr>
                <a:srgbClr val="FFCC00"/>
              </a:buClr>
            </a:pPr>
            <a:r>
              <a:rPr lang="en-US" sz="3600" dirty="0">
                <a:solidFill>
                  <a:srgbClr val="FFFF00"/>
                </a:solidFill>
                <a:cs typeface="Times New Roman"/>
              </a:rPr>
              <a:t>4. Be an advocate for your program.</a:t>
            </a:r>
          </a:p>
          <a:p>
            <a:pPr marL="742950" indent="-742950" algn="ctr">
              <a:lnSpc>
                <a:spcPct val="90000"/>
              </a:lnSpc>
              <a:spcBef>
                <a:spcPct val="20000"/>
              </a:spcBef>
              <a:buClr>
                <a:srgbClr val="FFCC00"/>
              </a:buClr>
            </a:pPr>
            <a:r>
              <a:rPr lang="en-US" sz="3600" i="1" dirty="0">
                <a:solidFill>
                  <a:srgbClr val="FFFF00"/>
                </a:solidFill>
                <a:cs typeface="Times New Roman"/>
              </a:rPr>
              <a:t>Don’t be the best kept secret in your school!</a:t>
            </a:r>
          </a:p>
          <a:p>
            <a:endParaRPr lang="en-US" sz="3600" dirty="0"/>
          </a:p>
        </p:txBody>
      </p:sp>
      <p:pic>
        <p:nvPicPr>
          <p:cNvPr id="7" name="Picture 6" descr="Marathon 2015 -2.jpg"/>
          <p:cNvPicPr>
            <a:picLocks noChangeAspect="1"/>
          </p:cNvPicPr>
          <p:nvPr/>
        </p:nvPicPr>
        <p:blipFill>
          <a:blip r:embed="rId3"/>
          <a:stretch>
            <a:fillRect/>
          </a:stretch>
        </p:blipFill>
        <p:spPr>
          <a:xfrm>
            <a:off x="6032984" y="1716288"/>
            <a:ext cx="2612440" cy="4127922"/>
          </a:xfrm>
          <a:prstGeom prst="rect">
            <a:avLst/>
          </a:prstGeom>
          <a:effectLst>
            <a:reflection blurRad="6350" stA="50000" endA="300" endPos="55000" dir="5400000" sy="-100000" algn="bl" rotWithShape="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0" y="0"/>
            <a:ext cx="9144000" cy="1818960"/>
          </a:xfrm>
          <a:prstGeom prst="rect">
            <a:avLst/>
          </a:prstGeom>
          <a:noFill/>
          <a:ln w="9525">
            <a:noFill/>
            <a:miter lim="800000"/>
            <a:headEnd/>
            <a:tailEnd/>
          </a:ln>
        </p:spPr>
        <p:txBody>
          <a:bodyPr wrap="square">
            <a:prstTxWarp prst="textNoShape">
              <a:avLst/>
            </a:prstTxWarp>
            <a:spAutoFit/>
          </a:bodyPr>
          <a:lstStyle/>
          <a:p>
            <a:pPr marL="742950" indent="-742950" algn="ctr">
              <a:lnSpc>
                <a:spcPct val="90000"/>
              </a:lnSpc>
              <a:spcBef>
                <a:spcPct val="20000"/>
              </a:spcBef>
              <a:buClr>
                <a:srgbClr val="FFCC00"/>
              </a:buClr>
            </a:pPr>
            <a:r>
              <a:rPr lang="en-US" sz="3600" dirty="0">
                <a:solidFill>
                  <a:srgbClr val="FFFF00"/>
                </a:solidFill>
                <a:cs typeface="Times New Roman"/>
              </a:rPr>
              <a:t>4. Be an advocate for your program.</a:t>
            </a:r>
          </a:p>
          <a:p>
            <a:pPr marL="742950" indent="-742950" algn="ctr">
              <a:lnSpc>
                <a:spcPct val="90000"/>
              </a:lnSpc>
              <a:spcBef>
                <a:spcPct val="20000"/>
              </a:spcBef>
              <a:buClr>
                <a:srgbClr val="FFCC00"/>
              </a:buClr>
            </a:pPr>
            <a:r>
              <a:rPr lang="en-US" sz="3600" i="1" dirty="0">
                <a:solidFill>
                  <a:srgbClr val="FFFF00"/>
                </a:solidFill>
                <a:cs typeface="Times New Roman"/>
              </a:rPr>
              <a:t>Don’t be the best kept secret in your school!</a:t>
            </a:r>
          </a:p>
          <a:p>
            <a:pPr marL="742950" indent="-742950" algn="ctr">
              <a:lnSpc>
                <a:spcPct val="90000"/>
              </a:lnSpc>
              <a:spcBef>
                <a:spcPct val="20000"/>
              </a:spcBef>
              <a:buClr>
                <a:srgbClr val="FFCC00"/>
              </a:buClr>
            </a:pPr>
            <a:r>
              <a:rPr lang="en-US" sz="3600" i="1" dirty="0">
                <a:cs typeface="Times New Roman"/>
              </a:rPr>
              <a:t>Got website?</a:t>
            </a:r>
          </a:p>
        </p:txBody>
      </p:sp>
      <p:pic>
        <p:nvPicPr>
          <p:cNvPr id="11" name="Slide 53 USED:My PVC Instrument, Disney Medley.mp4">
            <a:hlinkClick r:id="" action="ppaction://media"/>
          </p:cNvPr>
          <p:cNvPicPr/>
          <p:nvPr>
            <a:videoFile r:link="rId1"/>
          </p:nvPr>
        </p:nvPicPr>
        <p:blipFill>
          <a:blip r:embed="rId4"/>
          <a:stretch>
            <a:fillRect/>
          </a:stretch>
        </p:blipFill>
        <p:spPr>
          <a:xfrm>
            <a:off x="228820" y="1887917"/>
            <a:ext cx="8617727" cy="48213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0" y="0"/>
            <a:ext cx="9144000" cy="1818960"/>
          </a:xfrm>
          <a:prstGeom prst="rect">
            <a:avLst/>
          </a:prstGeom>
          <a:noFill/>
          <a:ln w="9525">
            <a:noFill/>
            <a:miter lim="800000"/>
            <a:headEnd/>
            <a:tailEnd/>
          </a:ln>
        </p:spPr>
        <p:txBody>
          <a:bodyPr wrap="square">
            <a:prstTxWarp prst="textNoShape">
              <a:avLst/>
            </a:prstTxWarp>
            <a:spAutoFit/>
          </a:bodyPr>
          <a:lstStyle/>
          <a:p>
            <a:pPr marL="742950" indent="-742950" algn="ctr">
              <a:lnSpc>
                <a:spcPct val="90000"/>
              </a:lnSpc>
              <a:spcBef>
                <a:spcPct val="20000"/>
              </a:spcBef>
              <a:buClr>
                <a:srgbClr val="FFCC00"/>
              </a:buClr>
            </a:pPr>
            <a:r>
              <a:rPr lang="en-US" sz="3600" dirty="0">
                <a:solidFill>
                  <a:srgbClr val="FFFF00"/>
                </a:solidFill>
                <a:cs typeface="Times New Roman"/>
              </a:rPr>
              <a:t>4. Be an advocate for your program.</a:t>
            </a:r>
          </a:p>
          <a:p>
            <a:pPr marL="742950" indent="-742950" algn="ctr">
              <a:lnSpc>
                <a:spcPct val="90000"/>
              </a:lnSpc>
              <a:spcBef>
                <a:spcPct val="20000"/>
              </a:spcBef>
              <a:buClr>
                <a:srgbClr val="FFCC00"/>
              </a:buClr>
            </a:pPr>
            <a:r>
              <a:rPr lang="en-US" sz="3600" i="1" dirty="0">
                <a:solidFill>
                  <a:srgbClr val="FFFF00"/>
                </a:solidFill>
                <a:cs typeface="Times New Roman"/>
              </a:rPr>
              <a:t>Don’t be the best kept secret in your school!</a:t>
            </a:r>
          </a:p>
          <a:p>
            <a:pPr marL="742950" indent="-742950" algn="ctr">
              <a:lnSpc>
                <a:spcPct val="90000"/>
              </a:lnSpc>
              <a:spcBef>
                <a:spcPct val="20000"/>
              </a:spcBef>
              <a:buClr>
                <a:srgbClr val="FFCC00"/>
              </a:buClr>
            </a:pPr>
            <a:r>
              <a:rPr lang="en-US" sz="3600" i="1" dirty="0">
                <a:cs typeface="Times New Roman"/>
              </a:rPr>
              <a:t>Got website?</a:t>
            </a:r>
          </a:p>
        </p:txBody>
      </p:sp>
      <p:pic>
        <p:nvPicPr>
          <p:cNvPr id="7" name="Slide 51 USED:My PVC Instrument, Disney Medle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240254" y="1907562"/>
            <a:ext cx="8652052" cy="4866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0" y="0"/>
            <a:ext cx="9144000" cy="1818960"/>
          </a:xfrm>
          <a:prstGeom prst="rect">
            <a:avLst/>
          </a:prstGeom>
          <a:noFill/>
          <a:ln w="9525">
            <a:noFill/>
            <a:miter lim="800000"/>
            <a:headEnd/>
            <a:tailEnd/>
          </a:ln>
        </p:spPr>
        <p:txBody>
          <a:bodyPr wrap="square">
            <a:prstTxWarp prst="textNoShape">
              <a:avLst/>
            </a:prstTxWarp>
            <a:spAutoFit/>
          </a:bodyPr>
          <a:lstStyle/>
          <a:p>
            <a:pPr marL="742950" indent="-742950" algn="ctr">
              <a:lnSpc>
                <a:spcPct val="90000"/>
              </a:lnSpc>
              <a:spcBef>
                <a:spcPct val="20000"/>
              </a:spcBef>
              <a:buClr>
                <a:srgbClr val="FFCC00"/>
              </a:buClr>
            </a:pPr>
            <a:r>
              <a:rPr lang="en-US" sz="3600" dirty="0">
                <a:solidFill>
                  <a:srgbClr val="FFFF00"/>
                </a:solidFill>
                <a:cs typeface="Times New Roman"/>
              </a:rPr>
              <a:t>4. Be an advocate for your program.</a:t>
            </a:r>
          </a:p>
          <a:p>
            <a:pPr marL="742950" indent="-742950" algn="ctr">
              <a:lnSpc>
                <a:spcPct val="90000"/>
              </a:lnSpc>
              <a:spcBef>
                <a:spcPct val="20000"/>
              </a:spcBef>
              <a:buClr>
                <a:srgbClr val="FFCC00"/>
              </a:buClr>
            </a:pPr>
            <a:r>
              <a:rPr lang="en-US" sz="3600" i="1" dirty="0">
                <a:solidFill>
                  <a:srgbClr val="FFFF00"/>
                </a:solidFill>
                <a:cs typeface="Times New Roman"/>
              </a:rPr>
              <a:t>Don’t be the best kept secret in your school!</a:t>
            </a:r>
          </a:p>
          <a:p>
            <a:pPr marL="742950" indent="-742950" algn="ctr">
              <a:lnSpc>
                <a:spcPct val="90000"/>
              </a:lnSpc>
              <a:spcBef>
                <a:spcPct val="20000"/>
              </a:spcBef>
              <a:buClr>
                <a:srgbClr val="FFCC00"/>
              </a:buClr>
            </a:pPr>
            <a:r>
              <a:rPr lang="en-US" sz="3600" i="1" dirty="0">
                <a:cs typeface="Times New Roman"/>
              </a:rPr>
              <a:t>Got website?</a:t>
            </a:r>
          </a:p>
        </p:txBody>
      </p:sp>
      <p:pic>
        <p:nvPicPr>
          <p:cNvPr id="7" name="Picture 6">
            <a:extLst>
              <a:ext uri="{FF2B5EF4-FFF2-40B4-BE49-F238E27FC236}">
                <a16:creationId xmlns:a16="http://schemas.microsoft.com/office/drawing/2014/main" id="{D8D02B6C-DD10-574F-804E-A55BBA76E604}"/>
              </a:ext>
            </a:extLst>
          </p:cNvPr>
          <p:cNvPicPr>
            <a:picLocks noChangeAspect="1"/>
          </p:cNvPicPr>
          <p:nvPr/>
        </p:nvPicPr>
        <p:blipFill>
          <a:blip r:embed="rId3"/>
          <a:stretch>
            <a:fillRect/>
          </a:stretch>
        </p:blipFill>
        <p:spPr>
          <a:xfrm>
            <a:off x="286017" y="1848824"/>
            <a:ext cx="8629167" cy="482610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0" y="0"/>
            <a:ext cx="9144000" cy="1818960"/>
          </a:xfrm>
          <a:prstGeom prst="rect">
            <a:avLst/>
          </a:prstGeom>
          <a:noFill/>
          <a:ln w="9525">
            <a:noFill/>
            <a:miter lim="800000"/>
            <a:headEnd/>
            <a:tailEnd/>
          </a:ln>
        </p:spPr>
        <p:txBody>
          <a:bodyPr wrap="square">
            <a:prstTxWarp prst="textNoShape">
              <a:avLst/>
            </a:prstTxWarp>
            <a:spAutoFit/>
          </a:bodyPr>
          <a:lstStyle/>
          <a:p>
            <a:pPr marL="742950" indent="-742950" algn="ctr">
              <a:lnSpc>
                <a:spcPct val="90000"/>
              </a:lnSpc>
              <a:spcBef>
                <a:spcPct val="20000"/>
              </a:spcBef>
              <a:buClr>
                <a:srgbClr val="FFCC00"/>
              </a:buClr>
            </a:pPr>
            <a:r>
              <a:rPr lang="en-US" sz="3600" dirty="0">
                <a:solidFill>
                  <a:srgbClr val="FFFF00"/>
                </a:solidFill>
                <a:cs typeface="Times New Roman"/>
              </a:rPr>
              <a:t>4. Be an advocate for your program.</a:t>
            </a:r>
          </a:p>
          <a:p>
            <a:pPr marL="742950" indent="-742950" algn="ctr">
              <a:lnSpc>
                <a:spcPct val="90000"/>
              </a:lnSpc>
              <a:spcBef>
                <a:spcPct val="20000"/>
              </a:spcBef>
              <a:buClr>
                <a:srgbClr val="FFCC00"/>
              </a:buClr>
            </a:pPr>
            <a:r>
              <a:rPr lang="en-US" sz="3600" i="1" dirty="0">
                <a:solidFill>
                  <a:srgbClr val="FFFF00"/>
                </a:solidFill>
                <a:cs typeface="Times New Roman"/>
              </a:rPr>
              <a:t>Don’t be the best kept secret in your school!</a:t>
            </a:r>
          </a:p>
          <a:p>
            <a:pPr marL="742950" indent="-742950" algn="ctr">
              <a:lnSpc>
                <a:spcPct val="90000"/>
              </a:lnSpc>
              <a:spcBef>
                <a:spcPct val="20000"/>
              </a:spcBef>
              <a:buClr>
                <a:srgbClr val="FFCC00"/>
              </a:buClr>
            </a:pPr>
            <a:r>
              <a:rPr lang="en-US" sz="3600" i="1" dirty="0">
                <a:cs typeface="Times New Roman"/>
              </a:rPr>
              <a:t>Got website?</a:t>
            </a:r>
          </a:p>
        </p:txBody>
      </p:sp>
      <p:pic>
        <p:nvPicPr>
          <p:cNvPr id="8" name="Slide 55 Kettering A Cappella - I Want You Back (Macy's A Cappella Ch.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308899" y="1855349"/>
            <a:ext cx="8629167" cy="4853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266"/>
            <a:ext cx="9144000" cy="1446550"/>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cs typeface="Times New Roman"/>
              </a:rPr>
              <a:t>5. Be Flexible: Expand Your Program</a:t>
            </a:r>
            <a:endParaRPr lang="en-US" sz="4000" i="1" dirty="0">
              <a:cs typeface="Times New Roman"/>
            </a:endParaRPr>
          </a:p>
          <a:p>
            <a:pPr algn="ctr">
              <a:spcBef>
                <a:spcPct val="20000"/>
              </a:spcBef>
              <a:buClr>
                <a:srgbClr val="FFCC00"/>
              </a:buClr>
            </a:pPr>
            <a:endParaRPr lang="en-US" sz="4000" i="1" dirty="0">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2" name="Title 1"/>
          <p:cNvSpPr>
            <a:spLocks noGrp="1"/>
          </p:cNvSpPr>
          <p:nvPr/>
        </p:nvSpPr>
        <p:spPr>
          <a:xfrm>
            <a:off x="0" y="802387"/>
            <a:ext cx="9143999" cy="1143000"/>
          </a:xfrm>
          <a:prstGeom prst="rect">
            <a:avLst/>
          </a:prstGeom>
        </p:spPr>
        <p:txBody>
          <a:bodyPr vert="horz" lIns="91440" tIns="45720" rIns="91440" bIns="45720" rtlCol="0" anchor="ctr">
            <a:normAutofit fontScale="82500" lnSpcReduction="20000"/>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a:defRPr/>
            </a:pPr>
            <a:r>
              <a:rPr lang="en-US" b="0" dirty="0">
                <a:solidFill>
                  <a:srgbClr val="FFFF00"/>
                </a:solidFill>
                <a:effectLst/>
                <a:latin typeface="+mn-lt"/>
                <a:cs typeface="Times New Roman"/>
              </a:rPr>
              <a:t>OMG! </a:t>
            </a:r>
            <a:r>
              <a:rPr lang="en-US" b="0" dirty="0">
                <a:effectLst/>
                <a:latin typeface="+mn-lt"/>
                <a:cs typeface="Times New Roman"/>
              </a:rPr>
              <a:t>Does this mean that I have to Learn Something </a:t>
            </a:r>
            <a:r>
              <a:rPr lang="en-US" b="0" u="sng" dirty="0">
                <a:solidFill>
                  <a:srgbClr val="FFFF00"/>
                </a:solidFill>
                <a:effectLst/>
                <a:latin typeface="+mn-lt"/>
                <a:cs typeface="Times New Roman"/>
              </a:rPr>
              <a:t>New</a:t>
            </a:r>
            <a:r>
              <a:rPr lang="en-US" b="0" dirty="0">
                <a:effectLst/>
                <a:latin typeface="+mn-lt"/>
                <a:cs typeface="Times New Roman"/>
              </a:rPr>
              <a:t>???</a:t>
            </a:r>
          </a:p>
        </p:txBody>
      </p:sp>
      <p:pic>
        <p:nvPicPr>
          <p:cNvPr id="13" name="Content Placeholder 11" descr="Screen Shot 2013-09-29 at 9.39.07 AM.png"/>
          <p:cNvPicPr>
            <a:picLocks noGrp="1" noChangeAspect="1"/>
          </p:cNvPicPr>
          <p:nvPr/>
        </p:nvPicPr>
        <p:blipFill>
          <a:blip r:embed="rId3"/>
          <a:srcRect t="-2007" b="-2007"/>
          <a:stretch>
            <a:fillRect/>
          </a:stretch>
        </p:blipFill>
        <p:spPr>
          <a:xfrm>
            <a:off x="227326" y="2070525"/>
            <a:ext cx="8546123" cy="4114800"/>
          </a:xfrm>
          <a:prstGeom prst="rect">
            <a:avLst/>
          </a:prstGeom>
          <a:effectLst>
            <a:reflection stA="34000" endPos="75000" dist="12700" dir="5400000" sy="-100000" algn="bl" rotWithShape="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0"/>
            <a:ext cx="9144000" cy="70788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cs typeface="Times New Roman"/>
              </a:rPr>
              <a:t>5. Be Flexible: Expand Your Program</a:t>
            </a:r>
            <a:endParaRPr lang="en-US" sz="4000" i="1" dirty="0">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0" name="Rectangle 9"/>
          <p:cNvSpPr>
            <a:spLocks noGrp="1" noChangeArrowheads="1"/>
          </p:cNvSpPr>
          <p:nvPr/>
        </p:nvSpPr>
        <p:spPr>
          <a:xfrm>
            <a:off x="-47626" y="406513"/>
            <a:ext cx="9191625" cy="1600200"/>
          </a:xfrm>
          <a:prstGeom prst="rect">
            <a:avLst/>
          </a:prstGeom>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4000" b="0" dirty="0">
                <a:effectLst/>
                <a:latin typeface="+mn-lt"/>
                <a:cs typeface="Times New Roman"/>
              </a:rPr>
              <a:t>We Have the Power!!!</a:t>
            </a:r>
            <a:br>
              <a:rPr lang="en-US" sz="4000" b="0" dirty="0">
                <a:effectLst/>
                <a:latin typeface="+mn-lt"/>
                <a:cs typeface="Times New Roman"/>
              </a:rPr>
            </a:br>
            <a:r>
              <a:rPr lang="en-US" sz="4000" b="0" i="1" dirty="0">
                <a:solidFill>
                  <a:srgbClr val="FFFF66"/>
                </a:solidFill>
                <a:effectLst/>
                <a:latin typeface="+mn-lt"/>
                <a:cs typeface="Times New Roman"/>
              </a:rPr>
              <a:t>The Joy of Music-Making</a:t>
            </a:r>
          </a:p>
        </p:txBody>
      </p:sp>
      <p:sp>
        <p:nvSpPr>
          <p:cNvPr id="14" name="Rectangle 13"/>
          <p:cNvSpPr>
            <a:spLocks noGrp="1" noChangeArrowheads="1"/>
          </p:cNvSpPr>
          <p:nvPr/>
        </p:nvSpPr>
        <p:spPr>
          <a:xfrm>
            <a:off x="192527" y="2236378"/>
            <a:ext cx="4770368" cy="3810000"/>
          </a:xfrm>
          <a:prstGeom prst="rect">
            <a:avLst/>
          </a:prstGeom>
        </p:spPr>
        <p:txBody>
          <a:bodyPr vert="horz" lIns="91440" tIns="45720" rIns="91440" bIns="45720" rtlCol="0">
            <a:norm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None/>
              <a:defRPr/>
            </a:pPr>
            <a:r>
              <a:rPr lang="en-US" sz="3600" b="0" dirty="0">
                <a:effectLst/>
                <a:ea typeface="+mn-ea"/>
                <a:cs typeface="Times New Roman"/>
              </a:rPr>
              <a:t>a.	</a:t>
            </a:r>
            <a:r>
              <a:rPr lang="en-US" sz="3600" b="0" dirty="0">
                <a:solidFill>
                  <a:srgbClr val="FFFF00"/>
                </a:solidFill>
                <a:effectLst/>
                <a:ea typeface="+mn-ea"/>
                <a:cs typeface="Times New Roman"/>
              </a:rPr>
              <a:t>Broaden </a:t>
            </a:r>
            <a:r>
              <a:rPr lang="en-US" sz="3600" b="0" dirty="0">
                <a:effectLst/>
                <a:ea typeface="+mn-ea"/>
                <a:cs typeface="Times New Roman"/>
              </a:rPr>
              <a:t>your base</a:t>
            </a:r>
          </a:p>
        </p:txBody>
      </p:sp>
      <p:pic>
        <p:nvPicPr>
          <p:cNvPr id="13" name="Picture 12" descr="getNewMusicStudent_headerbg.png"/>
          <p:cNvPicPr>
            <a:picLocks noChangeAspect="1"/>
          </p:cNvPicPr>
          <p:nvPr/>
        </p:nvPicPr>
        <p:blipFill>
          <a:blip r:embed="rId3"/>
          <a:stretch>
            <a:fillRect/>
          </a:stretch>
        </p:blipFill>
        <p:spPr>
          <a:xfrm>
            <a:off x="1781235" y="2101700"/>
            <a:ext cx="6303840" cy="422882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0"/>
            <a:ext cx="9144000" cy="70788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cs typeface="Times New Roman"/>
              </a:rPr>
              <a:t>5. Be Flexible: Expand Your Program</a:t>
            </a:r>
            <a:endParaRPr lang="en-US" sz="4000" i="1" dirty="0">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0" name="Rectangle 9"/>
          <p:cNvSpPr>
            <a:spLocks noGrp="1" noChangeArrowheads="1"/>
          </p:cNvSpPr>
          <p:nvPr/>
        </p:nvSpPr>
        <p:spPr>
          <a:xfrm>
            <a:off x="-47626" y="406513"/>
            <a:ext cx="9191625" cy="1600200"/>
          </a:xfrm>
          <a:prstGeom prst="rect">
            <a:avLst/>
          </a:prstGeom>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4000" b="0" dirty="0">
                <a:effectLst/>
                <a:latin typeface="+mn-lt"/>
                <a:cs typeface="Times New Roman"/>
              </a:rPr>
              <a:t>We Have the Power!!!</a:t>
            </a:r>
            <a:br>
              <a:rPr lang="en-US" sz="4000" b="0" dirty="0">
                <a:effectLst/>
                <a:latin typeface="+mn-lt"/>
                <a:cs typeface="Times New Roman"/>
              </a:rPr>
            </a:br>
            <a:r>
              <a:rPr lang="en-US" sz="4000" b="0" i="1" dirty="0">
                <a:solidFill>
                  <a:srgbClr val="FFFF66"/>
                </a:solidFill>
                <a:effectLst/>
                <a:latin typeface="+mn-lt"/>
                <a:cs typeface="Times New Roman"/>
              </a:rPr>
              <a:t>The Joy of Music-Making</a:t>
            </a:r>
          </a:p>
        </p:txBody>
      </p:sp>
      <p:sp>
        <p:nvSpPr>
          <p:cNvPr id="14" name="Rectangle 13"/>
          <p:cNvSpPr>
            <a:spLocks noGrp="1" noChangeArrowheads="1"/>
          </p:cNvSpPr>
          <p:nvPr/>
        </p:nvSpPr>
        <p:spPr>
          <a:xfrm>
            <a:off x="192527" y="2236378"/>
            <a:ext cx="4770368" cy="3810000"/>
          </a:xfrm>
          <a:prstGeom prst="rect">
            <a:avLst/>
          </a:prstGeom>
        </p:spPr>
        <p:txBody>
          <a:bodyPr vert="horz" lIns="91440" tIns="45720" rIns="91440" bIns="45720" rtlCol="0">
            <a:norm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None/>
              <a:defRPr/>
            </a:pPr>
            <a:r>
              <a:rPr lang="en-US" sz="3600" b="0" dirty="0">
                <a:effectLst/>
                <a:ea typeface="+mn-ea"/>
                <a:cs typeface="Times New Roman"/>
              </a:rPr>
              <a:t>a.	</a:t>
            </a:r>
            <a:r>
              <a:rPr lang="en-US" sz="3600" b="0" dirty="0">
                <a:solidFill>
                  <a:srgbClr val="FFFF00"/>
                </a:solidFill>
                <a:effectLst/>
                <a:ea typeface="+mn-ea"/>
                <a:cs typeface="Times New Roman"/>
              </a:rPr>
              <a:t>Broaden </a:t>
            </a:r>
            <a:r>
              <a:rPr lang="en-US" sz="3600" b="0" dirty="0">
                <a:effectLst/>
                <a:ea typeface="+mn-ea"/>
                <a:cs typeface="Times New Roman"/>
              </a:rPr>
              <a:t>your base</a:t>
            </a:r>
          </a:p>
          <a:p>
            <a:pPr marL="609600" indent="-609600" eaLnBrk="1" fontAlgn="auto" hangingPunct="1">
              <a:lnSpc>
                <a:spcPct val="90000"/>
              </a:lnSpc>
              <a:spcAft>
                <a:spcPts val="0"/>
              </a:spcAft>
              <a:buNone/>
              <a:defRPr/>
            </a:pPr>
            <a:r>
              <a:rPr lang="en-US" sz="3600" b="0" dirty="0">
                <a:effectLst/>
                <a:ea typeface="+mn-ea"/>
                <a:cs typeface="Times New Roman"/>
              </a:rPr>
              <a:t>b.	Teach so that students will be able to go on and DO music </a:t>
            </a:r>
            <a:r>
              <a:rPr lang="en-US" sz="3600" b="0" i="1" u="sng" dirty="0">
                <a:solidFill>
                  <a:srgbClr val="FFFF00"/>
                </a:solidFill>
                <a:effectLst/>
                <a:ea typeface="+mn-ea"/>
                <a:cs typeface="Times New Roman"/>
              </a:rPr>
              <a:t>without</a:t>
            </a:r>
            <a:r>
              <a:rPr lang="en-US" sz="3600" b="0" dirty="0">
                <a:solidFill>
                  <a:srgbClr val="FFFF00"/>
                </a:solidFill>
                <a:effectLst/>
                <a:ea typeface="+mn-ea"/>
                <a:cs typeface="Times New Roman"/>
              </a:rPr>
              <a:t> us</a:t>
            </a:r>
          </a:p>
        </p:txBody>
      </p:sp>
      <p:pic>
        <p:nvPicPr>
          <p:cNvPr id="9" name="Picture 8"/>
          <p:cNvPicPr>
            <a:picLocks noChangeAspect="1"/>
          </p:cNvPicPr>
          <p:nvPr/>
        </p:nvPicPr>
        <p:blipFill>
          <a:blip r:embed="rId3"/>
          <a:stretch>
            <a:fillRect/>
          </a:stretch>
        </p:blipFill>
        <p:spPr>
          <a:xfrm>
            <a:off x="5079138" y="2289209"/>
            <a:ext cx="3158184" cy="1804545"/>
          </a:xfrm>
          <a:prstGeom prst="rect">
            <a:avLst/>
          </a:prstGeom>
        </p:spPr>
      </p:pic>
      <p:pic>
        <p:nvPicPr>
          <p:cNvPr id="11" name="Picture 10"/>
          <p:cNvPicPr>
            <a:picLocks noChangeAspect="1"/>
          </p:cNvPicPr>
          <p:nvPr/>
        </p:nvPicPr>
        <p:blipFill>
          <a:blip r:embed="rId4"/>
          <a:stretch>
            <a:fillRect/>
          </a:stretch>
        </p:blipFill>
        <p:spPr>
          <a:xfrm>
            <a:off x="5097118" y="4291012"/>
            <a:ext cx="3127699" cy="20360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294025" y="237330"/>
            <a:ext cx="8610600" cy="83099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800" dirty="0">
                <a:solidFill>
                  <a:srgbClr val="FFFF00"/>
                </a:solidFill>
                <a:cs typeface="Helvetica"/>
              </a:rPr>
              <a:t>Letter to My Younger Self</a:t>
            </a: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
        <p:nvSpPr>
          <p:cNvPr id="6" name="TextBox 5"/>
          <p:cNvSpPr txBox="1"/>
          <p:nvPr/>
        </p:nvSpPr>
        <p:spPr>
          <a:xfrm>
            <a:off x="116425" y="1151519"/>
            <a:ext cx="8909193" cy="5262980"/>
          </a:xfrm>
          <a:prstGeom prst="rect">
            <a:avLst/>
          </a:prstGeom>
          <a:noFill/>
        </p:spPr>
        <p:txBody>
          <a:bodyPr wrap="square" rtlCol="0">
            <a:spAutoFit/>
          </a:bodyPr>
          <a:lstStyle/>
          <a:p>
            <a:pPr algn="ctr"/>
            <a:r>
              <a:rPr lang="en-US" sz="2800" dirty="0"/>
              <a:t>Let Them Know When They Do Things Right</a:t>
            </a:r>
          </a:p>
          <a:p>
            <a:pPr algn="ctr"/>
            <a:r>
              <a:rPr lang="en-US" sz="2800" dirty="0"/>
              <a:t>Individual Learning Styles</a:t>
            </a:r>
          </a:p>
          <a:p>
            <a:pPr algn="ctr"/>
            <a:r>
              <a:rPr lang="en-US" sz="2800" dirty="0"/>
              <a:t>Learn Their Individual Discipline Style</a:t>
            </a:r>
          </a:p>
          <a:p>
            <a:pPr algn="ctr"/>
            <a:r>
              <a:rPr lang="en-US" sz="2800" dirty="0"/>
              <a:t>Be Overly Prepared</a:t>
            </a:r>
          </a:p>
          <a:p>
            <a:pPr algn="ctr"/>
            <a:r>
              <a:rPr lang="en-US" sz="2800" dirty="0"/>
              <a:t>Develop and Nurture Your Music Program</a:t>
            </a:r>
          </a:p>
          <a:p>
            <a:pPr algn="ctr"/>
            <a:r>
              <a:rPr lang="en-US" sz="2800" dirty="0"/>
              <a:t>Classroom Management</a:t>
            </a:r>
          </a:p>
          <a:p>
            <a:pPr algn="ctr"/>
            <a:r>
              <a:rPr lang="en-US" sz="2800" dirty="0"/>
              <a:t>Delegate</a:t>
            </a:r>
          </a:p>
          <a:p>
            <a:pPr algn="ctr"/>
            <a:r>
              <a:rPr lang="en-US" sz="2800" dirty="0"/>
              <a:t>Don’t Lose Your Musicality</a:t>
            </a:r>
          </a:p>
          <a:p>
            <a:pPr algn="ctr"/>
            <a:r>
              <a:rPr lang="en-US" sz="2800" dirty="0"/>
              <a:t>Impact of Parent Involvement (Sell Them)</a:t>
            </a:r>
          </a:p>
          <a:p>
            <a:pPr algn="ctr"/>
            <a:r>
              <a:rPr lang="en-US" sz="2800" dirty="0"/>
              <a:t>Being Intentional</a:t>
            </a:r>
          </a:p>
          <a:p>
            <a:pPr algn="ctr"/>
            <a:r>
              <a:rPr lang="en-US" sz="2800" dirty="0"/>
              <a:t>Focus On the Positive</a:t>
            </a:r>
          </a:p>
          <a:p>
            <a:pPr algn="ctr"/>
            <a:r>
              <a:rPr lang="en-US" sz="2800" dirty="0"/>
              <a:t>Embrace Mistakes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0"/>
            <a:ext cx="9144000" cy="707886"/>
          </a:xfrm>
          <a:prstGeom prst="rect">
            <a:avLst/>
          </a:prstGeom>
          <a:noFill/>
          <a:ln w="9525">
            <a:noFill/>
            <a:miter lim="800000"/>
            <a:headEnd/>
            <a:tailEnd/>
          </a:ln>
        </p:spPr>
        <p:txBody>
          <a:bodyPr wrap="square">
            <a:prstTxWarp prst="textNoShape">
              <a:avLst/>
            </a:prstTxWarp>
            <a:spAutoFit/>
          </a:bodyPr>
          <a:lstStyle/>
          <a:p>
            <a:pPr algn="ctr">
              <a:spcBef>
                <a:spcPct val="20000"/>
              </a:spcBef>
              <a:buClr>
                <a:srgbClr val="FFCC00"/>
              </a:buClr>
            </a:pPr>
            <a:r>
              <a:rPr lang="en-US" sz="4000" dirty="0">
                <a:solidFill>
                  <a:srgbClr val="FFFF00"/>
                </a:solidFill>
                <a:cs typeface="Times New Roman"/>
              </a:rPr>
              <a:t>5. Be Flexible: Expand Your Program</a:t>
            </a:r>
            <a:endParaRPr lang="en-US" sz="4000" i="1" dirty="0">
              <a:cs typeface="Times New Roman"/>
            </a:endParaRP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0" name="Rectangle 9"/>
          <p:cNvSpPr>
            <a:spLocks noGrp="1" noChangeArrowheads="1"/>
          </p:cNvSpPr>
          <p:nvPr/>
        </p:nvSpPr>
        <p:spPr>
          <a:xfrm>
            <a:off x="-47626" y="406513"/>
            <a:ext cx="9191625" cy="1600200"/>
          </a:xfrm>
          <a:prstGeom prst="rect">
            <a:avLst/>
          </a:prstGeom>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4000" b="0" dirty="0">
                <a:effectLst/>
                <a:latin typeface="+mn-lt"/>
                <a:cs typeface="Times New Roman"/>
              </a:rPr>
              <a:t>We Have the Power!!!</a:t>
            </a:r>
            <a:br>
              <a:rPr lang="en-US" sz="4000" b="0" dirty="0">
                <a:effectLst/>
                <a:latin typeface="+mn-lt"/>
                <a:cs typeface="Times New Roman"/>
              </a:rPr>
            </a:br>
            <a:r>
              <a:rPr lang="en-US" sz="4000" b="0" i="1" dirty="0">
                <a:solidFill>
                  <a:srgbClr val="FFFF66"/>
                </a:solidFill>
                <a:effectLst/>
                <a:latin typeface="+mn-lt"/>
                <a:cs typeface="Times New Roman"/>
              </a:rPr>
              <a:t>The Joy of Music-Making</a:t>
            </a:r>
          </a:p>
        </p:txBody>
      </p:sp>
      <p:sp>
        <p:nvSpPr>
          <p:cNvPr id="14" name="Rectangle 13"/>
          <p:cNvSpPr>
            <a:spLocks noGrp="1" noChangeArrowheads="1"/>
          </p:cNvSpPr>
          <p:nvPr/>
        </p:nvSpPr>
        <p:spPr>
          <a:xfrm>
            <a:off x="192527" y="2236378"/>
            <a:ext cx="4770368" cy="3810000"/>
          </a:xfrm>
          <a:prstGeom prst="rect">
            <a:avLst/>
          </a:prstGeom>
        </p:spPr>
        <p:txBody>
          <a:bodyPr vert="horz" lIns="91440" tIns="45720" rIns="91440" bIns="45720" rtlCol="0">
            <a:normAutofit lnSpcReduction="10000"/>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lnSpc>
                <a:spcPct val="90000"/>
              </a:lnSpc>
              <a:spcAft>
                <a:spcPts val="0"/>
              </a:spcAft>
              <a:buNone/>
              <a:defRPr/>
            </a:pPr>
            <a:r>
              <a:rPr lang="en-US" sz="3600" b="0" dirty="0">
                <a:effectLst/>
                <a:ea typeface="+mn-ea"/>
                <a:cs typeface="Times New Roman"/>
              </a:rPr>
              <a:t>a.	</a:t>
            </a:r>
            <a:r>
              <a:rPr lang="en-US" sz="3600" b="0" dirty="0">
                <a:solidFill>
                  <a:srgbClr val="FFFF00"/>
                </a:solidFill>
                <a:effectLst/>
                <a:ea typeface="+mn-ea"/>
                <a:cs typeface="Times New Roman"/>
              </a:rPr>
              <a:t>Broaden </a:t>
            </a:r>
            <a:r>
              <a:rPr lang="en-US" sz="3600" b="0" dirty="0">
                <a:effectLst/>
                <a:ea typeface="+mn-ea"/>
                <a:cs typeface="Times New Roman"/>
              </a:rPr>
              <a:t>the base</a:t>
            </a:r>
          </a:p>
          <a:p>
            <a:pPr marL="609600" indent="-609600" eaLnBrk="1" fontAlgn="auto" hangingPunct="1">
              <a:lnSpc>
                <a:spcPct val="90000"/>
              </a:lnSpc>
              <a:spcAft>
                <a:spcPts val="0"/>
              </a:spcAft>
              <a:buNone/>
              <a:defRPr/>
            </a:pPr>
            <a:r>
              <a:rPr lang="en-US" sz="3600" b="0" dirty="0">
                <a:effectLst/>
                <a:ea typeface="+mn-ea"/>
                <a:cs typeface="Times New Roman"/>
              </a:rPr>
              <a:t>b.	Teach so that students will be able to go on and DO music </a:t>
            </a:r>
            <a:r>
              <a:rPr lang="en-US" sz="3600" b="0" i="1" u="sng" dirty="0">
                <a:solidFill>
                  <a:srgbClr val="FFFF00"/>
                </a:solidFill>
                <a:effectLst/>
                <a:ea typeface="+mn-ea"/>
                <a:cs typeface="Times New Roman"/>
              </a:rPr>
              <a:t>without</a:t>
            </a:r>
            <a:r>
              <a:rPr lang="en-US" sz="3600" b="0" dirty="0">
                <a:solidFill>
                  <a:srgbClr val="FFFF00"/>
                </a:solidFill>
                <a:effectLst/>
                <a:ea typeface="+mn-ea"/>
                <a:cs typeface="Times New Roman"/>
              </a:rPr>
              <a:t> us</a:t>
            </a:r>
          </a:p>
          <a:p>
            <a:pPr marL="609600" indent="-609600" eaLnBrk="1" fontAlgn="auto" hangingPunct="1">
              <a:lnSpc>
                <a:spcPct val="90000"/>
              </a:lnSpc>
              <a:spcAft>
                <a:spcPts val="0"/>
              </a:spcAft>
              <a:buNone/>
              <a:defRPr/>
            </a:pPr>
            <a:r>
              <a:rPr lang="en-US" sz="3600" b="0" dirty="0">
                <a:effectLst/>
                <a:ea typeface="+mn-ea"/>
                <a:cs typeface="Times New Roman"/>
              </a:rPr>
              <a:t>c.	Acknowledge and honor </a:t>
            </a:r>
            <a:r>
              <a:rPr lang="en-US" sz="3600" b="0" dirty="0">
                <a:solidFill>
                  <a:srgbClr val="FFFF00"/>
                </a:solidFill>
                <a:effectLst/>
                <a:ea typeface="+mn-ea"/>
                <a:cs typeface="Times New Roman"/>
              </a:rPr>
              <a:t>ALL </a:t>
            </a:r>
            <a:r>
              <a:rPr lang="en-US" sz="3600" b="0" dirty="0">
                <a:effectLst/>
                <a:ea typeface="+mn-ea"/>
                <a:cs typeface="Times New Roman"/>
              </a:rPr>
              <a:t>music</a:t>
            </a:r>
          </a:p>
        </p:txBody>
      </p:sp>
      <p:pic>
        <p:nvPicPr>
          <p:cNvPr id="8" name="Picture 7" descr="Screen Shot 2019-02-11 at 7.24.39 PM.png"/>
          <p:cNvPicPr>
            <a:picLocks noChangeAspect="1"/>
          </p:cNvPicPr>
          <p:nvPr/>
        </p:nvPicPr>
        <p:blipFill>
          <a:blip r:embed="rId3"/>
          <a:stretch>
            <a:fillRect/>
          </a:stretch>
        </p:blipFill>
        <p:spPr>
          <a:xfrm>
            <a:off x="4942392" y="2320031"/>
            <a:ext cx="3532913" cy="365424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9" name="Title 8"/>
          <p:cNvSpPr>
            <a:spLocks noGrp="1"/>
          </p:cNvSpPr>
          <p:nvPr>
            <p:ph type="title"/>
          </p:nvPr>
        </p:nvSpPr>
        <p:spPr>
          <a:xfrm>
            <a:off x="0" y="228600"/>
            <a:ext cx="9144000" cy="1143000"/>
          </a:xfrm>
        </p:spPr>
        <p:txBody>
          <a:bodyPr>
            <a:normAutofit/>
          </a:bodyPr>
          <a:lstStyle/>
          <a:p>
            <a:pPr algn="ctr"/>
            <a:r>
              <a:rPr lang="en-US" sz="4000" dirty="0">
                <a:solidFill>
                  <a:srgbClr val="FFFF00"/>
                </a:solidFill>
                <a:latin typeface="+mn-lt"/>
                <a:cs typeface="Times New Roman"/>
              </a:rPr>
              <a:t>OLD: </a:t>
            </a:r>
            <a:r>
              <a:rPr lang="en-US" sz="4000" dirty="0">
                <a:solidFill>
                  <a:schemeClr val="tx1"/>
                </a:solidFill>
                <a:latin typeface="+mn-lt"/>
                <a:cs typeface="Times New Roman"/>
              </a:rPr>
              <a:t>What Music Teachers Do</a:t>
            </a:r>
          </a:p>
        </p:txBody>
      </p:sp>
      <p:pic>
        <p:nvPicPr>
          <p:cNvPr id="10" name="Content Placeholder 9" descr="Screen Shot 2013-09-29 at 7.52.16 PM.png"/>
          <p:cNvPicPr>
            <a:picLocks noGrp="1" noChangeAspect="1"/>
          </p:cNvPicPr>
          <p:nvPr>
            <p:ph idx="1"/>
          </p:nvPr>
        </p:nvPicPr>
        <p:blipFill>
          <a:blip r:embed="rId3"/>
          <a:srcRect l="-1167" r="-1167"/>
          <a:stretch>
            <a:fillRect/>
          </a:stretch>
        </p:blipFill>
        <p:spPr>
          <a:xfrm>
            <a:off x="78749" y="1549578"/>
            <a:ext cx="8986501" cy="4326835"/>
          </a:xfrm>
        </p:spPr>
      </p:pic>
      <p:sp>
        <p:nvSpPr>
          <p:cNvPr id="3" name="Slide Number Placeholder 2">
            <a:extLst>
              <a:ext uri="{FF2B5EF4-FFF2-40B4-BE49-F238E27FC236}">
                <a16:creationId xmlns:a16="http://schemas.microsoft.com/office/drawing/2014/main" id="{44812831-3358-2D4F-B9CD-A0255D559DA7}"/>
              </a:ext>
            </a:extLst>
          </p:cNvPr>
          <p:cNvSpPr>
            <a:spLocks noGrp="1"/>
          </p:cNvSpPr>
          <p:nvPr>
            <p:ph type="sldNum" sz="quarter" idx="12"/>
          </p:nvPr>
        </p:nvSpPr>
        <p:spPr/>
        <p:txBody>
          <a:bodyPr/>
          <a:lstStyle/>
          <a:p>
            <a:pPr>
              <a:defRPr/>
            </a:pPr>
            <a:fld id="{D315CE01-5062-F949-A68C-034943E11912}" type="slidenum">
              <a:rPr lang="en-US" smtClean="0"/>
              <a:pPr>
                <a:defRPr/>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3" name="Rectangle 4"/>
          <p:cNvSpPr>
            <a:spLocks noChangeArrowheads="1"/>
          </p:cNvSpPr>
          <p:nvPr/>
        </p:nvSpPr>
        <p:spPr bwMode="auto">
          <a:xfrm>
            <a:off x="0" y="139128"/>
            <a:ext cx="9144000" cy="1210588"/>
          </a:xfrm>
          <a:prstGeom prst="rect">
            <a:avLst/>
          </a:prstGeom>
          <a:noFill/>
          <a:ln w="9525">
            <a:noFill/>
            <a:miter lim="800000"/>
            <a:headEnd/>
            <a:tailEnd/>
          </a:ln>
        </p:spPr>
        <p:txBody>
          <a:bodyPr wrap="square">
            <a:prstTxWarp prst="textNoShape">
              <a:avLst/>
            </a:prstTxWarp>
            <a:spAutoFit/>
          </a:bodyPr>
          <a:lstStyle/>
          <a:p>
            <a:pPr marL="742950" indent="-742950" algn="ctr">
              <a:lnSpc>
                <a:spcPct val="90000"/>
              </a:lnSpc>
            </a:pPr>
            <a:r>
              <a:rPr lang="en-US" sz="4000" dirty="0">
                <a:solidFill>
                  <a:srgbClr val="FFFF00"/>
                </a:solidFill>
                <a:cs typeface="Times New Roman"/>
              </a:rPr>
              <a:t>NEW: </a:t>
            </a:r>
            <a:r>
              <a:rPr lang="en-US" sz="4000" dirty="0">
                <a:ea typeface="ＭＳ Ｐゴシック" charset="-128"/>
                <a:cs typeface="Times New Roman"/>
              </a:rPr>
              <a:t>Address Student Interests/Needs/Cultural Backgrounds</a:t>
            </a:r>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16" name="Rectangle 15"/>
          <p:cNvSpPr>
            <a:spLocks noGrp="1" noChangeArrowheads="1"/>
          </p:cNvSpPr>
          <p:nvPr/>
        </p:nvSpPr>
        <p:spPr>
          <a:xfrm>
            <a:off x="0" y="1603826"/>
            <a:ext cx="9144000" cy="3962400"/>
          </a:xfrm>
          <a:prstGeom prst="rect">
            <a:avLst/>
          </a:prstGeom>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ts val="2000"/>
              </a:spcBef>
              <a:spcAft>
                <a:spcPct val="0"/>
              </a:spcAft>
              <a:buClr>
                <a:schemeClr val="accent1"/>
              </a:buClr>
              <a:buSzPct val="90000"/>
              <a:buFont typeface="Wingdings" charset="2"/>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ＭＳ Ｐゴシック" pitchFamily="-107" charset="-128"/>
              </a:defRPr>
            </a:lvl1pPr>
            <a:lvl2pPr marL="685800" indent="-336550" algn="l" rtl="0" eaLnBrk="0" fontAlgn="base" hangingPunct="0">
              <a:spcBef>
                <a:spcPts val="600"/>
              </a:spcBef>
              <a:spcAft>
                <a:spcPct val="0"/>
              </a:spcAft>
              <a:buClr>
                <a:schemeClr val="accent2"/>
              </a:buClr>
              <a:buSzPct val="90000"/>
              <a:buFont typeface="Wingdings" charset="2"/>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charset="2"/>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3pPr>
            <a:lvl4pPr marL="1371600" indent="-336550" algn="l" rtl="0" eaLnBrk="0" fontAlgn="base" hangingPunct="0">
              <a:spcBef>
                <a:spcPts val="600"/>
              </a:spcBef>
              <a:spcAft>
                <a:spcPct val="0"/>
              </a:spcAft>
              <a:buClr>
                <a:schemeClr val="accent2"/>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charset="2"/>
              <a:buChar char=""/>
              <a:defRPr b="1" kern="1200">
                <a:solidFill>
                  <a:schemeClr val="tx1"/>
                </a:solidFill>
                <a:effectLst>
                  <a:outerShdw blurRad="50800" dist="50800" dir="2700000" algn="tl" rotWithShape="0">
                    <a:schemeClr val="bg1">
                      <a:alpha val="30000"/>
                    </a:schemeClr>
                  </a:outerShdw>
                </a:effectLst>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eaLnBrk="1" hangingPunct="1">
              <a:lnSpc>
                <a:spcPct val="90000"/>
              </a:lnSpc>
              <a:buFont typeface="Arial" charset="0"/>
              <a:buNone/>
            </a:pPr>
            <a:r>
              <a:rPr lang="en-US" sz="2800" b="0" dirty="0">
                <a:effectLst/>
                <a:ea typeface="ＭＳ Ｐゴシック" charset="-128"/>
                <a:cs typeface="Times New Roman"/>
              </a:rPr>
              <a:t>	</a:t>
            </a:r>
            <a:r>
              <a:rPr lang="en-US" sz="3600" b="0" dirty="0">
                <a:effectLst/>
                <a:ea typeface="ＭＳ Ｐゴシック" charset="-128"/>
                <a:cs typeface="Times New Roman"/>
              </a:rPr>
              <a:t>Guitar</a:t>
            </a:r>
            <a:r>
              <a:rPr lang="en-US" sz="3200" b="0" dirty="0">
                <a:effectLst/>
                <a:ea typeface="ＭＳ Ｐゴシック" charset="-128"/>
                <a:cs typeface="Times New Roman"/>
              </a:rPr>
              <a:t>			</a:t>
            </a:r>
            <a:r>
              <a:rPr lang="en-US" sz="3600" b="0" dirty="0">
                <a:effectLst/>
                <a:ea typeface="ＭＳ Ｐゴシック" charset="-128"/>
                <a:cs typeface="Times New Roman"/>
              </a:rPr>
              <a:t>Steel Drum </a:t>
            </a:r>
          </a:p>
          <a:p>
            <a:pPr marL="742950" indent="-742950" eaLnBrk="1" hangingPunct="1">
              <a:lnSpc>
                <a:spcPct val="90000"/>
              </a:lnSpc>
              <a:buFont typeface="Arial" charset="0"/>
              <a:buNone/>
            </a:pPr>
            <a:r>
              <a:rPr lang="en-US" sz="3200" b="0" dirty="0">
                <a:effectLst/>
                <a:ea typeface="ＭＳ Ｐゴシック" charset="-128"/>
                <a:cs typeface="Times New Roman"/>
              </a:rPr>
              <a:t>	</a:t>
            </a:r>
            <a:r>
              <a:rPr lang="en-US" sz="3600" b="0" dirty="0">
                <a:effectLst/>
                <a:ea typeface="ＭＳ Ｐゴシック" charset="-128"/>
                <a:cs typeface="Times New Roman"/>
              </a:rPr>
              <a:t>Drumming</a:t>
            </a:r>
            <a:r>
              <a:rPr lang="en-US" sz="3200" b="0" dirty="0">
                <a:effectLst/>
                <a:ea typeface="ＭＳ Ｐゴシック" charset="-128"/>
                <a:cs typeface="Times New Roman"/>
              </a:rPr>
              <a:t>			</a:t>
            </a:r>
            <a:r>
              <a:rPr lang="en-US" sz="3600" b="0" dirty="0">
                <a:effectLst/>
                <a:ea typeface="ＭＳ Ｐゴシック" charset="-128"/>
                <a:cs typeface="Times New Roman"/>
              </a:rPr>
              <a:t>Bluegrass</a:t>
            </a:r>
          </a:p>
          <a:p>
            <a:pPr marL="742950" indent="-742950" eaLnBrk="1" hangingPunct="1">
              <a:lnSpc>
                <a:spcPct val="90000"/>
              </a:lnSpc>
              <a:buFont typeface="Arial" charset="0"/>
              <a:buNone/>
            </a:pPr>
            <a:r>
              <a:rPr lang="en-US" sz="3200" b="0" dirty="0">
                <a:effectLst/>
                <a:ea typeface="ＭＳ Ｐゴシック" charset="-128"/>
                <a:cs typeface="Times New Roman"/>
              </a:rPr>
              <a:t>	</a:t>
            </a:r>
            <a:r>
              <a:rPr lang="en-US" sz="3600" b="0" dirty="0">
                <a:effectLst/>
                <a:ea typeface="ＭＳ Ｐゴシック" charset="-128"/>
                <a:cs typeface="Times New Roman"/>
              </a:rPr>
              <a:t>Music Technology	Gospel Music</a:t>
            </a:r>
          </a:p>
          <a:p>
            <a:pPr marL="742950" indent="-742950" eaLnBrk="1" hangingPunct="1">
              <a:lnSpc>
                <a:spcPct val="90000"/>
              </a:lnSpc>
              <a:buFont typeface="Arial" charset="0"/>
              <a:buNone/>
            </a:pPr>
            <a:r>
              <a:rPr lang="en-US" sz="3200" b="0" dirty="0">
                <a:effectLst/>
                <a:ea typeface="ＭＳ Ｐゴシック" charset="-128"/>
                <a:cs typeface="Times New Roman"/>
              </a:rPr>
              <a:t>	</a:t>
            </a:r>
            <a:r>
              <a:rPr lang="en-US" sz="3600" b="0" dirty="0">
                <a:effectLst/>
                <a:ea typeface="ＭＳ Ｐゴシック" charset="-128"/>
                <a:cs typeface="Times New Roman"/>
              </a:rPr>
              <a:t>Mariachi			Hip Hop</a:t>
            </a:r>
          </a:p>
          <a:p>
            <a:pPr marL="742950" indent="-742950" eaLnBrk="1" hangingPunct="1">
              <a:lnSpc>
                <a:spcPct val="90000"/>
              </a:lnSpc>
              <a:buFont typeface="Arial" charset="0"/>
              <a:buNone/>
            </a:pPr>
            <a:r>
              <a:rPr lang="en-US" sz="3200" b="0" dirty="0">
                <a:effectLst/>
                <a:ea typeface="ＭＳ Ｐゴシック" charset="-128"/>
                <a:cs typeface="Times New Roman"/>
              </a:rPr>
              <a:t>	</a:t>
            </a:r>
            <a:r>
              <a:rPr lang="en-US" sz="3600" b="0" dirty="0">
                <a:effectLst/>
                <a:ea typeface="ＭＳ Ｐゴシック" charset="-128"/>
                <a:cs typeface="Times New Roman"/>
              </a:rPr>
              <a:t>Song Writing		</a:t>
            </a:r>
            <a:r>
              <a:rPr lang="en-US" sz="3600" b="0" dirty="0" err="1">
                <a:effectLst/>
                <a:ea typeface="ＭＳ Ｐゴシック" charset="-128"/>
                <a:cs typeface="Times New Roman"/>
              </a:rPr>
              <a:t>Ukelele</a:t>
            </a:r>
            <a:r>
              <a:rPr lang="en-US" sz="3600" b="0" dirty="0">
                <a:effectLst/>
                <a:ea typeface="ＭＳ Ｐゴシック" charset="-128"/>
                <a:cs typeface="Times New Roman"/>
              </a:rPr>
              <a:t> Ensembles???</a:t>
            </a:r>
          </a:p>
          <a:p>
            <a:pPr marL="742950" indent="-742950" eaLnBrk="1" hangingPunct="1">
              <a:lnSpc>
                <a:spcPct val="90000"/>
              </a:lnSpc>
              <a:buFont typeface="Arial" charset="0"/>
              <a:buNone/>
            </a:pPr>
            <a:r>
              <a:rPr lang="en-US" sz="2800" b="0" dirty="0">
                <a:effectLst/>
                <a:ea typeface="ＭＳ Ｐゴシック" charset="-128"/>
                <a:cs typeface="Times New Roman"/>
              </a:rPr>
              <a:t>			</a:t>
            </a:r>
          </a:p>
        </p:txBody>
      </p:sp>
      <p:pic>
        <p:nvPicPr>
          <p:cNvPr id="11" name="Picture 10" descr="white-music-notes-clipart-1.jpg.png"/>
          <p:cNvPicPr>
            <a:picLocks noChangeAspect="1"/>
          </p:cNvPicPr>
          <p:nvPr/>
        </p:nvPicPr>
        <p:blipFill>
          <a:blip r:embed="rId3">
            <a:alphaModFix amt="15000"/>
          </a:blip>
          <a:stretch>
            <a:fillRect/>
          </a:stretch>
        </p:blipFill>
        <p:spPr>
          <a:xfrm>
            <a:off x="1859475" y="1223342"/>
            <a:ext cx="5073536" cy="547851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pic>
        <p:nvPicPr>
          <p:cNvPr id="10" name="Picture 9" descr="Uke Ensemble"/>
          <p:cNvPicPr>
            <a:picLocks noChangeAspect="1" noChangeArrowheads="1"/>
          </p:cNvPicPr>
          <p:nvPr/>
        </p:nvPicPr>
        <p:blipFill>
          <a:blip r:embed="rId3"/>
          <a:srcRect/>
          <a:stretch>
            <a:fillRect/>
          </a:stretch>
        </p:blipFill>
        <p:spPr bwMode="auto">
          <a:xfrm>
            <a:off x="1666009" y="1259681"/>
            <a:ext cx="5811982" cy="4420904"/>
          </a:xfrm>
          <a:prstGeom prst="rect">
            <a:avLst/>
          </a:prstGeom>
          <a:ln>
            <a:noFill/>
          </a:ln>
          <a:effectLst>
            <a:reflection stA="50000" endPos="75000" dist="12700" dir="5400000" sy="-100000" algn="bl" rotWithShape="0"/>
            <a:softEdge rad="112500"/>
          </a:effectLst>
        </p:spPr>
      </p:pic>
      <p:sp>
        <p:nvSpPr>
          <p:cNvPr id="13" name="Rectangle 12"/>
          <p:cNvSpPr>
            <a:spLocks noGrp="1" noChangeArrowheads="1"/>
          </p:cNvSpPr>
          <p:nvPr/>
        </p:nvSpPr>
        <p:spPr>
          <a:xfrm>
            <a:off x="108495" y="573881"/>
            <a:ext cx="8991600" cy="685800"/>
          </a:xfrm>
          <a:prstGeom prst="rect">
            <a:avLst/>
          </a:prstGeom>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6pPr>
            <a:lvl7pPr marL="9144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7pPr>
            <a:lvl8pPr marL="13716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8pPr>
            <a:lvl9pPr marL="1828800" algn="ctr" rtl="0" fontAlgn="base">
              <a:spcBef>
                <a:spcPct val="0"/>
              </a:spcBef>
              <a:spcAft>
                <a:spcPct val="0"/>
              </a:spcAft>
              <a:defRPr sz="4800" b="1">
                <a:solidFill>
                  <a:schemeClr val="tx1"/>
                </a:solidFill>
                <a:latin typeface="Corbel" pitchFamily="-107" charset="0"/>
                <a:ea typeface="ＭＳ Ｐゴシック" pitchFamily="-107" charset="-128"/>
                <a:cs typeface="ＭＳ Ｐゴシック" pitchFamily="-107" charset="-128"/>
              </a:defRPr>
            </a:lvl9pPr>
          </a:lstStyle>
          <a:p>
            <a:pPr eaLnBrk="1" hangingPunct="1">
              <a:defRPr/>
            </a:pPr>
            <a:r>
              <a:rPr lang="en-US" sz="3600" b="0" dirty="0">
                <a:effectLst/>
                <a:latin typeface="+mn-lt"/>
                <a:cs typeface="Times New Roman"/>
              </a:rPr>
              <a:t>Langley HS </a:t>
            </a:r>
            <a:r>
              <a:rPr lang="en-US" sz="3600" b="0" dirty="0" err="1">
                <a:effectLst/>
                <a:latin typeface="+mn-lt"/>
                <a:cs typeface="Times New Roman"/>
              </a:rPr>
              <a:t>Ukelele</a:t>
            </a:r>
            <a:r>
              <a:rPr lang="en-US" sz="3600" b="0" dirty="0">
                <a:effectLst/>
                <a:latin typeface="+mn-lt"/>
                <a:cs typeface="Times New Roman"/>
              </a:rPr>
              <a:t> Ensemble </a:t>
            </a:r>
            <a:br>
              <a:rPr lang="en-US" sz="3600" b="0" dirty="0">
                <a:effectLst/>
                <a:latin typeface="+mn-lt"/>
                <a:cs typeface="Times New Roman"/>
              </a:rPr>
            </a:br>
            <a:r>
              <a:rPr lang="en-US" sz="3600" b="0" dirty="0">
                <a:effectLst/>
                <a:latin typeface="+mn-lt"/>
                <a:cs typeface="Times New Roman"/>
              </a:rPr>
              <a:t>from B.C. Canada</a:t>
            </a:r>
            <a:br>
              <a:rPr lang="en-US" sz="3600" b="0" dirty="0">
                <a:effectLst/>
                <a:latin typeface="+mn-lt"/>
                <a:cs typeface="Times New Roman"/>
              </a:rPr>
            </a:br>
            <a:endParaRPr lang="en-US" sz="3600" b="0" dirty="0">
              <a:effectLst/>
              <a:latin typeface="+mn-lt"/>
              <a:cs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7352" name="Rectangle 5"/>
          <p:cNvSpPr>
            <a:spLocks noChangeArrowheads="1"/>
          </p:cNvSpPr>
          <p:nvPr/>
        </p:nvSpPr>
        <p:spPr bwMode="auto">
          <a:xfrm>
            <a:off x="838200" y="4572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1" name="TextBox 10"/>
          <p:cNvSpPr txBox="1"/>
          <p:nvPr/>
        </p:nvSpPr>
        <p:spPr>
          <a:xfrm>
            <a:off x="1844813" y="142442"/>
            <a:ext cx="5567074" cy="2308324"/>
          </a:xfrm>
          <a:prstGeom prst="rect">
            <a:avLst/>
          </a:prstGeom>
          <a:noFill/>
        </p:spPr>
        <p:txBody>
          <a:bodyPr wrap="none" rtlCol="0">
            <a:spAutoFit/>
          </a:bodyPr>
          <a:lstStyle/>
          <a:p>
            <a:pPr algn="ctr"/>
            <a:r>
              <a:rPr lang="en-US" sz="3600" dirty="0">
                <a:cs typeface="Times New Roman"/>
              </a:rPr>
              <a:t>Langley HS </a:t>
            </a:r>
            <a:r>
              <a:rPr lang="en-US" sz="3600" dirty="0" err="1">
                <a:cs typeface="Times New Roman"/>
              </a:rPr>
              <a:t>Ukelele</a:t>
            </a:r>
            <a:r>
              <a:rPr lang="en-US" sz="3600" dirty="0">
                <a:cs typeface="Times New Roman"/>
              </a:rPr>
              <a:t> Ensemble </a:t>
            </a:r>
            <a:br>
              <a:rPr lang="en-US" sz="3600" dirty="0">
                <a:cs typeface="Times New Roman"/>
              </a:rPr>
            </a:br>
            <a:r>
              <a:rPr lang="en-US" sz="3600" dirty="0">
                <a:cs typeface="Times New Roman"/>
              </a:rPr>
              <a:t>from B.C. Canada</a:t>
            </a:r>
            <a:br>
              <a:rPr lang="en-US" sz="3600" dirty="0">
                <a:cs typeface="Times New Roman"/>
              </a:rPr>
            </a:br>
            <a:endParaRPr lang="en-US" sz="3600" dirty="0">
              <a:cs typeface="Times New Roman"/>
            </a:endParaRPr>
          </a:p>
          <a:p>
            <a:pPr algn="ctr"/>
            <a:endParaRPr lang="en-US" sz="3600" dirty="0"/>
          </a:p>
        </p:txBody>
      </p:sp>
      <p:sp>
        <p:nvSpPr>
          <p:cNvPr id="3" name="Slide Number Placeholder 2">
            <a:extLst>
              <a:ext uri="{FF2B5EF4-FFF2-40B4-BE49-F238E27FC236}">
                <a16:creationId xmlns:a16="http://schemas.microsoft.com/office/drawing/2014/main" id="{4375F4F7-EC96-F043-8533-832A467728DB}"/>
              </a:ext>
            </a:extLst>
          </p:cNvPr>
          <p:cNvSpPr>
            <a:spLocks noGrp="1"/>
          </p:cNvSpPr>
          <p:nvPr>
            <p:ph type="sldNum" sz="quarter" idx="12"/>
          </p:nvPr>
        </p:nvSpPr>
        <p:spPr/>
        <p:txBody>
          <a:bodyPr/>
          <a:lstStyle/>
          <a:p>
            <a:pPr>
              <a:defRPr/>
            </a:pPr>
            <a:fld id="{D315CE01-5062-F949-A68C-034943E11912}" type="slidenum">
              <a:rPr lang="en-US" smtClean="0"/>
              <a:pPr>
                <a:defRPr/>
              </a:pPr>
              <a:t>44</a:t>
            </a:fld>
            <a:endParaRPr lang="en-US"/>
          </a:p>
        </p:txBody>
      </p:sp>
      <p:pic>
        <p:nvPicPr>
          <p:cNvPr id="8" name="Slide 41 Fight of Bumblebee Ukelele cop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1773469" y="1744812"/>
            <a:ext cx="5545623" cy="4159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p:spPr>
        <p:txBody>
          <a:bodyPr wrap="square" numCol="1" anchorCtr="0" compatLnSpc="1">
            <a:prstTxWarp prst="textNoShape">
              <a:avLst/>
            </a:prstTxWarp>
            <a:noAutofit/>
          </a:bodyPr>
          <a:lstStyle/>
          <a:p>
            <a:pPr algn="ctr" eaLnBrk="1" hangingPunct="1">
              <a:defRPr/>
            </a:pPr>
            <a:r>
              <a:rPr lang="en-US" sz="3600" dirty="0">
                <a:solidFill>
                  <a:srgbClr val="FFFF00"/>
                </a:solidFill>
                <a:latin typeface="+mn-lt"/>
                <a:cs typeface="Times New Roman"/>
              </a:rPr>
              <a:t>Cleveland Heights HS Gospel Choir</a:t>
            </a:r>
          </a:p>
        </p:txBody>
      </p:sp>
      <p:sp>
        <p:nvSpPr>
          <p:cNvPr id="7" name="Slide Number Placeholder 5"/>
          <p:cNvSpPr>
            <a:spLocks noGrp="1"/>
          </p:cNvSpPr>
          <p:nvPr>
            <p:ph type="sldNum" sz="quarter" idx="12"/>
          </p:nvPr>
        </p:nvSpPr>
        <p:spPr/>
        <p:txBody>
          <a:bodyPr/>
          <a:lstStyle/>
          <a:p>
            <a:pPr>
              <a:defRPr/>
            </a:pPr>
            <a:endParaRPr lang="en-US" dirty="0"/>
          </a:p>
        </p:txBody>
      </p:sp>
      <p:sp>
        <p:nvSpPr>
          <p:cNvPr id="63494"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8" name="Slide 42 Cleveland Hgts Gospel Choir.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4907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p:spPr>
        <p:txBody>
          <a:bodyPr wrap="square" numCol="1" anchorCtr="0" compatLnSpc="1">
            <a:prstTxWarp prst="textNoShape">
              <a:avLst/>
            </a:prstTxWarp>
            <a:noAutofit/>
          </a:bodyPr>
          <a:lstStyle/>
          <a:p>
            <a:pPr algn="ctr" eaLnBrk="1" hangingPunct="1">
              <a:defRPr/>
            </a:pPr>
            <a:r>
              <a:rPr lang="en-US" sz="3600" dirty="0">
                <a:solidFill>
                  <a:srgbClr val="FFFF00"/>
                </a:solidFill>
                <a:latin typeface="+mn-lt"/>
                <a:cs typeface="Times New Roman"/>
              </a:rPr>
              <a:t>Cleveland Heights HS Gospel Choir</a:t>
            </a:r>
          </a:p>
        </p:txBody>
      </p:sp>
      <p:sp>
        <p:nvSpPr>
          <p:cNvPr id="63494"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8" name="Slide 43 Cleveland Hgts Gospel Choir.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0" y="1475114"/>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275"/>
            <a:ext cx="7772400" cy="1143000"/>
          </a:xfrm>
        </p:spPr>
        <p:txBody>
          <a:bodyPr>
            <a:noAutofit/>
          </a:bodyPr>
          <a:lstStyle/>
          <a:p>
            <a:pPr algn="ctr"/>
            <a:r>
              <a:rPr lang="en-US" sz="3600" dirty="0">
                <a:solidFill>
                  <a:srgbClr val="FFFF00"/>
                </a:solidFill>
                <a:cs typeface="Times New Roman"/>
              </a:rPr>
              <a:t>Tucson High School Steel Drum Ensemble </a:t>
            </a:r>
            <a:endParaRPr lang="en-US" sz="3600" dirty="0">
              <a:solidFill>
                <a:srgbClr val="FFFF00"/>
              </a:solidFill>
              <a:latin typeface="+mn-lt"/>
            </a:endParaRPr>
          </a:p>
        </p:txBody>
      </p:sp>
      <p:sp>
        <p:nvSpPr>
          <p:cNvPr id="4" name="Slide Number Placeholder 3">
            <a:extLst>
              <a:ext uri="{FF2B5EF4-FFF2-40B4-BE49-F238E27FC236}">
                <a16:creationId xmlns:a16="http://schemas.microsoft.com/office/drawing/2014/main" id="{95DFB1B0-943E-F64F-B8D6-6FA5FC18D742}"/>
              </a:ext>
            </a:extLst>
          </p:cNvPr>
          <p:cNvSpPr>
            <a:spLocks noGrp="1"/>
          </p:cNvSpPr>
          <p:nvPr>
            <p:ph type="sldNum" sz="quarter" idx="12"/>
          </p:nvPr>
        </p:nvSpPr>
        <p:spPr/>
        <p:txBody>
          <a:bodyPr/>
          <a:lstStyle/>
          <a:p>
            <a:pPr>
              <a:defRPr/>
            </a:pPr>
            <a:fld id="{D315CE01-5062-F949-A68C-034943E11912}" type="slidenum">
              <a:rPr lang="en-US" smtClean="0"/>
              <a:pPr>
                <a:defRPr/>
              </a:pPr>
              <a:t>47</a:t>
            </a:fld>
            <a:endParaRPr lang="en-US"/>
          </a:p>
        </p:txBody>
      </p:sp>
      <p:pic>
        <p:nvPicPr>
          <p:cNvPr id="7" name="Slide 43 Steel Drums.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55642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275"/>
            <a:ext cx="7772400" cy="1143000"/>
          </a:xfrm>
        </p:spPr>
        <p:txBody>
          <a:bodyPr>
            <a:noAutofit/>
          </a:bodyPr>
          <a:lstStyle/>
          <a:p>
            <a:pPr algn="ctr"/>
            <a:r>
              <a:rPr lang="en-US" sz="3600" dirty="0">
                <a:solidFill>
                  <a:srgbClr val="FFFF00"/>
                </a:solidFill>
                <a:cs typeface="Times New Roman"/>
              </a:rPr>
              <a:t>Tucson High School Steel Drum Ensemble </a:t>
            </a:r>
            <a:endParaRPr lang="en-US" sz="3600" dirty="0">
              <a:solidFill>
                <a:srgbClr val="FFFF00"/>
              </a:solidFill>
              <a:latin typeface="+mn-lt"/>
            </a:endParaRPr>
          </a:p>
        </p:txBody>
      </p:sp>
      <p:sp>
        <p:nvSpPr>
          <p:cNvPr id="4" name="Slide Number Placeholder 3">
            <a:extLst>
              <a:ext uri="{FF2B5EF4-FFF2-40B4-BE49-F238E27FC236}">
                <a16:creationId xmlns:a16="http://schemas.microsoft.com/office/drawing/2014/main" id="{95DFB1B0-943E-F64F-B8D6-6FA5FC18D742}"/>
              </a:ext>
            </a:extLst>
          </p:cNvPr>
          <p:cNvSpPr>
            <a:spLocks noGrp="1"/>
          </p:cNvSpPr>
          <p:nvPr>
            <p:ph type="sldNum" sz="quarter" idx="12"/>
          </p:nvPr>
        </p:nvSpPr>
        <p:spPr/>
        <p:txBody>
          <a:bodyPr/>
          <a:lstStyle/>
          <a:p>
            <a:pPr>
              <a:defRPr/>
            </a:pPr>
            <a:fld id="{D315CE01-5062-F949-A68C-034943E11912}" type="slidenum">
              <a:rPr lang="en-US" smtClean="0"/>
              <a:pPr>
                <a:defRPr/>
              </a:pPr>
              <a:t>48</a:t>
            </a:fld>
            <a:endParaRPr lang="en-US"/>
          </a:p>
        </p:txBody>
      </p:sp>
      <p:pic>
        <p:nvPicPr>
          <p:cNvPr id="5" name="Slide 45 Steel Drums.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554909"/>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91950" y="938314"/>
            <a:ext cx="8184529" cy="5486400"/>
          </a:xfrm>
        </p:spPr>
        <p:txBody>
          <a:bodyPr wrap="square" numCol="1" anchorCtr="0" compatLnSpc="1">
            <a:prstTxWarp prst="textNoShape">
              <a:avLst/>
            </a:prstTxWarp>
            <a:normAutofit fontScale="90000"/>
          </a:bodyPr>
          <a:lstStyle/>
          <a:p>
            <a:pPr algn="l" eaLnBrk="1" hangingPunct="1">
              <a:defRPr/>
            </a:pPr>
            <a:r>
              <a:rPr lang="en-US" sz="4444" i="1" dirty="0">
                <a:solidFill>
                  <a:srgbClr val="FFFF00"/>
                </a:solidFill>
                <a:latin typeface="+mn-lt"/>
                <a:cs typeface="Times New Roman"/>
              </a:rPr>
              <a:t>                </a:t>
            </a:r>
            <a:br>
              <a:rPr lang="en-US" sz="4444" i="1" dirty="0">
                <a:solidFill>
                  <a:srgbClr val="FFFF00"/>
                </a:solidFill>
                <a:latin typeface="+mn-lt"/>
                <a:cs typeface="Times New Roman"/>
              </a:rPr>
            </a:br>
            <a:r>
              <a:rPr lang="en-US" sz="4444" i="1" dirty="0">
                <a:solidFill>
                  <a:srgbClr val="FFFF00"/>
                </a:solidFill>
                <a:latin typeface="+mn-lt"/>
                <a:cs typeface="Times New Roman"/>
              </a:rPr>
              <a:t>                          </a:t>
            </a:r>
            <a:br>
              <a:rPr lang="en-US" sz="4444" i="1" dirty="0">
                <a:solidFill>
                  <a:srgbClr val="FFFF00"/>
                </a:solidFill>
                <a:latin typeface="+mn-lt"/>
                <a:cs typeface="Times New Roman"/>
              </a:rPr>
            </a:br>
            <a:r>
              <a:rPr lang="en-US" sz="4444" i="1" dirty="0">
                <a:solidFill>
                  <a:srgbClr val="FFFF00"/>
                </a:solidFill>
                <a:latin typeface="+mn-lt"/>
                <a:cs typeface="Times New Roman"/>
              </a:rPr>
              <a:t>Pablo Casals</a:t>
            </a:r>
            <a:br>
              <a:rPr lang="en-US" sz="3556" dirty="0">
                <a:solidFill>
                  <a:srgbClr val="FFFFFF"/>
                </a:solidFill>
                <a:latin typeface="+mn-lt"/>
                <a:cs typeface="Times New Roman"/>
              </a:rPr>
            </a:br>
            <a:br>
              <a:rPr lang="en-US" sz="3556" dirty="0">
                <a:solidFill>
                  <a:srgbClr val="FFFFFF"/>
                </a:solidFill>
                <a:latin typeface="+mn-lt"/>
                <a:cs typeface="Times New Roman"/>
              </a:rPr>
            </a:br>
            <a:r>
              <a:rPr lang="en-US" sz="3556" i="1" dirty="0">
                <a:solidFill>
                  <a:srgbClr val="FFFFFF"/>
                </a:solidFill>
                <a:latin typeface="+mn-lt"/>
                <a:cs typeface="Times New Roman"/>
              </a:rPr>
              <a:t>Each second we live is a new and unique moment in the universe, a moment that never was before and will never be again. </a:t>
            </a:r>
            <a:br>
              <a:rPr lang="en-US" sz="3556" i="1" dirty="0">
                <a:solidFill>
                  <a:srgbClr val="FFFFFF"/>
                </a:solidFill>
                <a:latin typeface="+mn-lt"/>
                <a:cs typeface="Times New Roman"/>
              </a:rPr>
            </a:br>
            <a:br>
              <a:rPr lang="en-US" sz="3556" i="1" dirty="0">
                <a:solidFill>
                  <a:srgbClr val="FFFFFF"/>
                </a:solidFill>
                <a:latin typeface="+mn-lt"/>
                <a:cs typeface="Times New Roman"/>
              </a:rPr>
            </a:br>
            <a:r>
              <a:rPr lang="en-US" sz="3556" i="1" dirty="0">
                <a:solidFill>
                  <a:srgbClr val="FFFFFF"/>
                </a:solidFill>
                <a:latin typeface="+mn-lt"/>
                <a:cs typeface="Times New Roman"/>
              </a:rPr>
              <a:t>And what do we teach our children in school? </a:t>
            </a:r>
            <a:br>
              <a:rPr lang="en-US" sz="3556" i="1" dirty="0">
                <a:solidFill>
                  <a:srgbClr val="FFFFFF"/>
                </a:solidFill>
                <a:latin typeface="+mn-lt"/>
                <a:cs typeface="Times New Roman"/>
              </a:rPr>
            </a:br>
            <a:r>
              <a:rPr lang="en-US" sz="3556" i="1" dirty="0">
                <a:solidFill>
                  <a:srgbClr val="FFFFFF"/>
                </a:solidFill>
                <a:latin typeface="+mn-lt"/>
                <a:cs typeface="Times New Roman"/>
              </a:rPr>
              <a:t>We teach them that two and two make four and that Paris is the capital of France. </a:t>
            </a:r>
            <a:br>
              <a:rPr lang="en-US" sz="3556" i="1" dirty="0">
                <a:solidFill>
                  <a:srgbClr val="FFFFFF"/>
                </a:solidFill>
                <a:latin typeface="+mn-lt"/>
                <a:cs typeface="Times New Roman"/>
              </a:rPr>
            </a:br>
            <a:br>
              <a:rPr lang="en-US" sz="3556" i="1" dirty="0">
                <a:solidFill>
                  <a:srgbClr val="FFFFFF"/>
                </a:solidFill>
                <a:latin typeface="+mn-lt"/>
                <a:cs typeface="Times New Roman"/>
              </a:rPr>
            </a:br>
            <a:r>
              <a:rPr lang="en-US" sz="3556" i="1" dirty="0">
                <a:solidFill>
                  <a:srgbClr val="FFFFFF"/>
                </a:solidFill>
                <a:latin typeface="+mn-lt"/>
                <a:cs typeface="Times New Roman"/>
              </a:rPr>
              <a:t>We should also teach them who they are.</a:t>
            </a:r>
            <a:br>
              <a:rPr lang="en-US" sz="2900" dirty="0">
                <a:solidFill>
                  <a:srgbClr val="FFFFFF"/>
                </a:solidFill>
                <a:latin typeface="+mn-lt"/>
                <a:cs typeface="Times New Roman"/>
              </a:rPr>
            </a:br>
            <a:r>
              <a:rPr lang="en-US" sz="2900" dirty="0">
                <a:solidFill>
                  <a:srgbClr val="FFFFFF"/>
                </a:solidFill>
                <a:latin typeface="+mn-lt"/>
                <a:cs typeface="Times New Roman"/>
              </a:rPr>
              <a:t>						</a:t>
            </a:r>
            <a:endParaRPr lang="en-US" sz="4300" dirty="0">
              <a:solidFill>
                <a:srgbClr val="FFFFFF"/>
              </a:solidFill>
              <a:latin typeface="+mn-lt"/>
              <a:cs typeface="Times New Roman"/>
            </a:endParaRPr>
          </a:p>
        </p:txBody>
      </p:sp>
      <p:sp>
        <p:nvSpPr>
          <p:cNvPr id="3" name="Slide Number Placeholder 2">
            <a:extLst>
              <a:ext uri="{FF2B5EF4-FFF2-40B4-BE49-F238E27FC236}">
                <a16:creationId xmlns:a16="http://schemas.microsoft.com/office/drawing/2014/main" id="{A11FED5F-9E8A-A641-9CE0-955D80B05AA1}"/>
              </a:ext>
            </a:extLst>
          </p:cNvPr>
          <p:cNvSpPr>
            <a:spLocks noGrp="1"/>
          </p:cNvSpPr>
          <p:nvPr>
            <p:ph type="sldNum" sz="quarter" idx="12"/>
          </p:nvPr>
        </p:nvSpPr>
        <p:spPr/>
        <p:txBody>
          <a:bodyPr/>
          <a:lstStyle/>
          <a:p>
            <a:pPr>
              <a:defRPr/>
            </a:pPr>
            <a:fld id="{D315CE01-5062-F949-A68C-034943E11912}" type="slidenum">
              <a:rPr lang="en-US" smtClean="0"/>
              <a:pPr>
                <a:defRPr/>
              </a:pPr>
              <a:t>49</a:t>
            </a:fld>
            <a:endParaRPr lang="en-US"/>
          </a:p>
        </p:txBody>
      </p:sp>
      <p:sp>
        <p:nvSpPr>
          <p:cNvPr id="76807" name="Rectangle 4"/>
          <p:cNvSpPr>
            <a:spLocks noChangeArrowheads="1"/>
          </p:cNvSpPr>
          <p:nvPr/>
        </p:nvSpPr>
        <p:spPr bwMode="auto">
          <a:xfrm>
            <a:off x="1436688" y="4983163"/>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pic>
        <p:nvPicPr>
          <p:cNvPr id="5" name="Picture 4" descr="Screen Shot 2019-02-11 at 8.04.23 PM.png"/>
          <p:cNvPicPr>
            <a:picLocks noChangeAspect="1"/>
          </p:cNvPicPr>
          <p:nvPr/>
        </p:nvPicPr>
        <p:blipFill>
          <a:blip r:embed="rId3"/>
          <a:stretch>
            <a:fillRect/>
          </a:stretch>
        </p:blipFill>
        <p:spPr>
          <a:xfrm>
            <a:off x="5182418" y="277687"/>
            <a:ext cx="3143496" cy="2090791"/>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294025" y="237330"/>
            <a:ext cx="8610600" cy="83099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800" dirty="0">
                <a:solidFill>
                  <a:srgbClr val="FFFF00"/>
                </a:solidFill>
                <a:cs typeface="Helvetica"/>
              </a:rPr>
              <a:t>Letter to My Younger Self</a:t>
            </a: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
        <p:nvSpPr>
          <p:cNvPr id="6" name="TextBox 5"/>
          <p:cNvSpPr txBox="1"/>
          <p:nvPr/>
        </p:nvSpPr>
        <p:spPr>
          <a:xfrm>
            <a:off x="116425" y="1151519"/>
            <a:ext cx="8909193" cy="5262980"/>
          </a:xfrm>
          <a:prstGeom prst="rect">
            <a:avLst/>
          </a:prstGeom>
          <a:noFill/>
        </p:spPr>
        <p:txBody>
          <a:bodyPr wrap="square" rtlCol="0">
            <a:spAutoFit/>
          </a:bodyPr>
          <a:lstStyle/>
          <a:p>
            <a:pPr algn="ctr"/>
            <a:r>
              <a:rPr lang="en-US" sz="2800" dirty="0"/>
              <a:t>Develop Support System at School </a:t>
            </a:r>
          </a:p>
          <a:p>
            <a:pPr algn="ctr"/>
            <a:r>
              <a:rPr lang="en-US" sz="2800" dirty="0"/>
              <a:t>(Music Teachers Are Often Isolated)</a:t>
            </a:r>
          </a:p>
          <a:p>
            <a:pPr algn="ctr"/>
            <a:r>
              <a:rPr lang="en-US" sz="2800" dirty="0"/>
              <a:t>Set Limits in the Classroom</a:t>
            </a:r>
          </a:p>
          <a:p>
            <a:pPr algn="ctr"/>
            <a:r>
              <a:rPr lang="en-US" sz="2800" dirty="0"/>
              <a:t>Make Students Feel Appreciated</a:t>
            </a:r>
          </a:p>
          <a:p>
            <a:pPr algn="ctr"/>
            <a:r>
              <a:rPr lang="en-US" sz="2800" dirty="0"/>
              <a:t>Don’t Reinvent the Wheel</a:t>
            </a:r>
          </a:p>
          <a:p>
            <a:pPr algn="ctr"/>
            <a:r>
              <a:rPr lang="en-US" sz="2800" dirty="0"/>
              <a:t>Strengthening Relationships</a:t>
            </a:r>
          </a:p>
          <a:p>
            <a:pPr algn="ctr"/>
            <a:r>
              <a:rPr lang="en-US" sz="2800" dirty="0"/>
              <a:t>Teacher Is Not Their Friend </a:t>
            </a:r>
          </a:p>
          <a:p>
            <a:pPr algn="ctr"/>
            <a:r>
              <a:rPr lang="en-US" sz="2800" dirty="0"/>
              <a:t>(You Have Six Weeks to Develop Expectations)</a:t>
            </a:r>
          </a:p>
          <a:p>
            <a:pPr algn="ctr"/>
            <a:r>
              <a:rPr lang="en-US" sz="2800" dirty="0"/>
              <a:t>Make Connections With Students</a:t>
            </a:r>
          </a:p>
          <a:p>
            <a:pPr algn="ctr"/>
            <a:r>
              <a:rPr lang="en-US" sz="2800" dirty="0"/>
              <a:t>Figure Out What Works For You</a:t>
            </a:r>
          </a:p>
          <a:p>
            <a:pPr algn="ctr"/>
            <a:r>
              <a:rPr lang="en-US" sz="2800" dirty="0"/>
              <a:t>Don’t Bring Work Emotions Home</a:t>
            </a:r>
          </a:p>
          <a:p>
            <a:pPr algn="ctr"/>
            <a:r>
              <a:rPr lang="en-US" sz="2800" dirty="0"/>
              <a:t>Be Up Front With Your Inadequacies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03747"/>
            <a:ext cx="8686800" cy="1209562"/>
          </a:xfrm>
          <a:prstGeom prst="rect">
            <a:avLst/>
          </a:prstGeom>
          <a:noFill/>
          <a:ln w="9525">
            <a:noFill/>
            <a:miter lim="800000"/>
            <a:headEnd/>
            <a:tailEnd/>
          </a:ln>
        </p:spPr>
        <p:txBody>
          <a:bodyPr wrap="square">
            <a:prstTxWarp prst="textNoShape">
              <a:avLst/>
            </a:prstTxWarp>
            <a:spAutoFit/>
          </a:bodyPr>
          <a:lstStyle/>
          <a:p>
            <a:pPr marL="457200" indent="-457200" algn="ctr">
              <a:lnSpc>
                <a:spcPct val="90000"/>
              </a:lnSpc>
              <a:spcBef>
                <a:spcPct val="20000"/>
              </a:spcBef>
              <a:buClr>
                <a:srgbClr val="FFCC00"/>
              </a:buClr>
            </a:pPr>
            <a:r>
              <a:rPr lang="en-US" sz="3600" dirty="0">
                <a:solidFill>
                  <a:srgbClr val="FFFF00"/>
                </a:solidFill>
                <a:cs typeface="Times New Roman"/>
              </a:rPr>
              <a:t>6. Be Creative in Problem-Solving</a:t>
            </a:r>
          </a:p>
          <a:p>
            <a:pPr marL="457200" indent="-457200" algn="ctr">
              <a:lnSpc>
                <a:spcPct val="90000"/>
              </a:lnSpc>
              <a:spcBef>
                <a:spcPct val="20000"/>
              </a:spcBef>
              <a:buClr>
                <a:srgbClr val="FFCC00"/>
              </a:buClr>
            </a:pPr>
            <a:r>
              <a:rPr lang="en-US" sz="3600" dirty="0">
                <a:solidFill>
                  <a:srgbClr val="FFFF00"/>
                </a:solidFill>
                <a:cs typeface="Times New Roman"/>
              </a:rPr>
              <a:t>Don’t Take Yourself Too Seriously</a:t>
            </a:r>
          </a:p>
        </p:txBody>
      </p:sp>
      <p:pic>
        <p:nvPicPr>
          <p:cNvPr id="11" name="Slide 54 Principal Raps About Snow Day With 'Ice Ice Baby' Instrumental.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921872" y="1587379"/>
            <a:ext cx="7303907" cy="42846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0"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7352"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7353" name="Rectangle 6"/>
          <p:cNvSpPr>
            <a:spLocks noChangeArrowheads="1"/>
          </p:cNvSpPr>
          <p:nvPr/>
        </p:nvSpPr>
        <p:spPr bwMode="auto">
          <a:xfrm>
            <a:off x="228600" y="203747"/>
            <a:ext cx="8686800" cy="1209562"/>
          </a:xfrm>
          <a:prstGeom prst="rect">
            <a:avLst/>
          </a:prstGeom>
          <a:noFill/>
          <a:ln w="9525">
            <a:noFill/>
            <a:miter lim="800000"/>
            <a:headEnd/>
            <a:tailEnd/>
          </a:ln>
        </p:spPr>
        <p:txBody>
          <a:bodyPr wrap="square">
            <a:prstTxWarp prst="textNoShape">
              <a:avLst/>
            </a:prstTxWarp>
            <a:spAutoFit/>
          </a:bodyPr>
          <a:lstStyle/>
          <a:p>
            <a:pPr marL="457200" indent="-457200" algn="ctr">
              <a:lnSpc>
                <a:spcPct val="90000"/>
              </a:lnSpc>
              <a:spcBef>
                <a:spcPct val="20000"/>
              </a:spcBef>
              <a:buClr>
                <a:srgbClr val="FFCC00"/>
              </a:buClr>
            </a:pPr>
            <a:r>
              <a:rPr lang="en-US" sz="3600" dirty="0">
                <a:solidFill>
                  <a:srgbClr val="FFFF00"/>
                </a:solidFill>
                <a:cs typeface="Times New Roman"/>
              </a:rPr>
              <a:t>6. Be Creative in Problem-Solving</a:t>
            </a:r>
          </a:p>
          <a:p>
            <a:pPr marL="457200" indent="-457200" algn="ctr">
              <a:lnSpc>
                <a:spcPct val="90000"/>
              </a:lnSpc>
              <a:spcBef>
                <a:spcPct val="20000"/>
              </a:spcBef>
              <a:buClr>
                <a:srgbClr val="FFCC00"/>
              </a:buClr>
            </a:pPr>
            <a:r>
              <a:rPr lang="en-US" sz="3600" dirty="0">
                <a:solidFill>
                  <a:srgbClr val="FFFF00"/>
                </a:solidFill>
                <a:cs typeface="Times New Roman"/>
              </a:rPr>
              <a:t>Don’t Take Yourself Too Seriously</a:t>
            </a:r>
          </a:p>
        </p:txBody>
      </p:sp>
      <p:pic>
        <p:nvPicPr>
          <p:cNvPr id="7" name="Slide 53 Principal Raps About Snow Day With 'Ice Ice Baby' Instrumental.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800850" y="1633147"/>
            <a:ext cx="7457190" cy="4190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ChangeArrowheads="1"/>
          </p:cNvSpPr>
          <p:nvPr/>
        </p:nvSpPr>
        <p:spPr bwMode="auto">
          <a:xfrm>
            <a:off x="4181475" y="3648075"/>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398" name="Rectangle 3"/>
          <p:cNvSpPr>
            <a:spLocks noChangeArrowheads="1"/>
          </p:cNvSpPr>
          <p:nvPr/>
        </p:nvSpPr>
        <p:spPr bwMode="auto">
          <a:xfrm>
            <a:off x="4572000" y="3810000"/>
            <a:ext cx="184666" cy="369332"/>
          </a:xfrm>
          <a:prstGeom prst="rect">
            <a:avLst/>
          </a:prstGeom>
          <a:noFill/>
          <a:ln w="9525">
            <a:noFill/>
            <a:miter lim="800000"/>
            <a:headEnd/>
            <a:tailEnd/>
          </a:ln>
        </p:spPr>
        <p:txBody>
          <a:bodyPr wrap="none">
            <a:prstTxWarp prst="textNoShape">
              <a:avLst/>
            </a:prstTxWarp>
            <a:spAutoFit/>
          </a:bodyPr>
          <a:lstStyle/>
          <a:p>
            <a:endParaRPr lang="en-US">
              <a:latin typeface="Times New Roman"/>
              <a:cs typeface="Times New Roman"/>
            </a:endParaRPr>
          </a:p>
        </p:txBody>
      </p:sp>
      <p:sp>
        <p:nvSpPr>
          <p:cNvPr id="59400" name="Rectangle 5"/>
          <p:cNvSpPr>
            <a:spLocks noChangeArrowheads="1"/>
          </p:cNvSpPr>
          <p:nvPr/>
        </p:nvSpPr>
        <p:spPr bwMode="auto">
          <a:xfrm>
            <a:off x="457200" y="1828800"/>
            <a:ext cx="184666" cy="646331"/>
          </a:xfrm>
          <a:prstGeom prst="rect">
            <a:avLst/>
          </a:prstGeom>
          <a:noFill/>
          <a:ln w="9525">
            <a:noFill/>
            <a:miter lim="800000"/>
            <a:headEnd/>
            <a:tailEnd/>
          </a:ln>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59401" name="Rectangle 6"/>
          <p:cNvSpPr>
            <a:spLocks noChangeArrowheads="1"/>
          </p:cNvSpPr>
          <p:nvPr/>
        </p:nvSpPr>
        <p:spPr bwMode="auto">
          <a:xfrm>
            <a:off x="228600" y="179478"/>
            <a:ext cx="8686800" cy="5192191"/>
          </a:xfrm>
          <a:prstGeom prst="rect">
            <a:avLst/>
          </a:prstGeom>
          <a:noFill/>
          <a:ln w="9525">
            <a:noFill/>
            <a:miter lim="800000"/>
            <a:headEnd/>
            <a:tailEnd/>
          </a:ln>
        </p:spPr>
        <p:txBody>
          <a:bodyPr>
            <a:prstTxWarp prst="textNoShape">
              <a:avLst/>
            </a:prstTxWarp>
            <a:spAutoFit/>
          </a:bodyPr>
          <a:lstStyle/>
          <a:p>
            <a:pPr marL="457200" indent="-457200" algn="ctr">
              <a:lnSpc>
                <a:spcPct val="90000"/>
              </a:lnSpc>
              <a:spcBef>
                <a:spcPct val="20000"/>
              </a:spcBef>
              <a:buClr>
                <a:srgbClr val="FFCC00"/>
              </a:buClr>
            </a:pPr>
            <a:r>
              <a:rPr lang="en-US" sz="3600" dirty="0">
                <a:solidFill>
                  <a:srgbClr val="FFFF00"/>
                </a:solidFill>
                <a:cs typeface="Times New Roman"/>
              </a:rPr>
              <a:t>6. Be Creative in Problem-Solving</a:t>
            </a:r>
          </a:p>
          <a:p>
            <a:pPr marL="457200" indent="-457200" algn="ctr">
              <a:lnSpc>
                <a:spcPct val="90000"/>
              </a:lnSpc>
              <a:spcBef>
                <a:spcPct val="20000"/>
              </a:spcBef>
              <a:buClr>
                <a:srgbClr val="FFCC00"/>
              </a:buClr>
            </a:pPr>
            <a:r>
              <a:rPr lang="en-US" sz="3600" dirty="0">
                <a:solidFill>
                  <a:srgbClr val="FFFF00"/>
                </a:solidFill>
                <a:cs typeface="Times New Roman"/>
              </a:rPr>
              <a:t>Don’t Take Yourself Too Seriously</a:t>
            </a: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36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endParaRPr lang="en-US" sz="1200" u="sng" dirty="0">
              <a:effectLst>
                <a:outerShdw blurRad="50800" dist="38100" dir="2700000">
                  <a:srgbClr val="000000">
                    <a:alpha val="43000"/>
                  </a:srgbClr>
                </a:outerShdw>
              </a:effectLst>
              <a:latin typeface="Times New Roman"/>
              <a:cs typeface="Times New Roman"/>
            </a:endParaRPr>
          </a:p>
          <a:p>
            <a:pPr marL="457200" indent="-457200" eaLnBrk="1" hangingPunct="1">
              <a:lnSpc>
                <a:spcPct val="90000"/>
              </a:lnSpc>
              <a:spcBef>
                <a:spcPct val="20000"/>
              </a:spcBef>
              <a:buClr>
                <a:srgbClr val="FFCC00"/>
              </a:buClr>
            </a:pPr>
            <a:r>
              <a:rPr lang="en-US" sz="3600" dirty="0">
                <a:effectLst>
                  <a:outerShdw blurRad="50800" dist="38100" dir="2700000">
                    <a:srgbClr val="000000">
                      <a:alpha val="43000"/>
                    </a:srgbClr>
                  </a:outerShdw>
                </a:effectLst>
                <a:latin typeface="Times New Roman"/>
                <a:cs typeface="Times New Roman"/>
              </a:rPr>
              <a:t>    </a:t>
            </a:r>
            <a:endParaRPr lang="en-US" dirty="0">
              <a:solidFill>
                <a:srgbClr val="FFFF00"/>
              </a:solidFill>
              <a:effectLst>
                <a:outerShdw blurRad="50800" dist="38100" dir="2700000">
                  <a:srgbClr val="000000">
                    <a:alpha val="43000"/>
                  </a:srgbClr>
                </a:outerShdw>
              </a:effectLst>
              <a:latin typeface="Times New Roman"/>
              <a:cs typeface="Times New Roman"/>
            </a:endParaRPr>
          </a:p>
        </p:txBody>
      </p:sp>
      <p:sp>
        <p:nvSpPr>
          <p:cNvPr id="11" name="TextBox 10"/>
          <p:cNvSpPr txBox="1"/>
          <p:nvPr/>
        </p:nvSpPr>
        <p:spPr>
          <a:xfrm>
            <a:off x="3133904" y="4017407"/>
            <a:ext cx="2464474" cy="369332"/>
          </a:xfrm>
          <a:prstGeom prst="rect">
            <a:avLst/>
          </a:prstGeom>
          <a:noFill/>
        </p:spPr>
        <p:txBody>
          <a:bodyPr wrap="none" rtlCol="0">
            <a:spAutoFit/>
          </a:bodyPr>
          <a:lstStyle/>
          <a:p>
            <a:r>
              <a:rPr lang="en-US" dirty="0"/>
              <a:t>Insert Serenade Photo</a:t>
            </a:r>
          </a:p>
        </p:txBody>
      </p:sp>
      <p:pic>
        <p:nvPicPr>
          <p:cNvPr id="12" name="Picture 11" descr="VDaysingers7178.preview.jpg"/>
          <p:cNvPicPr>
            <a:picLocks noChangeAspect="1"/>
          </p:cNvPicPr>
          <p:nvPr/>
        </p:nvPicPr>
        <p:blipFill>
          <a:blip r:embed="rId3">
            <a:alphaModFix/>
          </a:blip>
          <a:stretch>
            <a:fillRect/>
          </a:stretch>
        </p:blipFill>
        <p:spPr>
          <a:xfrm>
            <a:off x="1568819" y="1803359"/>
            <a:ext cx="6026179" cy="4054903"/>
          </a:xfrm>
          <a:prstGeom prst="rect">
            <a:avLst/>
          </a:prstGeom>
          <a:effectLst>
            <a:softEdge rad="11430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ChangeArrowheads="1"/>
          </p:cNvSpPr>
          <p:nvPr/>
        </p:nvSpPr>
        <p:spPr bwMode="auto">
          <a:xfrm>
            <a:off x="4181475" y="3648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Rectangle 3"/>
          <p:cNvSpPr>
            <a:spLocks noChangeArrowheads="1"/>
          </p:cNvSpPr>
          <p:nvPr/>
        </p:nvSpPr>
        <p:spPr bwMode="auto">
          <a:xfrm>
            <a:off x="4572000" y="3810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5064"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pic>
        <p:nvPicPr>
          <p:cNvPr id="45065" name="Picture 11" descr="Picture 1"/>
          <p:cNvPicPr>
            <a:picLocks noChangeAspect="1" noChangeArrowheads="1"/>
          </p:cNvPicPr>
          <p:nvPr/>
        </p:nvPicPr>
        <p:blipFill>
          <a:blip r:embed="rId3"/>
          <a:srcRect/>
          <a:stretch>
            <a:fillRect/>
          </a:stretch>
        </p:blipFill>
        <p:spPr bwMode="auto">
          <a:xfrm>
            <a:off x="467174" y="1437449"/>
            <a:ext cx="8221851" cy="5115580"/>
          </a:xfrm>
          <a:prstGeom prst="rect">
            <a:avLst/>
          </a:prstGeom>
          <a:ln>
            <a:noFill/>
          </a:ln>
          <a:effectLst>
            <a:reflection stA="34000" endPos="75000" dist="12700" dir="5400000" sy="-100000" algn="bl" rotWithShape="0"/>
            <a:softEdge rad="112500"/>
          </a:effectLst>
        </p:spPr>
      </p:pic>
      <p:sp>
        <p:nvSpPr>
          <p:cNvPr id="12" name="TextBox 11"/>
          <p:cNvSpPr txBox="1"/>
          <p:nvPr/>
        </p:nvSpPr>
        <p:spPr>
          <a:xfrm>
            <a:off x="0" y="0"/>
            <a:ext cx="9144000" cy="707886"/>
          </a:xfrm>
          <a:prstGeom prst="rect">
            <a:avLst/>
          </a:prstGeom>
          <a:noFill/>
        </p:spPr>
        <p:txBody>
          <a:bodyPr wrap="square" rtlCol="0">
            <a:spAutoFit/>
          </a:bodyPr>
          <a:lstStyle/>
          <a:p>
            <a:pPr algn="ctr"/>
            <a:r>
              <a:rPr lang="en-US" sz="4000" dirty="0">
                <a:solidFill>
                  <a:srgbClr val="FFFF00"/>
                </a:solidFill>
                <a:cs typeface="Times New Roman"/>
              </a:rPr>
              <a:t>7. Recruit 24/7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4" name="Rectangle 3"/>
          <p:cNvSpPr>
            <a:spLocks noChangeArrowheads="1"/>
          </p:cNvSpPr>
          <p:nvPr/>
        </p:nvSpPr>
        <p:spPr bwMode="auto">
          <a:xfrm>
            <a:off x="4572000" y="381000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63496" name="Rectangle 5"/>
          <p:cNvSpPr>
            <a:spLocks noChangeArrowheads="1"/>
          </p:cNvSpPr>
          <p:nvPr/>
        </p:nvSpPr>
        <p:spPr bwMode="auto">
          <a:xfrm>
            <a:off x="457200" y="1828800"/>
            <a:ext cx="184666" cy="646331"/>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457200" indent="-457200"/>
            <a:endParaRPr lang="en-US">
              <a:latin typeface="Times New Roman"/>
              <a:cs typeface="Times New Roman"/>
            </a:endParaRPr>
          </a:p>
          <a:p>
            <a:pPr marL="457200" indent="-457200"/>
            <a:endParaRPr lang="en-US">
              <a:latin typeface="Times New Roman"/>
              <a:cs typeface="Times New Roman"/>
            </a:endParaRPr>
          </a:p>
        </p:txBody>
      </p:sp>
      <p:sp>
        <p:nvSpPr>
          <p:cNvPr id="2" name="Rectangle 6"/>
          <p:cNvSpPr>
            <a:spLocks noChangeArrowheads="1"/>
          </p:cNvSpPr>
          <p:nvPr/>
        </p:nvSpPr>
        <p:spPr bwMode="auto">
          <a:xfrm>
            <a:off x="403388" y="320264"/>
            <a:ext cx="8421757" cy="616630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r>
              <a:rPr lang="en-US" sz="4000" dirty="0">
                <a:cs typeface="Times New Roman"/>
              </a:rPr>
              <a:t>Remember. . .</a:t>
            </a:r>
            <a:r>
              <a:rPr lang="en-US" sz="4000" i="1" dirty="0">
                <a:solidFill>
                  <a:srgbClr val="FFFF00"/>
                </a:solidFill>
                <a:cs typeface="Times New Roman"/>
              </a:rPr>
              <a:t>Your school needs </a:t>
            </a:r>
            <a:r>
              <a:rPr lang="en-US" sz="4000" i="1" u="sng" dirty="0">
                <a:solidFill>
                  <a:srgbClr val="FFFF00"/>
                </a:solidFill>
                <a:cs typeface="Times New Roman"/>
              </a:rPr>
              <a:t>YOU</a:t>
            </a:r>
            <a:r>
              <a:rPr lang="en-US" sz="4000" i="1" dirty="0">
                <a:solidFill>
                  <a:srgbClr val="FFFF00"/>
                </a:solidFill>
                <a:cs typeface="Times New Roman"/>
              </a:rPr>
              <a:t>!</a:t>
            </a:r>
            <a:endParaRPr lang="en-US" sz="4000" dirty="0">
              <a:solidFill>
                <a:srgbClr val="FFFF00"/>
              </a:solidFill>
              <a:cs typeface="Times New Roman"/>
            </a:endParaRPr>
          </a:p>
          <a:p>
            <a:pPr marL="457200" indent="-457200" eaLnBrk="1" hangingPunct="1">
              <a:lnSpc>
                <a:spcPct val="90000"/>
              </a:lnSpc>
              <a:spcBef>
                <a:spcPct val="20000"/>
              </a:spcBef>
              <a:buClr>
                <a:srgbClr val="FFCC00"/>
              </a:buClr>
              <a:buFont typeface="Arial" pitchFamily="-104" charset="0"/>
              <a:buNone/>
            </a:pPr>
            <a:endParaRPr lang="en-US" sz="1000" dirty="0">
              <a:cs typeface="Times New Roman"/>
            </a:endParaRPr>
          </a:p>
          <a:p>
            <a:pPr marL="457200" indent="-457200" eaLnBrk="1" hangingPunct="1">
              <a:lnSpc>
                <a:spcPct val="90000"/>
              </a:lnSpc>
              <a:spcBef>
                <a:spcPct val="20000"/>
              </a:spcBef>
              <a:buClr>
                <a:srgbClr val="FFFF00"/>
              </a:buClr>
              <a:buFont typeface="Arial"/>
              <a:buChar char="•"/>
            </a:pPr>
            <a:r>
              <a:rPr lang="en-US" sz="3600" dirty="0">
                <a:cs typeface="Times New Roman"/>
              </a:rPr>
              <a:t>Be an active, involved member of the faculty.</a:t>
            </a:r>
          </a:p>
          <a:p>
            <a:pPr marL="457200" indent="-457200" eaLnBrk="1" hangingPunct="1">
              <a:lnSpc>
                <a:spcPct val="90000"/>
              </a:lnSpc>
              <a:spcBef>
                <a:spcPct val="20000"/>
              </a:spcBef>
              <a:buClr>
                <a:srgbClr val="FFFF00"/>
              </a:buClr>
              <a:buFont typeface="Arial"/>
              <a:buChar char="•"/>
            </a:pPr>
            <a:r>
              <a:rPr lang="en-US" sz="3600" dirty="0">
                <a:cs typeface="Times New Roman"/>
              </a:rPr>
              <a:t>Take part in as many school activities as you can.</a:t>
            </a:r>
          </a:p>
          <a:p>
            <a:pPr marL="457200" indent="-457200" eaLnBrk="1" hangingPunct="1">
              <a:lnSpc>
                <a:spcPct val="90000"/>
              </a:lnSpc>
              <a:spcBef>
                <a:spcPct val="20000"/>
              </a:spcBef>
              <a:buClr>
                <a:srgbClr val="FFFF00"/>
              </a:buClr>
              <a:buFont typeface="Arial"/>
              <a:buChar char="•"/>
            </a:pPr>
            <a:r>
              <a:rPr lang="en-US" sz="3600" dirty="0">
                <a:cs typeface="Times New Roman"/>
              </a:rPr>
              <a:t>Volunteer to help when needed.  </a:t>
            </a:r>
          </a:p>
          <a:p>
            <a:pPr marL="457200" indent="-457200" eaLnBrk="1" hangingPunct="1">
              <a:lnSpc>
                <a:spcPct val="90000"/>
              </a:lnSpc>
              <a:spcBef>
                <a:spcPct val="20000"/>
              </a:spcBef>
              <a:buClr>
                <a:srgbClr val="FFFF00"/>
              </a:buClr>
              <a:buFont typeface="Arial"/>
              <a:buChar char="•"/>
            </a:pPr>
            <a:r>
              <a:rPr lang="en-US" sz="3600" dirty="0">
                <a:cs typeface="Times New Roman"/>
              </a:rPr>
              <a:t>Organize faculty functions, school food drives, etc. (at least one each semester)</a:t>
            </a:r>
          </a:p>
          <a:p>
            <a:pPr marL="457200" indent="-457200" eaLnBrk="1" hangingPunct="1">
              <a:lnSpc>
                <a:spcPct val="90000"/>
              </a:lnSpc>
              <a:spcBef>
                <a:spcPct val="20000"/>
              </a:spcBef>
              <a:buClr>
                <a:srgbClr val="FFFF00"/>
              </a:buClr>
              <a:buFont typeface="Arial"/>
              <a:buChar char="•"/>
            </a:pPr>
            <a:r>
              <a:rPr lang="en-US" sz="3600" dirty="0">
                <a:cs typeface="Times New Roman"/>
              </a:rPr>
              <a:t>Ask how you/your program can help build school spirit.</a:t>
            </a:r>
          </a:p>
          <a:p>
            <a:pPr marL="457200" indent="-457200" eaLnBrk="1" hangingPunct="1">
              <a:lnSpc>
                <a:spcPct val="90000"/>
              </a:lnSpc>
              <a:spcBef>
                <a:spcPct val="20000"/>
              </a:spcBef>
              <a:buClr>
                <a:srgbClr val="FFCC00"/>
              </a:buClr>
              <a:buFont typeface="Arial" pitchFamily="-104" charset="0"/>
              <a:buNone/>
            </a:pPr>
            <a:endParaRPr lang="en-US" dirty="0">
              <a:cs typeface="Times New Roman"/>
            </a:endParaRPr>
          </a:p>
        </p:txBody>
      </p:sp>
      <p:pic>
        <p:nvPicPr>
          <p:cNvPr id="4" name="Picture 3">
            <a:extLst>
              <a:ext uri="{FF2B5EF4-FFF2-40B4-BE49-F238E27FC236}">
                <a16:creationId xmlns:a16="http://schemas.microsoft.com/office/drawing/2014/main" id="{86C671EC-75E2-5040-926B-D5608201A7E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883909" y="640090"/>
            <a:ext cx="5376182" cy="5814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ChangeArrowheads="1"/>
          </p:cNvSpPr>
          <p:nvPr/>
        </p:nvSpPr>
        <p:spPr bwMode="auto">
          <a:xfrm>
            <a:off x="293359" y="0"/>
            <a:ext cx="8610600" cy="823913"/>
          </a:xfrm>
          <a:prstGeom prst="rect">
            <a:avLst/>
          </a:prstGeom>
          <a:noFill/>
          <a:ln w="9525">
            <a:noFill/>
            <a:miter lim="800000"/>
            <a:headEnd/>
            <a:tailEnd/>
          </a:ln>
        </p:spPr>
        <p:txBody>
          <a:bodyPr>
            <a:prstTxWarp prst="textNoShape">
              <a:avLst/>
            </a:prstTxWarp>
            <a:spAutoFit/>
          </a:bodyPr>
          <a:lstStyle/>
          <a:p>
            <a:pPr algn="ctr" eaLnBrk="1" hangingPunct="1">
              <a:spcBef>
                <a:spcPct val="20000"/>
              </a:spcBef>
              <a:buClr>
                <a:srgbClr val="FFCC00"/>
              </a:buClr>
              <a:buFont typeface="Wingdings" pitchFamily="-104" charset="2"/>
              <a:buNone/>
            </a:pPr>
            <a:r>
              <a:rPr lang="en-US" sz="4800" dirty="0">
                <a:solidFill>
                  <a:srgbClr val="FFFF00"/>
                </a:solidFill>
                <a:cs typeface="Times New Roman"/>
              </a:rPr>
              <a:t>How Can I Do It All?</a:t>
            </a:r>
            <a:endParaRPr lang="en-US" sz="4400" dirty="0">
              <a:solidFill>
                <a:srgbClr val="FFFF00"/>
              </a:solidFill>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69640" name="Picture 1031" descr="Director's Flowchart"/>
          <p:cNvPicPr>
            <a:picLocks noChangeAspect="1" noChangeArrowheads="1"/>
          </p:cNvPicPr>
          <p:nvPr/>
        </p:nvPicPr>
        <p:blipFill>
          <a:blip r:embed="rId3"/>
          <a:srcRect/>
          <a:stretch>
            <a:fillRect/>
          </a:stretch>
        </p:blipFill>
        <p:spPr bwMode="auto">
          <a:xfrm>
            <a:off x="0" y="789493"/>
            <a:ext cx="9144000" cy="6068508"/>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ChangeArrowheads="1"/>
          </p:cNvSpPr>
          <p:nvPr/>
        </p:nvSpPr>
        <p:spPr bwMode="auto">
          <a:xfrm>
            <a:off x="304800" y="40984"/>
            <a:ext cx="8610600" cy="1717393"/>
          </a:xfrm>
          <a:prstGeom prst="rect">
            <a:avLst/>
          </a:prstGeom>
          <a:noFill/>
          <a:ln w="9525">
            <a:noFill/>
            <a:miter lim="800000"/>
            <a:headEnd/>
            <a:tailEnd/>
          </a:ln>
        </p:spPr>
        <p:txBody>
          <a:bodyPr>
            <a:prstTxWarp prst="textNoShape">
              <a:avLst/>
            </a:prstTxWarp>
            <a:spAutoFit/>
          </a:bodyPr>
          <a:lstStyle/>
          <a:p>
            <a:pPr algn="ctr">
              <a:spcBef>
                <a:spcPct val="20000"/>
              </a:spcBef>
              <a:buClr>
                <a:srgbClr val="FFCC00"/>
              </a:buClr>
            </a:pPr>
            <a:r>
              <a:rPr lang="en-US" sz="4800" dirty="0">
                <a:solidFill>
                  <a:srgbClr val="FFFF00"/>
                </a:solidFill>
                <a:cs typeface="Times New Roman"/>
              </a:rPr>
              <a:t>8. Create A Special Place!</a:t>
            </a:r>
          </a:p>
          <a:p>
            <a:pPr algn="ctr">
              <a:spcBef>
                <a:spcPct val="20000"/>
              </a:spcBef>
              <a:buClr>
                <a:srgbClr val="FFCC00"/>
              </a:buClr>
            </a:pPr>
            <a:r>
              <a:rPr lang="en-US" sz="4800" dirty="0">
                <a:solidFill>
                  <a:srgbClr val="FFFFFF"/>
                </a:solidFill>
                <a:cs typeface="Times New Roman"/>
              </a:rPr>
              <a:t>EVERYONE Will Love You!</a:t>
            </a:r>
            <a:endParaRPr lang="en-US" sz="4400" dirty="0">
              <a:solidFill>
                <a:srgbClr val="FFFFFF"/>
              </a:solidFill>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4" name="Picture 3">
            <a:extLst>
              <a:ext uri="{FF2B5EF4-FFF2-40B4-BE49-F238E27FC236}">
                <a16:creationId xmlns:a16="http://schemas.microsoft.com/office/drawing/2014/main" id="{07F1B6B0-B68D-BA43-B071-42E28ECC289E}"/>
              </a:ext>
            </a:extLst>
          </p:cNvPr>
          <p:cNvPicPr>
            <a:picLocks noChangeAspect="1"/>
          </p:cNvPicPr>
          <p:nvPr/>
        </p:nvPicPr>
        <p:blipFill>
          <a:blip r:embed="rId3"/>
          <a:stretch>
            <a:fillRect/>
          </a:stretch>
        </p:blipFill>
        <p:spPr>
          <a:xfrm>
            <a:off x="228600" y="1838328"/>
            <a:ext cx="8681675" cy="4683126"/>
          </a:xfrm>
          <a:prstGeom prst="rect">
            <a:avLst/>
          </a:prstGeom>
        </p:spPr>
      </p:pic>
    </p:spTree>
    <p:extLst>
      <p:ext uri="{BB962C8B-B14F-4D97-AF65-F5344CB8AC3E}">
        <p14:creationId xmlns:p14="http://schemas.microsoft.com/office/powerpoint/2010/main" val="2586888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4"/>
          <p:cNvSpPr>
            <a:spLocks noChangeArrowheads="1"/>
          </p:cNvSpPr>
          <p:nvPr/>
        </p:nvSpPr>
        <p:spPr bwMode="auto">
          <a:xfrm>
            <a:off x="304800" y="40984"/>
            <a:ext cx="8610600" cy="1717393"/>
          </a:xfrm>
          <a:prstGeom prst="rect">
            <a:avLst/>
          </a:prstGeom>
          <a:noFill/>
          <a:ln w="9525">
            <a:noFill/>
            <a:miter lim="800000"/>
            <a:headEnd/>
            <a:tailEnd/>
          </a:ln>
        </p:spPr>
        <p:txBody>
          <a:bodyPr>
            <a:prstTxWarp prst="textNoShape">
              <a:avLst/>
            </a:prstTxWarp>
            <a:spAutoFit/>
          </a:bodyPr>
          <a:lstStyle/>
          <a:p>
            <a:pPr algn="ctr">
              <a:spcBef>
                <a:spcPct val="20000"/>
              </a:spcBef>
              <a:buClr>
                <a:srgbClr val="FFCC00"/>
              </a:buClr>
            </a:pPr>
            <a:r>
              <a:rPr lang="en-US" sz="4800" dirty="0">
                <a:solidFill>
                  <a:srgbClr val="FFFF00"/>
                </a:solidFill>
                <a:cs typeface="Times New Roman"/>
              </a:rPr>
              <a:t>8. Create A Special Place!</a:t>
            </a:r>
          </a:p>
          <a:p>
            <a:pPr algn="ctr">
              <a:spcBef>
                <a:spcPct val="20000"/>
              </a:spcBef>
              <a:buClr>
                <a:srgbClr val="FFCC00"/>
              </a:buClr>
            </a:pPr>
            <a:r>
              <a:rPr lang="en-US" sz="4800" dirty="0">
                <a:solidFill>
                  <a:srgbClr val="FFFFFF"/>
                </a:solidFill>
                <a:cs typeface="Times New Roman"/>
              </a:rPr>
              <a:t>EVERYONE Will Love You!</a:t>
            </a:r>
            <a:endParaRPr lang="en-US" sz="4400" dirty="0">
              <a:solidFill>
                <a:srgbClr val="FFFFFF"/>
              </a:solidFill>
              <a:cs typeface="Times New Roman"/>
            </a:endParaRPr>
          </a:p>
        </p:txBody>
      </p:sp>
      <p:sp>
        <p:nvSpPr>
          <p:cNvPr id="69638" name="Rectangle 5"/>
          <p:cNvSpPr>
            <a:spLocks noChangeArrowheads="1"/>
          </p:cNvSpPr>
          <p:nvPr/>
        </p:nvSpPr>
        <p:spPr bwMode="auto">
          <a:xfrm>
            <a:off x="457200" y="1828800"/>
            <a:ext cx="184150" cy="822325"/>
          </a:xfrm>
          <a:prstGeom prst="rect">
            <a:avLst/>
          </a:prstGeom>
          <a:noFill/>
          <a:ln w="9525">
            <a:noFill/>
            <a:miter lim="800000"/>
            <a:headEnd/>
            <a:tailEnd/>
          </a:ln>
        </p:spPr>
        <p:txBody>
          <a:bodyPr wrap="none">
            <a:prstTxWarp prst="textNoShape">
              <a:avLst/>
            </a:prstTxWarp>
            <a:spAutoFit/>
          </a:bodyPr>
          <a:lstStyle/>
          <a:p>
            <a:pPr marL="457200" indent="-457200"/>
            <a:endParaRPr lang="en-US"/>
          </a:p>
          <a:p>
            <a:pPr marL="457200" indent="-457200"/>
            <a:endParaRPr lang="en-US"/>
          </a:p>
        </p:txBody>
      </p:sp>
      <p:sp>
        <p:nvSpPr>
          <p:cNvPr id="69639" name="Rectangle 6"/>
          <p:cNvSpPr>
            <a:spLocks noChangeArrowheads="1"/>
          </p:cNvSpPr>
          <p:nvPr/>
        </p:nvSpPr>
        <p:spPr bwMode="auto">
          <a:xfrm>
            <a:off x="228600" y="1752600"/>
            <a:ext cx="8686800" cy="1223963"/>
          </a:xfrm>
          <a:prstGeom prst="rect">
            <a:avLst/>
          </a:prstGeom>
          <a:noFill/>
          <a:ln w="9525">
            <a:noFill/>
            <a:miter lim="800000"/>
            <a:headEnd/>
            <a:tailEnd/>
          </a:ln>
        </p:spPr>
        <p:txBody>
          <a:bodyPr>
            <a:prstTxWarp prst="textNoShape">
              <a:avLst/>
            </a:prstTxWarp>
            <a:spAutoFit/>
          </a:bodyPr>
          <a:lstStyle/>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a:p>
            <a:pPr marL="457200" indent="-457200" eaLnBrk="1" hangingPunct="1">
              <a:lnSpc>
                <a:spcPct val="90000"/>
              </a:lnSpc>
              <a:spcBef>
                <a:spcPct val="20000"/>
              </a:spcBef>
              <a:buClr>
                <a:srgbClr val="FFCC00"/>
              </a:buClr>
              <a:buFont typeface="Arial" pitchFamily="-104" charset="0"/>
              <a:buNone/>
            </a:pPr>
            <a:endParaRPr lang="en-US"/>
          </a:p>
        </p:txBody>
      </p:sp>
      <p:pic>
        <p:nvPicPr>
          <p:cNvPr id="6" name="Slide 62 There Is A Place-Foothill HS copy.mp4">
            <a:hlinkClick r:id="" action="ppaction://media"/>
          </p:cNvPr>
          <p:cNvPicPr>
            <a:picLocks/>
          </p:cNvPicPr>
          <p:nvPr>
            <a:videoFile r:link="rId2"/>
            <p:extLst>
              <p:ext uri="{DAA4B4D4-6D71-4841-9C94-3DE7FCFB9230}">
                <p14:media xmlns:p14="http://schemas.microsoft.com/office/powerpoint/2010/main" r:link="rId1"/>
              </p:ext>
            </p:extLst>
          </p:nvPr>
        </p:nvPicPr>
        <p:blipFill>
          <a:blip r:embed="rId5"/>
          <a:stretch>
            <a:fillRect/>
          </a:stretch>
        </p:blipFill>
        <p:spPr>
          <a:xfrm>
            <a:off x="221981" y="1795188"/>
            <a:ext cx="8647126" cy="4864009"/>
          </a:xfrm>
          <a:prstGeom prst="rect">
            <a:avLst/>
          </a:prstGeom>
        </p:spPr>
      </p:pic>
    </p:spTree>
    <p:extLst>
      <p:ext uri="{BB962C8B-B14F-4D97-AF65-F5344CB8AC3E}">
        <p14:creationId xmlns:p14="http://schemas.microsoft.com/office/powerpoint/2010/main" val="25868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een-music-note-hi.png"/>
          <p:cNvPicPr>
            <a:picLocks noChangeAspect="1"/>
          </p:cNvPicPr>
          <p:nvPr/>
        </p:nvPicPr>
        <p:blipFill>
          <a:blip r:embed="rId3">
            <a:alphaModFix/>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a:off x="304800" y="5753878"/>
            <a:ext cx="675937" cy="799322"/>
          </a:xfrm>
          <a:prstGeom prst="rect">
            <a:avLst/>
          </a:prstGeom>
        </p:spPr>
      </p:pic>
      <p:sp>
        <p:nvSpPr>
          <p:cNvPr id="3" name="TextBox 2"/>
          <p:cNvSpPr txBox="1"/>
          <p:nvPr/>
        </p:nvSpPr>
        <p:spPr>
          <a:xfrm>
            <a:off x="0" y="0"/>
            <a:ext cx="9144000" cy="2308324"/>
          </a:xfrm>
          <a:prstGeom prst="rect">
            <a:avLst/>
          </a:prstGeom>
          <a:noFill/>
        </p:spPr>
        <p:txBody>
          <a:bodyPr wrap="square" rtlCol="0">
            <a:spAutoFit/>
          </a:bodyPr>
          <a:lstStyle/>
          <a:p>
            <a:pPr algn="ctr"/>
            <a:r>
              <a:rPr lang="en-US" sz="7200" dirty="0">
                <a:solidFill>
                  <a:srgbClr val="FFFF00"/>
                </a:solidFill>
                <a:latin typeface="+mj-lt"/>
              </a:rPr>
              <a:t>Your Enthusiasm Matters!</a:t>
            </a:r>
          </a:p>
        </p:txBody>
      </p:sp>
      <p:pic>
        <p:nvPicPr>
          <p:cNvPr id="4" name="Picture 3" descr="Jack_Black_School_of_Roc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2313126"/>
            <a:ext cx="4419600" cy="4278173"/>
          </a:xfrm>
          <a:prstGeom prst="rect">
            <a:avLst/>
          </a:prstGeom>
        </p:spPr>
      </p:pic>
      <p:sp>
        <p:nvSpPr>
          <p:cNvPr id="5" name="Slide Number Placeholder 4"/>
          <p:cNvSpPr>
            <a:spLocks noGrp="1"/>
          </p:cNvSpPr>
          <p:nvPr>
            <p:ph type="sldNum" sz="quarter" idx="12"/>
          </p:nvPr>
        </p:nvSpPr>
        <p:spPr/>
        <p:txBody>
          <a:bodyPr/>
          <a:lstStyle/>
          <a:p>
            <a:pPr>
              <a:defRPr/>
            </a:pPr>
            <a:fld id="{F188C437-0A12-3E4A-B959-FB613AA65816}" type="slidenum">
              <a:rPr lang="en-US" smtClean="0"/>
              <a:pPr>
                <a:defRPr/>
              </a:pPr>
              <a:t>58</a:t>
            </a:fld>
            <a:endParaRPr lang="en-US"/>
          </a:p>
        </p:txBody>
      </p:sp>
    </p:spTree>
    <p:extLst>
      <p:ext uri="{BB962C8B-B14F-4D97-AF65-F5344CB8AC3E}">
        <p14:creationId xmlns:p14="http://schemas.microsoft.com/office/powerpoint/2010/main" val="1211086549"/>
      </p:ext>
    </p:extLst>
  </p:cSld>
  <p:clrMapOvr>
    <a:masterClrMapping/>
  </p:clrMapOvr>
  <p:transition>
    <p:cut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pic>
        <p:nvPicPr>
          <p:cNvPr id="3" name="Picture 2">
            <a:extLst>
              <a:ext uri="{FF2B5EF4-FFF2-40B4-BE49-F238E27FC236}">
                <a16:creationId xmlns:a16="http://schemas.microsoft.com/office/drawing/2014/main" id="{1767BCE4-37C2-A04F-8D8D-91B6B043A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47" y="867965"/>
            <a:ext cx="3790674" cy="5694076"/>
          </a:xfrm>
          <a:prstGeom prst="rect">
            <a:avLst/>
          </a:prstGeom>
          <a:ln>
            <a:noFill/>
          </a:ln>
          <a:effectLst>
            <a:reflection blurRad="6350" stA="50000" endA="300" endPos="55000" dir="5400000" sy="-100000" algn="bl" rotWithShape="0"/>
            <a:softEdge rad="112500"/>
          </a:effectLst>
        </p:spPr>
      </p:pic>
      <p:sp>
        <p:nvSpPr>
          <p:cNvPr id="6" name="TextBox 5"/>
          <p:cNvSpPr txBox="1"/>
          <p:nvPr/>
        </p:nvSpPr>
        <p:spPr>
          <a:xfrm>
            <a:off x="71921" y="27064"/>
            <a:ext cx="9051235" cy="707886"/>
          </a:xfrm>
          <a:prstGeom prst="rect">
            <a:avLst/>
          </a:prstGeom>
          <a:noFill/>
        </p:spPr>
        <p:txBody>
          <a:bodyPr wrap="square" rtlCol="0">
            <a:spAutoFit/>
          </a:bodyPr>
          <a:lstStyle/>
          <a:p>
            <a:pPr algn="ctr"/>
            <a:r>
              <a:rPr lang="en-US" sz="4000" u="sng" dirty="0">
                <a:solidFill>
                  <a:srgbClr val="FFFF00"/>
                </a:solidFill>
              </a:rPr>
              <a:t>One Small Step</a:t>
            </a:r>
            <a:r>
              <a:rPr lang="en-US" sz="4000" dirty="0">
                <a:solidFill>
                  <a:srgbClr val="FFFF00"/>
                </a:solidFill>
              </a:rPr>
              <a:t> </a:t>
            </a:r>
            <a:r>
              <a:rPr lang="en-US" sz="4000" dirty="0"/>
              <a:t>Across that Stage</a:t>
            </a:r>
          </a:p>
        </p:txBody>
      </p:sp>
      <p:pic>
        <p:nvPicPr>
          <p:cNvPr id="2" name="Picture 1">
            <a:extLst>
              <a:ext uri="{FF2B5EF4-FFF2-40B4-BE49-F238E27FC236}">
                <a16:creationId xmlns:a16="http://schemas.microsoft.com/office/drawing/2014/main" id="{87CF7FB6-046F-C54C-8169-6DE2C489A250}"/>
              </a:ext>
            </a:extLst>
          </p:cNvPr>
          <p:cNvPicPr>
            <a:picLocks noChangeAspect="1"/>
          </p:cNvPicPr>
          <p:nvPr/>
        </p:nvPicPr>
        <p:blipFill>
          <a:blip r:embed="rId4"/>
          <a:stretch>
            <a:fillRect/>
          </a:stretch>
        </p:blipFill>
        <p:spPr>
          <a:xfrm>
            <a:off x="4047621" y="1665407"/>
            <a:ext cx="4953732" cy="3523692"/>
          </a:xfrm>
          <a:prstGeom prst="rect">
            <a:avLst/>
          </a:prstGeom>
          <a:effectLst>
            <a:reflection blurRad="6350" stA="50000" endA="300" endPos="5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294025" y="237330"/>
            <a:ext cx="8610600" cy="83099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800" dirty="0">
                <a:solidFill>
                  <a:srgbClr val="FFFF00"/>
                </a:solidFill>
                <a:cs typeface="Helvetica"/>
              </a:rPr>
              <a:t>Letter to My Younger Self</a:t>
            </a: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
        <p:nvSpPr>
          <p:cNvPr id="6" name="TextBox 5"/>
          <p:cNvSpPr txBox="1"/>
          <p:nvPr/>
        </p:nvSpPr>
        <p:spPr>
          <a:xfrm>
            <a:off x="116425" y="1151519"/>
            <a:ext cx="8909193" cy="3108544"/>
          </a:xfrm>
          <a:prstGeom prst="rect">
            <a:avLst/>
          </a:prstGeom>
          <a:noFill/>
        </p:spPr>
        <p:txBody>
          <a:bodyPr wrap="square" rtlCol="0">
            <a:spAutoFit/>
          </a:bodyPr>
          <a:lstStyle/>
          <a:p>
            <a:pPr algn="ctr"/>
            <a:r>
              <a:rPr lang="en-US" sz="2800" dirty="0"/>
              <a:t>Don’t Be Insincere About Your Own Ability</a:t>
            </a:r>
          </a:p>
          <a:p>
            <a:pPr algn="ctr"/>
            <a:r>
              <a:rPr lang="en-US" sz="2800" dirty="0"/>
              <a:t>Be Prepared</a:t>
            </a:r>
          </a:p>
          <a:p>
            <a:pPr algn="ctr"/>
            <a:r>
              <a:rPr lang="en-US" sz="2800" dirty="0"/>
              <a:t>It’s Students AND Us</a:t>
            </a:r>
          </a:p>
          <a:p>
            <a:pPr algn="ctr"/>
            <a:r>
              <a:rPr lang="en-US" sz="2800" dirty="0"/>
              <a:t>Be Proactive About Relationships</a:t>
            </a:r>
          </a:p>
          <a:p>
            <a:pPr algn="ctr"/>
            <a:r>
              <a:rPr lang="en-US" sz="2800" dirty="0"/>
              <a:t>Surround Yourself With </a:t>
            </a:r>
            <a:r>
              <a:rPr lang="en-US" sz="2800" dirty="0" err="1"/>
              <a:t>Knowledgable</a:t>
            </a:r>
            <a:r>
              <a:rPr lang="en-US" sz="2800" dirty="0"/>
              <a:t> and Inspiring People</a:t>
            </a:r>
          </a:p>
          <a:p>
            <a:pPr algn="ctr"/>
            <a:r>
              <a:rPr lang="en-US" sz="2800" dirty="0"/>
              <a:t>Choose Great Mentors</a:t>
            </a:r>
          </a:p>
          <a:p>
            <a:pPr algn="ctr"/>
            <a:r>
              <a:rPr lang="en-US" sz="2800" dirty="0"/>
              <a:t>Don’t Take Yourself So Damn Seriously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pic>
        <p:nvPicPr>
          <p:cNvPr id="3" name="Picture 2">
            <a:extLst>
              <a:ext uri="{FF2B5EF4-FFF2-40B4-BE49-F238E27FC236}">
                <a16:creationId xmlns:a16="http://schemas.microsoft.com/office/drawing/2014/main" id="{1767BCE4-37C2-A04F-8D8D-91B6B043A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17" y="1388011"/>
            <a:ext cx="3450784" cy="5183518"/>
          </a:xfrm>
          <a:prstGeom prst="rect">
            <a:avLst/>
          </a:prstGeom>
          <a:ln>
            <a:noFill/>
          </a:ln>
          <a:effectLst>
            <a:reflection blurRad="6350" stA="50000" endA="300" endPos="55000" dir="5400000" sy="-100000" algn="bl" rotWithShape="0"/>
            <a:softEdge rad="112500"/>
          </a:effectLst>
        </p:spPr>
      </p:pic>
      <p:sp>
        <p:nvSpPr>
          <p:cNvPr id="6" name="TextBox 5"/>
          <p:cNvSpPr txBox="1"/>
          <p:nvPr/>
        </p:nvSpPr>
        <p:spPr>
          <a:xfrm>
            <a:off x="0" y="20701"/>
            <a:ext cx="9192884" cy="1323439"/>
          </a:xfrm>
          <a:prstGeom prst="rect">
            <a:avLst/>
          </a:prstGeom>
          <a:noFill/>
        </p:spPr>
        <p:txBody>
          <a:bodyPr wrap="square" rtlCol="0">
            <a:spAutoFit/>
          </a:bodyPr>
          <a:lstStyle/>
          <a:p>
            <a:pPr algn="ctr"/>
            <a:r>
              <a:rPr lang="en-US" sz="4000" u="sng" dirty="0">
                <a:solidFill>
                  <a:srgbClr val="FFFF00"/>
                </a:solidFill>
              </a:rPr>
              <a:t>One GIANT Leap</a:t>
            </a:r>
            <a:r>
              <a:rPr lang="en-US" sz="4000" dirty="0">
                <a:solidFill>
                  <a:srgbClr val="FFFF00"/>
                </a:solidFill>
              </a:rPr>
              <a:t> </a:t>
            </a:r>
            <a:r>
              <a:rPr lang="en-US" sz="4000" dirty="0"/>
              <a:t>for Music Ed</a:t>
            </a:r>
          </a:p>
          <a:p>
            <a:pPr algn="ctr"/>
            <a:r>
              <a:rPr lang="en-US" sz="4000" dirty="0"/>
              <a:t>YOU </a:t>
            </a:r>
            <a:r>
              <a:rPr lang="en-US" sz="4000" u="sng" dirty="0">
                <a:solidFill>
                  <a:srgbClr val="FFFF00"/>
                </a:solidFill>
              </a:rPr>
              <a:t>WILL </a:t>
            </a:r>
            <a:r>
              <a:rPr lang="en-US" sz="4000" dirty="0"/>
              <a:t>be Changing Lives!!!!!   </a:t>
            </a:r>
          </a:p>
        </p:txBody>
      </p:sp>
      <p:pic>
        <p:nvPicPr>
          <p:cNvPr id="7" name="Picture 6" descr="Screen Shot 2019-02-11 at 6.20.51 PM.png"/>
          <p:cNvPicPr>
            <a:picLocks noChangeAspect="1"/>
          </p:cNvPicPr>
          <p:nvPr/>
        </p:nvPicPr>
        <p:blipFill>
          <a:blip r:embed="rId4"/>
          <a:stretch>
            <a:fillRect/>
          </a:stretch>
        </p:blipFill>
        <p:spPr>
          <a:xfrm>
            <a:off x="4348008" y="1586074"/>
            <a:ext cx="2168655" cy="3024077"/>
          </a:xfrm>
          <a:prstGeom prst="rect">
            <a:avLst/>
          </a:prstGeom>
          <a:ln>
            <a:noFill/>
          </a:ln>
          <a:effectLst>
            <a:softEdge rad="112500"/>
          </a:effectLst>
        </p:spPr>
      </p:pic>
      <p:pic>
        <p:nvPicPr>
          <p:cNvPr id="8" name="Picture 7" descr="Screen Shot 2019-02-11 at 6.28.52 PM.png"/>
          <p:cNvPicPr>
            <a:picLocks noChangeAspect="1"/>
          </p:cNvPicPr>
          <p:nvPr/>
        </p:nvPicPr>
        <p:blipFill>
          <a:blip r:embed="rId5"/>
          <a:stretch>
            <a:fillRect/>
          </a:stretch>
        </p:blipFill>
        <p:spPr>
          <a:xfrm>
            <a:off x="5334881" y="2585604"/>
            <a:ext cx="3513607" cy="3156841"/>
          </a:xfrm>
          <a:prstGeom prst="rect">
            <a:avLst/>
          </a:prstGeom>
          <a:ln>
            <a:noFill/>
          </a:ln>
          <a:effectLst>
            <a:reflection blurRad="6350" stA="50000" endA="300" endPos="55000" dir="5400000" sy="-100000" algn="bl" rotWithShape="0"/>
            <a:softEdge rad="112500"/>
          </a:effectLst>
        </p:spPr>
      </p:pic>
      <p:pic>
        <p:nvPicPr>
          <p:cNvPr id="11" name="Picture 10" descr="322ef687-ff32-4c38-9b20-1d96ffb31c41-Bethany_Bennitt_music_teacher_at_Conely_Elementary_School_introduces_her_students_to_the_recorder.JPG"/>
          <p:cNvPicPr>
            <a:picLocks noChangeAspect="1"/>
          </p:cNvPicPr>
          <p:nvPr/>
        </p:nvPicPr>
        <p:blipFill>
          <a:blip r:embed="rId6"/>
          <a:stretch>
            <a:fillRect/>
          </a:stretch>
        </p:blipFill>
        <p:spPr>
          <a:xfrm>
            <a:off x="4045216" y="3390254"/>
            <a:ext cx="2175653" cy="2900871"/>
          </a:xfrm>
          <a:prstGeom prst="rect">
            <a:avLst/>
          </a:prstGeom>
          <a:ln>
            <a:noFill/>
          </a:ln>
          <a:effectLst>
            <a:reflection blurRad="6350" stA="50000" endA="300" endPos="55000" dir="5400000" sy="-100000" algn="bl" rotWithShape="0"/>
            <a:softEdge rad="11250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888187" y="2384690"/>
            <a:ext cx="5359159" cy="600164"/>
          </a:xfrm>
          <a:prstGeom prst="rect">
            <a:avLst/>
          </a:prstGeom>
          <a:noFill/>
        </p:spPr>
        <p:txBody>
          <a:bodyPr wrap="none" rtlCol="0">
            <a:spAutoFit/>
          </a:bodyPr>
          <a:lstStyle/>
          <a:p>
            <a:pPr algn="ctr"/>
            <a:r>
              <a:rPr lang="en-US" sz="3300" b="1" dirty="0">
                <a:latin typeface="Helvetica" panose="020B0604020202020204" pitchFamily="34" charset="0"/>
                <a:cs typeface="Helvetica" panose="020B0604020202020204" pitchFamily="34" charset="0"/>
              </a:rPr>
              <a:t>Master Educator Program</a:t>
            </a:r>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770" y="1457214"/>
            <a:ext cx="3555993" cy="940970"/>
          </a:xfrm>
          <a:prstGeom prst="rect">
            <a:avLst/>
          </a:prstGeom>
        </p:spPr>
      </p:pic>
      <p:sp>
        <p:nvSpPr>
          <p:cNvPr id="3" name="TextBox 2"/>
          <p:cNvSpPr txBox="1"/>
          <p:nvPr/>
        </p:nvSpPr>
        <p:spPr>
          <a:xfrm>
            <a:off x="889000" y="3446157"/>
            <a:ext cx="7366001" cy="1338828"/>
          </a:xfrm>
          <a:prstGeom prst="rect">
            <a:avLst/>
          </a:prstGeom>
          <a:noFill/>
        </p:spPr>
        <p:txBody>
          <a:bodyPr wrap="square" rtlCol="0">
            <a:spAutoFit/>
          </a:bodyPr>
          <a:lstStyle/>
          <a:p>
            <a:pPr algn="ctr"/>
            <a:r>
              <a:rPr lang="en-US" sz="2100" dirty="0">
                <a:latin typeface="Helvetica" panose="020B0604020202020204" pitchFamily="34" charset="0"/>
                <a:cs typeface="Helvetica" panose="020B0604020202020204" pitchFamily="34" charset="0"/>
              </a:rPr>
              <a:t>Our mission is to provide inspiring professional development opportunities and artistic music collaborations for music educators at the local, state and national levels. </a:t>
            </a:r>
          </a:p>
          <a:p>
            <a:endParaRPr lang="en-US" dirty="0">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rotWithShape="1">
          <a:blip r:embed="rId3"/>
          <a:srcRect l="12969" t="70856" r="13360"/>
          <a:stretch/>
        </p:blipFill>
        <p:spPr>
          <a:xfrm>
            <a:off x="8566" y="5617939"/>
            <a:ext cx="9126869" cy="351632"/>
          </a:xfrm>
          <a:prstGeom prst="rect">
            <a:avLst/>
          </a:prstGeom>
        </p:spPr>
      </p:pic>
    </p:spTree>
    <p:extLst>
      <p:ext uri="{BB962C8B-B14F-4D97-AF65-F5344CB8AC3E}">
        <p14:creationId xmlns:p14="http://schemas.microsoft.com/office/powerpoint/2010/main" val="3076898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4181475" y="3648075"/>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0" name="Rectangle 3"/>
          <p:cNvSpPr>
            <a:spLocks noChangeArrowheads="1"/>
          </p:cNvSpPr>
          <p:nvPr/>
        </p:nvSpPr>
        <p:spPr bwMode="auto">
          <a:xfrm>
            <a:off x="4537075" y="3854450"/>
            <a:ext cx="184150" cy="45720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p>
        </p:txBody>
      </p:sp>
      <p:sp>
        <p:nvSpPr>
          <p:cNvPr id="16391" name="Rectangle 4"/>
          <p:cNvSpPr>
            <a:spLocks noChangeArrowheads="1"/>
          </p:cNvSpPr>
          <p:nvPr/>
        </p:nvSpPr>
        <p:spPr bwMode="auto">
          <a:xfrm>
            <a:off x="272781" y="1711987"/>
            <a:ext cx="8610600" cy="3785652"/>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r>
              <a:rPr lang="en-US" sz="4800" dirty="0">
                <a:cs typeface="Helvetica"/>
              </a:rPr>
              <a:t>What did you love best about </a:t>
            </a:r>
          </a:p>
          <a:p>
            <a:pPr algn="ctr"/>
            <a:r>
              <a:rPr lang="en-US" sz="4800" dirty="0">
                <a:cs typeface="Helvetica"/>
              </a:rPr>
              <a:t>your music teacher?</a:t>
            </a:r>
          </a:p>
          <a:p>
            <a:pPr algn="ctr"/>
            <a:endParaRPr lang="en-US" sz="4800" dirty="0">
              <a:cs typeface="Helvetica"/>
            </a:endParaRPr>
          </a:p>
          <a:p>
            <a:pPr algn="ctr"/>
            <a:r>
              <a:rPr lang="en-US" sz="4800" dirty="0">
                <a:solidFill>
                  <a:srgbClr val="FFFF00"/>
                </a:solidFill>
                <a:cs typeface="Helvetica"/>
              </a:rPr>
              <a:t>Choose ONE word!</a:t>
            </a:r>
          </a:p>
          <a:p>
            <a:pPr algn="ctr"/>
            <a:endParaRPr lang="en-US" sz="4800" dirty="0">
              <a:cs typeface="Helvetica"/>
            </a:endParaRPr>
          </a:p>
        </p:txBody>
      </p:sp>
      <p:sp>
        <p:nvSpPr>
          <p:cNvPr id="9" name="TextBox 8"/>
          <p:cNvSpPr txBox="1"/>
          <p:nvPr/>
        </p:nvSpPr>
        <p:spPr>
          <a:xfrm>
            <a:off x="7366000" y="642471"/>
            <a:ext cx="184666" cy="369332"/>
          </a:xfrm>
          <a:prstGeom prst="rect">
            <a:avLst/>
          </a:prstGeom>
          <a:noFill/>
          <a:effectLst>
            <a:outerShdw blurRad="50800" dist="38100" dir="2700000">
              <a:srgbClr val="000000">
                <a:alpha val="43000"/>
              </a:srgbClr>
            </a:outerShdw>
          </a:effectLst>
        </p:spPr>
        <p:txBody>
          <a:bodyPr wrap="none" rtlCol="0">
            <a:spAutoFit/>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18438"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latin typeface="Times New Roman"/>
              <a:cs typeface="Times New Roman"/>
            </a:endParaRPr>
          </a:p>
        </p:txBody>
      </p:sp>
      <p:sp>
        <p:nvSpPr>
          <p:cNvPr id="18440" name="Rectangle 5"/>
          <p:cNvSpPr>
            <a:spLocks noChangeArrowheads="1"/>
          </p:cNvSpPr>
          <p:nvPr/>
        </p:nvSpPr>
        <p:spPr bwMode="auto">
          <a:xfrm>
            <a:off x="0" y="13918"/>
            <a:ext cx="9143999"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lgn="ctr"/>
            <a:r>
              <a:rPr lang="en-US" sz="3600" i="1" u="sng" dirty="0">
                <a:solidFill>
                  <a:srgbClr val="FFFF00"/>
                </a:solidFill>
                <a:cs typeface="Helvetica"/>
              </a:rPr>
              <a:t>What I loved best</a:t>
            </a:r>
            <a:r>
              <a:rPr lang="en-US" sz="3600" i="1" dirty="0">
                <a:solidFill>
                  <a:srgbClr val="FFFF00"/>
                </a:solidFill>
                <a:cs typeface="Helvetica"/>
              </a:rPr>
              <a:t> </a:t>
            </a:r>
            <a:r>
              <a:rPr lang="en-US" sz="3600" i="1" dirty="0">
                <a:cs typeface="Helvetica"/>
              </a:rPr>
              <a:t>about my music teacher </a:t>
            </a:r>
          </a:p>
          <a:p>
            <a:pPr marL="457200" indent="-457200" algn="ctr"/>
            <a:r>
              <a:rPr lang="en-US" sz="3600" i="1" dirty="0">
                <a:cs typeface="Helvetica"/>
              </a:rPr>
              <a:t>is that he/she was. . .</a:t>
            </a:r>
            <a:endParaRPr lang="en-US" sz="3600" dirty="0">
              <a:cs typeface="Helvetica"/>
            </a:endParaRPr>
          </a:p>
        </p:txBody>
      </p:sp>
      <p:pic>
        <p:nvPicPr>
          <p:cNvPr id="18441" name="Picture 8" descr="Picture 1"/>
          <p:cNvPicPr>
            <a:picLocks noChangeAspect="1" noChangeArrowheads="1"/>
          </p:cNvPicPr>
          <p:nvPr/>
        </p:nvPicPr>
        <p:blipFill>
          <a:blip r:embed="rId3"/>
          <a:srcRect/>
          <a:stretch>
            <a:fillRect/>
          </a:stretch>
        </p:blipFill>
        <p:spPr bwMode="auto">
          <a:xfrm>
            <a:off x="3843767" y="1863207"/>
            <a:ext cx="4734653" cy="28609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496432" y="1435390"/>
            <a:ext cx="123503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Helvetica"/>
              </a:rPr>
              <a:t>Caring</a:t>
            </a:r>
          </a:p>
        </p:txBody>
      </p:sp>
      <p:sp>
        <p:nvSpPr>
          <p:cNvPr id="10" name="TextBox 9"/>
          <p:cNvSpPr txBox="1"/>
          <p:nvPr/>
        </p:nvSpPr>
        <p:spPr>
          <a:xfrm>
            <a:off x="482001" y="1886460"/>
            <a:ext cx="185178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Dedicated</a:t>
            </a:r>
          </a:p>
        </p:txBody>
      </p:sp>
      <p:sp>
        <p:nvSpPr>
          <p:cNvPr id="11" name="TextBox 10"/>
          <p:cNvSpPr txBox="1"/>
          <p:nvPr/>
        </p:nvSpPr>
        <p:spPr>
          <a:xfrm>
            <a:off x="482001" y="2337530"/>
            <a:ext cx="191711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latin typeface="+mj-lt"/>
                <a:cs typeface="Times New Roman"/>
              </a:rPr>
              <a:t>Passionate</a:t>
            </a:r>
          </a:p>
        </p:txBody>
      </p:sp>
      <p:sp>
        <p:nvSpPr>
          <p:cNvPr id="12" name="TextBox 11"/>
          <p:cNvSpPr txBox="1"/>
          <p:nvPr/>
        </p:nvSpPr>
        <p:spPr>
          <a:xfrm>
            <a:off x="482001" y="2775897"/>
            <a:ext cx="2031325"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Committed</a:t>
            </a:r>
          </a:p>
        </p:txBody>
      </p:sp>
      <p:sp>
        <p:nvSpPr>
          <p:cNvPr id="13" name="TextBox 12"/>
          <p:cNvSpPr txBox="1"/>
          <p:nvPr/>
        </p:nvSpPr>
        <p:spPr>
          <a:xfrm>
            <a:off x="497823" y="3225580"/>
            <a:ext cx="2967479"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Success-oriented</a:t>
            </a:r>
          </a:p>
        </p:txBody>
      </p:sp>
      <p:sp>
        <p:nvSpPr>
          <p:cNvPr id="14" name="TextBox 13"/>
          <p:cNvSpPr txBox="1"/>
          <p:nvPr/>
        </p:nvSpPr>
        <p:spPr>
          <a:xfrm>
            <a:off x="511002" y="3688575"/>
            <a:ext cx="1890261"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Organized</a:t>
            </a:r>
          </a:p>
        </p:txBody>
      </p:sp>
      <p:sp>
        <p:nvSpPr>
          <p:cNvPr id="15" name="TextBox 14"/>
          <p:cNvSpPr txBox="1"/>
          <p:nvPr/>
        </p:nvSpPr>
        <p:spPr>
          <a:xfrm>
            <a:off x="522790" y="4123967"/>
            <a:ext cx="161073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Dynamic</a:t>
            </a:r>
          </a:p>
        </p:txBody>
      </p:sp>
      <p:sp>
        <p:nvSpPr>
          <p:cNvPr id="16" name="TextBox 15"/>
          <p:cNvSpPr txBox="1"/>
          <p:nvPr/>
        </p:nvSpPr>
        <p:spPr>
          <a:xfrm>
            <a:off x="535969" y="4559421"/>
            <a:ext cx="1507143"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Positive</a:t>
            </a:r>
          </a:p>
        </p:txBody>
      </p:sp>
      <p:sp>
        <p:nvSpPr>
          <p:cNvPr id="17" name="TextBox 16"/>
          <p:cNvSpPr txBox="1"/>
          <p:nvPr/>
        </p:nvSpPr>
        <p:spPr>
          <a:xfrm>
            <a:off x="535968" y="4990780"/>
            <a:ext cx="8268307" cy="1077218"/>
          </a:xfrm>
          <a:prstGeom prst="rect">
            <a:avLst/>
          </a:prstGeom>
          <a:noFill/>
          <a:effectLst>
            <a:outerShdw blurRad="50800" dist="38100" dir="2700000">
              <a:srgbClr val="000000">
                <a:alpha val="43000"/>
              </a:srgbClr>
            </a:outerShdw>
          </a:effectLst>
        </p:spPr>
        <p:txBody>
          <a:bodyPr wrap="square" rtlCol="0">
            <a:spAutoFit/>
          </a:bodyPr>
          <a:lstStyle/>
          <a:p>
            <a:r>
              <a:rPr lang="en-US" sz="3200" dirty="0">
                <a:cs typeface="Times New Roman"/>
              </a:rPr>
              <a:t>A Team Player/Builder </a:t>
            </a:r>
          </a:p>
          <a:p>
            <a:r>
              <a:rPr lang="en-US" sz="3200" dirty="0">
                <a:cs typeface="Times New Roman"/>
              </a:rPr>
              <a:t>	with Students, Staff and Parents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900" decel="100000" fill="hold"/>
                                        <p:tgtEl>
                                          <p:spTgt spid="1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9" fill="hold">
                            <p:stCondLst>
                              <p:cond delay="5000"/>
                            </p:stCondLst>
                            <p:childTnLst>
                              <p:par>
                                <p:cTn id="40" presetID="37"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900" decel="100000" fill="hold"/>
                                        <p:tgtEl>
                                          <p:spTgt spid="1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6" fill="hold">
                            <p:stCondLst>
                              <p:cond delay="6000"/>
                            </p:stCondLst>
                            <p:childTnLst>
                              <p:par>
                                <p:cTn id="47" presetID="37"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900" decel="100000" fill="hold"/>
                                        <p:tgtEl>
                                          <p:spTgt spid="1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53" fill="hold">
                            <p:stCondLst>
                              <p:cond delay="7000"/>
                            </p:stCondLst>
                            <p:childTnLst>
                              <p:par>
                                <p:cTn id="54" presetID="37"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900" decel="100000" fill="hold"/>
                                        <p:tgtEl>
                                          <p:spTgt spid="16"/>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60" fill="hold">
                            <p:stCondLst>
                              <p:cond delay="8000"/>
                            </p:stCondLst>
                            <p:childTnLst>
                              <p:par>
                                <p:cTn id="61" presetID="37"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900" decel="100000" fill="hold"/>
                                        <p:tgtEl>
                                          <p:spTgt spid="1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ChangeArrowheads="1"/>
          </p:cNvSpPr>
          <p:nvPr/>
        </p:nvSpPr>
        <p:spPr bwMode="auto">
          <a:xfrm>
            <a:off x="4181475" y="3648075"/>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cs typeface="Times New Roman"/>
            </a:endParaRPr>
          </a:p>
        </p:txBody>
      </p:sp>
      <p:sp>
        <p:nvSpPr>
          <p:cNvPr id="20486" name="Rectangle 3"/>
          <p:cNvSpPr>
            <a:spLocks noChangeArrowheads="1"/>
          </p:cNvSpPr>
          <p:nvPr/>
        </p:nvSpPr>
        <p:spPr bwMode="auto">
          <a:xfrm>
            <a:off x="4537075" y="3854450"/>
            <a:ext cx="184666" cy="369332"/>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endParaRPr lang="en-US">
              <a:cs typeface="Times New Roman"/>
            </a:endParaRPr>
          </a:p>
        </p:txBody>
      </p:sp>
      <p:sp>
        <p:nvSpPr>
          <p:cNvPr id="20488" name="Rectangle 5"/>
          <p:cNvSpPr>
            <a:spLocks noChangeArrowheads="1"/>
          </p:cNvSpPr>
          <p:nvPr/>
        </p:nvSpPr>
        <p:spPr bwMode="auto">
          <a:xfrm>
            <a:off x="0" y="9648"/>
            <a:ext cx="9144000" cy="1200329"/>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marL="457200" indent="-457200" algn="ctr"/>
            <a:r>
              <a:rPr lang="en-US" sz="3600" i="1" u="sng" dirty="0">
                <a:solidFill>
                  <a:srgbClr val="FFFF00"/>
                </a:solidFill>
                <a:cs typeface="Times New Roman"/>
              </a:rPr>
              <a:t>What I loved best</a:t>
            </a:r>
            <a:r>
              <a:rPr lang="en-US" sz="3600" i="1" dirty="0">
                <a:solidFill>
                  <a:srgbClr val="FFFF00"/>
                </a:solidFill>
                <a:cs typeface="Times New Roman"/>
              </a:rPr>
              <a:t> </a:t>
            </a:r>
            <a:r>
              <a:rPr lang="en-US" sz="3600" i="1" dirty="0">
                <a:cs typeface="Times New Roman"/>
              </a:rPr>
              <a:t>about my music teacher </a:t>
            </a:r>
          </a:p>
          <a:p>
            <a:pPr marL="457200" indent="-457200" algn="ctr"/>
            <a:r>
              <a:rPr lang="en-US" sz="3600" i="1" dirty="0">
                <a:cs typeface="Times New Roman"/>
              </a:rPr>
              <a:t>is that he/she was. . .</a:t>
            </a:r>
            <a:endParaRPr lang="en-US" sz="3600" dirty="0">
              <a:cs typeface="Times New Roman"/>
            </a:endParaRPr>
          </a:p>
        </p:txBody>
      </p:sp>
      <p:sp>
        <p:nvSpPr>
          <p:cNvPr id="10" name="TextBox 9"/>
          <p:cNvSpPr txBox="1"/>
          <p:nvPr/>
        </p:nvSpPr>
        <p:spPr>
          <a:xfrm>
            <a:off x="4537075" y="1599576"/>
            <a:ext cx="280597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Communicative</a:t>
            </a:r>
          </a:p>
        </p:txBody>
      </p:sp>
      <p:sp>
        <p:nvSpPr>
          <p:cNvPr id="11" name="TextBox 10"/>
          <p:cNvSpPr txBox="1"/>
          <p:nvPr/>
        </p:nvSpPr>
        <p:spPr>
          <a:xfrm>
            <a:off x="4555023" y="2038472"/>
            <a:ext cx="2281394"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Encouraging</a:t>
            </a:r>
          </a:p>
        </p:txBody>
      </p:sp>
      <p:sp>
        <p:nvSpPr>
          <p:cNvPr id="12" name="TextBox 11"/>
          <p:cNvSpPr txBox="1"/>
          <p:nvPr/>
        </p:nvSpPr>
        <p:spPr>
          <a:xfrm>
            <a:off x="4552524" y="2475112"/>
            <a:ext cx="1429598"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Flexible</a:t>
            </a:r>
          </a:p>
        </p:txBody>
      </p:sp>
      <p:sp>
        <p:nvSpPr>
          <p:cNvPr id="13" name="TextBox 12"/>
          <p:cNvSpPr txBox="1"/>
          <p:nvPr/>
        </p:nvSpPr>
        <p:spPr>
          <a:xfrm>
            <a:off x="4542305" y="2903363"/>
            <a:ext cx="2213467"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Professional</a:t>
            </a:r>
          </a:p>
        </p:txBody>
      </p:sp>
      <p:sp>
        <p:nvSpPr>
          <p:cNvPr id="14" name="TextBox 13"/>
          <p:cNvSpPr txBox="1"/>
          <p:nvPr/>
        </p:nvSpPr>
        <p:spPr>
          <a:xfrm>
            <a:off x="4555023" y="3325573"/>
            <a:ext cx="1574670"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Creative</a:t>
            </a:r>
          </a:p>
        </p:txBody>
      </p:sp>
      <p:sp>
        <p:nvSpPr>
          <p:cNvPr id="15" name="TextBox 14"/>
          <p:cNvSpPr txBox="1"/>
          <p:nvPr/>
        </p:nvSpPr>
        <p:spPr>
          <a:xfrm>
            <a:off x="4537075" y="3755687"/>
            <a:ext cx="363092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Talented (Performer)</a:t>
            </a:r>
          </a:p>
        </p:txBody>
      </p:sp>
      <p:sp>
        <p:nvSpPr>
          <p:cNvPr id="16" name="TextBox 15"/>
          <p:cNvSpPr txBox="1"/>
          <p:nvPr/>
        </p:nvSpPr>
        <p:spPr>
          <a:xfrm>
            <a:off x="4552016" y="4187339"/>
            <a:ext cx="422363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Intense (In a Good Way)</a:t>
            </a:r>
          </a:p>
        </p:txBody>
      </p:sp>
      <p:sp>
        <p:nvSpPr>
          <p:cNvPr id="17" name="TextBox 16"/>
          <p:cNvSpPr txBox="1"/>
          <p:nvPr/>
        </p:nvSpPr>
        <p:spPr>
          <a:xfrm>
            <a:off x="4540082" y="4614856"/>
            <a:ext cx="4234052" cy="584776"/>
          </a:xfrm>
          <a:prstGeom prst="rect">
            <a:avLst/>
          </a:prstGeom>
          <a:noFill/>
          <a:effectLst>
            <a:outerShdw blurRad="50800" dist="38100" dir="2700000">
              <a:srgbClr val="000000">
                <a:alpha val="43000"/>
              </a:srgbClr>
            </a:outerShdw>
          </a:effectLst>
        </p:spPr>
        <p:txBody>
          <a:bodyPr wrap="none" rtlCol="0">
            <a:spAutoFit/>
          </a:bodyPr>
          <a:lstStyle/>
          <a:p>
            <a:r>
              <a:rPr lang="en-US" sz="3200" dirty="0">
                <a:cs typeface="Times New Roman"/>
              </a:rPr>
              <a:t>Effective with Pedagogy</a:t>
            </a:r>
          </a:p>
        </p:txBody>
      </p:sp>
      <p:pic>
        <p:nvPicPr>
          <p:cNvPr id="18" name="Picture 17" descr="Monaco Mariachi Boy Singer.png"/>
          <p:cNvPicPr>
            <a:picLocks noChangeAspect="1"/>
          </p:cNvPicPr>
          <p:nvPr/>
        </p:nvPicPr>
        <p:blipFill>
          <a:blip r:embed="rId3"/>
          <a:stretch>
            <a:fillRect/>
          </a:stretch>
        </p:blipFill>
        <p:spPr>
          <a:xfrm>
            <a:off x="830868" y="1599576"/>
            <a:ext cx="3091459" cy="3722228"/>
          </a:xfrm>
          <a:prstGeom prst="rect">
            <a:avLst/>
          </a:prstGeom>
          <a:ln>
            <a:noFill/>
          </a:ln>
          <a:effectLst>
            <a:reflection stA="50000" endPos="75000" dist="12700" dir="5400000" sy="-100000" algn="bl" rotWithShape="0"/>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Scale>
                                      <p:cBhvr>
                                        <p:cTn id="1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
                                        </p:tgtEl>
                                        <p:attrNameLst>
                                          <p:attrName>ppt_x</p:attrName>
                                          <p:attrName>ppt_y</p:attrName>
                                        </p:attrNameLst>
                                      </p:cBhvr>
                                    </p:animMotion>
                                    <p:animEffect transition="in" filter="fade">
                                      <p:cBhvr>
                                        <p:cTn id="15" dur="1000"/>
                                        <p:tgtEl>
                                          <p:spTgt spid="11"/>
                                        </p:tgtEl>
                                      </p:cBhvr>
                                    </p:animEffect>
                                  </p:childTnLst>
                                </p:cTn>
                              </p:par>
                            </p:childTnLst>
                          </p:cTn>
                        </p:par>
                        <p:par>
                          <p:cTn id="16" fill="hold">
                            <p:stCondLst>
                              <p:cond delay="2000"/>
                            </p:stCondLst>
                            <p:childTnLst>
                              <p:par>
                                <p:cTn id="17" presetID="2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childTnLst>
                          </p:cTn>
                        </p:par>
                        <p:par>
                          <p:cTn id="27" fill="hold">
                            <p:stCondLst>
                              <p:cond delay="3000"/>
                            </p:stCondLst>
                            <p:childTnLst>
                              <p:par>
                                <p:cTn id="28" presetID="37"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900" decel="100000" fill="hold"/>
                                        <p:tgtEl>
                                          <p:spTgt spid="1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4" fill="hold">
                            <p:stCondLst>
                              <p:cond delay="4000"/>
                            </p:stCondLst>
                            <p:childTnLst>
                              <p:par>
                                <p:cTn id="35" presetID="6"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par>
                          <p:cTn id="38" fill="hold">
                            <p:stCondLst>
                              <p:cond delay="6000"/>
                            </p:stCondLst>
                            <p:childTnLst>
                              <p:par>
                                <p:cTn id="39" presetID="37"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45" fill="hold">
                            <p:stCondLst>
                              <p:cond delay="7000"/>
                            </p:stCondLst>
                            <p:childTnLst>
                              <p:par>
                                <p:cTn id="46" presetID="37"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900" decel="100000" fill="hold"/>
                                        <p:tgtEl>
                                          <p:spTgt spid="16"/>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52" fill="hold">
                            <p:stCondLst>
                              <p:cond delay="8000"/>
                            </p:stCondLst>
                            <p:childTnLst>
                              <p:par>
                                <p:cTn id="53" presetID="37"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900" decel="100000" fill="hold"/>
                                        <p:tgtEl>
                                          <p:spTgt spid="1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theme/theme1.xml><?xml version="1.0" encoding="utf-8"?>
<a:theme xmlns:a="http://schemas.openxmlformats.org/drawingml/2006/main" name="Metropolitan">
  <a:themeElements>
    <a:clrScheme name="Custom 6">
      <a:dk1>
        <a:sysClr val="windowText" lastClr="000000"/>
      </a:dk1>
      <a:lt1>
        <a:sysClr val="window" lastClr="FFFFFF"/>
      </a:lt1>
      <a:dk2>
        <a:srgbClr val="242852"/>
      </a:dk2>
      <a:lt2>
        <a:srgbClr val="ACCBF9"/>
      </a:lt2>
      <a:accent1>
        <a:srgbClr val="122458"/>
      </a:accent1>
      <a:accent2>
        <a:srgbClr val="679FF4"/>
      </a:accent2>
      <a:accent3>
        <a:srgbClr val="297FD5"/>
      </a:accent3>
      <a:accent4>
        <a:srgbClr val="7F8FA9"/>
      </a:accent4>
      <a:accent5>
        <a:srgbClr val="5AA2AE"/>
      </a:accent5>
      <a:accent6>
        <a:srgbClr val="9D90A0"/>
      </a:accent6>
      <a:hlink>
        <a:srgbClr val="9454C3"/>
      </a:hlink>
      <a:folHlink>
        <a:srgbClr val="3EBBF0"/>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2034</TotalTime>
  <Words>1333</Words>
  <Application>Microsoft Macintosh PowerPoint</Application>
  <PresentationFormat>On-screen Show (4:3)</PresentationFormat>
  <Paragraphs>299</Paragraphs>
  <Slides>61</Slides>
  <Notes>56</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ＭＳ Ｐゴシック</vt:lpstr>
      <vt:lpstr>Arial</vt:lpstr>
      <vt:lpstr>Calibri</vt:lpstr>
      <vt:lpstr>Calibri Light</vt:lpstr>
      <vt:lpstr>Helvetica</vt:lpstr>
      <vt:lpstr>Times</vt:lpstr>
      <vt:lpstr>Times New Roman</vt:lpstr>
      <vt:lpstr>Wingdings</vt:lpstr>
      <vt:lpstr>Metropolitan</vt:lpstr>
      <vt:lpstr>Marcia Neel           Master Educator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What Music Teachers Do</vt:lpstr>
      <vt:lpstr>PowerPoint Presentation</vt:lpstr>
      <vt:lpstr>PowerPoint Presentation</vt:lpstr>
      <vt:lpstr>PowerPoint Presentation</vt:lpstr>
      <vt:lpstr>Cleveland Heights HS Gospel Choir</vt:lpstr>
      <vt:lpstr>Cleveland Heights HS Gospel Choir</vt:lpstr>
      <vt:lpstr>Tucson High School Steel Drum Ensemble </vt:lpstr>
      <vt:lpstr>Tucson High School Steel Drum Ensemble </vt:lpstr>
      <vt:lpstr>                                            Pablo Casals  Each second we live is a new and unique moment in the universe, a moment that never was before and will never be again.   And what do we teach our children in school?  We teach them that two and two make four and that Paris is the capital of France.   We should also teach them who they 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ARIntern</dc:creator>
  <cp:lastModifiedBy>Marcia Neel</cp:lastModifiedBy>
  <cp:revision>196</cp:revision>
  <dcterms:created xsi:type="dcterms:W3CDTF">2019-02-12T15:12:11Z</dcterms:created>
  <dcterms:modified xsi:type="dcterms:W3CDTF">2019-02-12T15:52:29Z</dcterms:modified>
</cp:coreProperties>
</file>