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69" r:id="rId1"/>
  </p:sldMasterIdLst>
  <p:notesMasterIdLst>
    <p:notesMasterId r:id="rId91"/>
  </p:notesMasterIdLst>
  <p:handoutMasterIdLst>
    <p:handoutMasterId r:id="rId92"/>
  </p:handoutMasterIdLst>
  <p:sldIdLst>
    <p:sldId id="598" r:id="rId2"/>
    <p:sldId id="501" r:id="rId3"/>
    <p:sldId id="502" r:id="rId4"/>
    <p:sldId id="503" r:id="rId5"/>
    <p:sldId id="504" r:id="rId6"/>
    <p:sldId id="505" r:id="rId7"/>
    <p:sldId id="506" r:id="rId8"/>
    <p:sldId id="507" r:id="rId9"/>
    <p:sldId id="508" r:id="rId10"/>
    <p:sldId id="509" r:id="rId11"/>
    <p:sldId id="510" r:id="rId12"/>
    <p:sldId id="570" r:id="rId13"/>
    <p:sldId id="511" r:id="rId14"/>
    <p:sldId id="512" r:id="rId15"/>
    <p:sldId id="513" r:id="rId16"/>
    <p:sldId id="514" r:id="rId17"/>
    <p:sldId id="515" r:id="rId18"/>
    <p:sldId id="516" r:id="rId19"/>
    <p:sldId id="517" r:id="rId20"/>
    <p:sldId id="518" r:id="rId21"/>
    <p:sldId id="519" r:id="rId22"/>
    <p:sldId id="520" r:id="rId23"/>
    <p:sldId id="521" r:id="rId24"/>
    <p:sldId id="522" r:id="rId25"/>
    <p:sldId id="523" r:id="rId26"/>
    <p:sldId id="524" r:id="rId27"/>
    <p:sldId id="610" r:id="rId28"/>
    <p:sldId id="418" r:id="rId29"/>
    <p:sldId id="627" r:id="rId30"/>
    <p:sldId id="615" r:id="rId31"/>
    <p:sldId id="345" r:id="rId32"/>
    <p:sldId id="373" r:id="rId33"/>
    <p:sldId id="431" r:id="rId34"/>
    <p:sldId id="442" r:id="rId35"/>
    <p:sldId id="374" r:id="rId36"/>
    <p:sldId id="592" r:id="rId37"/>
    <p:sldId id="555" r:id="rId38"/>
    <p:sldId id="556" r:id="rId39"/>
    <p:sldId id="557" r:id="rId40"/>
    <p:sldId id="558" r:id="rId41"/>
    <p:sldId id="401" r:id="rId42"/>
    <p:sldId id="636" r:id="rId43"/>
    <p:sldId id="616" r:id="rId44"/>
    <p:sldId id="445" r:id="rId45"/>
    <p:sldId id="545" r:id="rId46"/>
    <p:sldId id="546" r:id="rId47"/>
    <p:sldId id="633" r:id="rId48"/>
    <p:sldId id="635" r:id="rId49"/>
    <p:sldId id="412" r:id="rId50"/>
    <p:sldId id="597" r:id="rId51"/>
    <p:sldId id="353" r:id="rId52"/>
    <p:sldId id="413" r:id="rId53"/>
    <p:sldId id="593" r:id="rId54"/>
    <p:sldId id="617" r:id="rId55"/>
    <p:sldId id="618" r:id="rId56"/>
    <p:sldId id="376" r:id="rId57"/>
    <p:sldId id="525" r:id="rId58"/>
    <p:sldId id="526" r:id="rId59"/>
    <p:sldId id="527" r:id="rId60"/>
    <p:sldId id="357" r:id="rId61"/>
    <p:sldId id="632" r:id="rId62"/>
    <p:sldId id="578" r:id="rId63"/>
    <p:sldId id="559" r:id="rId64"/>
    <p:sldId id="594" r:id="rId65"/>
    <p:sldId id="579" r:id="rId66"/>
    <p:sldId id="595" r:id="rId67"/>
    <p:sldId id="581" r:id="rId68"/>
    <p:sldId id="582" r:id="rId69"/>
    <p:sldId id="583" r:id="rId70"/>
    <p:sldId id="584" r:id="rId71"/>
    <p:sldId id="586" r:id="rId72"/>
    <p:sldId id="585" r:id="rId73"/>
    <p:sldId id="587" r:id="rId74"/>
    <p:sldId id="588" r:id="rId75"/>
    <p:sldId id="589" r:id="rId76"/>
    <p:sldId id="619" r:id="rId77"/>
    <p:sldId id="362" r:id="rId78"/>
    <p:sldId id="560" r:id="rId79"/>
    <p:sldId id="564" r:id="rId80"/>
    <p:sldId id="565" r:id="rId81"/>
    <p:sldId id="566" r:id="rId82"/>
    <p:sldId id="567" r:id="rId83"/>
    <p:sldId id="611" r:id="rId84"/>
    <p:sldId id="620" r:id="rId85"/>
    <p:sldId id="621" r:id="rId86"/>
    <p:sldId id="626" r:id="rId87"/>
    <p:sldId id="419" r:id="rId88"/>
    <p:sldId id="622" r:id="rId89"/>
    <p:sldId id="623" r:id="rId90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701"/>
    <a:srgbClr val="E3B65C"/>
    <a:srgbClr val="FFCC66"/>
    <a:srgbClr val="FFDC77"/>
    <a:srgbClr val="006901"/>
    <a:srgbClr val="003F00"/>
    <a:srgbClr val="C30101"/>
    <a:srgbClr val="0000FF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3" autoAdjust="0"/>
    <p:restoredTop sz="95202" autoAdjust="0"/>
  </p:normalViewPr>
  <p:slideViewPr>
    <p:cSldViewPr>
      <p:cViewPr varScale="1">
        <p:scale>
          <a:sx n="110" d="100"/>
          <a:sy n="110" d="100"/>
        </p:scale>
        <p:origin x="18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9/13/19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49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9/13/19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722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96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7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17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50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10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35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68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12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51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94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3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08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86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33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2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33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10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90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2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7342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7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27501BC-4349-A844-BA03-C42FA1A8B46F}" type="slidenum">
              <a:rPr lang="en-US" sz="1200"/>
              <a:pPr algn="r" eaLnBrk="0" hangingPunct="0"/>
              <a:t>32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33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34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35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36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532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50772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97164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44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45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46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47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35202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48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92658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49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40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50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51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52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53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9161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9161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56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57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58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59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697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60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61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00050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67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68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69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369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70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71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72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73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74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75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973188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79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0062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80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81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82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83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314135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84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3508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85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3508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503232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87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www.musiceducationconsultants.net/mmea2010</a:t>
            </a:r>
          </a:p>
        </p:txBody>
      </p:sp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719894"/>
            <a:ext cx="2971800" cy="45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51D576B-EBAE-6D4A-9A22-7DB474151642}" type="slidenum">
              <a:rPr lang="en-US" sz="1200"/>
              <a:pPr algn="r"/>
              <a:t>88</a:t>
            </a:fld>
            <a:endParaRPr 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89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5737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9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2CC2A0-207B-324C-9854-DFDA1863FDE1}" type="datetime1">
              <a:rPr lang="en-US" smtClean="0"/>
              <a:pPr>
                <a:defRPr/>
              </a:pPr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EA901-911E-8F4B-ADE6-4DAAFA38A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347133-5F69-4640-A4AA-4405A49ED681}" type="datetime1">
              <a:rPr lang="en-US" smtClean="0"/>
              <a:pPr>
                <a:defRPr/>
              </a:pPr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298BF-2ED1-C641-8AF2-D62E0FB0FC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8916-3468-0F48-8867-0723C64D51C4}" type="datetime1">
              <a:rPr lang="en-US" smtClean="0"/>
              <a:pPr>
                <a:defRPr/>
              </a:pPr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30AD8-A0C4-9245-9CC9-F064FDAEB2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9/13/19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9/13/19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9/13/19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2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66F8-CE87-8B43-BAE2-65CDED238B66}" type="datetime1">
              <a:rPr lang="en-US" smtClean="0"/>
              <a:pPr>
                <a:defRPr/>
              </a:pPr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44613-3C06-4C49-AAF4-D49BC73B3724}" type="datetime1">
              <a:rPr lang="en-US" smtClean="0"/>
              <a:pPr>
                <a:defRPr/>
              </a:pPr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BA3FF-04C3-304C-AFAC-535F33ABCD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AF616D-1AB2-584A-ABDC-F8AFEBF9E4D3}" type="datetime1">
              <a:rPr lang="en-US" smtClean="0"/>
              <a:pPr>
                <a:defRPr/>
              </a:pPr>
              <a:t>9/13/19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A3C15-6233-A445-AFD5-FCAA310809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FD230F-A3F0-5041-8E23-129B9FF44FF8}" type="datetime1">
              <a:rPr lang="en-US" smtClean="0"/>
              <a:pPr>
                <a:defRPr/>
              </a:pPr>
              <a:t>9/13/19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5CF69-2477-6646-8D09-BB92A8E73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AF37C9-2858-2148-A578-424EB224237F}" type="datetime1">
              <a:rPr lang="en-US" smtClean="0"/>
              <a:pPr>
                <a:defRPr/>
              </a:pPr>
              <a:t>9/13/19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FBA6AC-771E-6B4B-A2B5-C6E1E0B15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818DE9-B5AB-A045-89EF-2CB70DA3856F}" type="datetime1">
              <a:rPr lang="en-US" smtClean="0"/>
              <a:pPr>
                <a:defRPr/>
              </a:pPr>
              <a:t>9/13/19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258C2-9E0C-F843-94B0-06B40E8DF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F48C1-105D-9946-8B5E-4E7A0D78D215}" type="datetime1">
              <a:rPr lang="en-US" smtClean="0"/>
              <a:pPr>
                <a:defRPr/>
              </a:pPr>
              <a:t>9/13/19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B5DC3-9D3E-EE47-91E6-964F596B2A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CA918-6897-3547-9585-3256AAB893D3}" type="datetime1">
              <a:rPr lang="en-US" smtClean="0"/>
              <a:pPr>
                <a:defRPr/>
              </a:pPr>
              <a:t>9/13/19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FF567-FC49-4B4E-BB0F-A4A90FB61F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232422-39F9-8E4E-9D55-B4F015B40938}" type="datetime1">
              <a:rPr lang="en-US" smtClean="0"/>
              <a:pPr>
                <a:defRPr/>
              </a:pPr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5C1D2B-DEBA-2D44-B1C4-CDFCB62A1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rcianeel/Desktop/R&amp;R%20Videos/PPT%20Slide%2033%20Elementary%20Band%20at%20HS%20Hafltime%20Show.MOV" TargetMode="External"/><Relationship Id="rId1" Type="http://schemas.microsoft.com/office/2007/relationships/media" Target="file:////Users/marcianeel/Desktop/R&amp;R%20Videos/PPT%20Slide%2033%20Elementary%20Band%20at%20HS%20Hafltime%20Show.MOV" TargetMode="Externa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rcianeel/Desktop/R&amp;R%20Videos/PPt%20Slide%2048%20Tips%20for%20Beginning%20Band%20Parents%20Reeds.mp4" TargetMode="External"/><Relationship Id="rId1" Type="http://schemas.microsoft.com/office/2007/relationships/media" Target="file:////Users/marcianeel/Desktop/R&amp;R%20Videos/PPt%20Slide%2048%20Tips%20for%20Beginning%20Band%20Parents%20Reeds.mp4" TargetMode="External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rcianeel/Desktop/R&amp;R%20Videos/PPT%20Slide%2045%20The%20Parent%20Band.mp4" TargetMode="External"/><Relationship Id="rId1" Type="http://schemas.microsoft.com/office/2007/relationships/media" Target="file:////Users/marcianeel/Desktop/R&amp;R%20Videos/PPT%20Slide%2045%20The%20Parent%20Band.mp4" TargetMode="External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/Users/marcianeel/Desktop/R&amp;R%20Videos/PPT%20Slide%2048%20Why%20Kids%20Stay%20in%20Band.mp4" TargetMode="External"/><Relationship Id="rId1" Type="http://schemas.microsoft.com/office/2007/relationships/media" Target="file:////Users/marcianeel/Desktop/R&amp;R%20Videos/PPT%20Slide%2048%20Why%20Kids%20Stay%20in%20Band.mp4" TargetMode="External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Users/marcianeel/Desktop/R&amp;R%20Videos/PPT%20Slide%2056%20First%20Performance%20Concert.mov" TargetMode="External"/><Relationship Id="rId1" Type="http://schemas.microsoft.com/office/2007/relationships/media" Target="file:////Users/marcianeel/Desktop/R&amp;R%20Videos/PPT%20Slide%2056%20First%20Performance%20Concert.mov" TargetMode="External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jpeg"/><Relationship Id="rId5" Type="http://schemas.openxmlformats.org/officeDocument/2006/relationships/image" Target="../media/image89.tiff"/><Relationship Id="rId4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microsoft.com/office/2007/relationships/hdphoto" Target="../media/hdphoto1.wdp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10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jpe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purpose is </a:t>
            </a:r>
            <a:r>
              <a:rPr lang="en-US" sz="4000" i="1" dirty="0">
                <a:solidFill>
                  <a:srgbClr val="FFFF00"/>
                </a:solidFill>
                <a:latin typeface="+mn-lt"/>
              </a:rPr>
              <a:t>to enable more students to begin and continue in instrumental music programs.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4000" i="1" dirty="0">
                <a:solidFill>
                  <a:srgbClr val="FFFF00"/>
                </a:solidFill>
                <a:latin typeface="+mn-lt"/>
              </a:rPr>
              <a:t>Music Achievement Council (MAC)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 is an action-oriented, non-profit organization whose sole</a:t>
            </a:r>
          </a:p>
        </p:txBody>
      </p:sp>
      <p:pic>
        <p:nvPicPr>
          <p:cNvPr id="8" name="Picture 7" descr="MAC Logo Transp Pic On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0" y="2349500"/>
            <a:ext cx="15875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86151"/>
      </p:ext>
    </p:extLst>
  </p:cSld>
  <p:clrMapOvr>
    <a:masterClrMapping/>
  </p:clrMapOvr>
  <p:transition advClick="0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00B000"/>
                </a:solidFill>
                <a:latin typeface="+mn-lt"/>
              </a:rPr>
              <a:t>Bridging the Gap between </a:t>
            </a:r>
          </a:p>
          <a:p>
            <a:pPr algn="ctr"/>
            <a:r>
              <a:rPr lang="en-US" sz="4800" b="1" i="1" dirty="0">
                <a:solidFill>
                  <a:srgbClr val="00B000"/>
                </a:solidFill>
                <a:latin typeface="+mn-lt"/>
              </a:rPr>
              <a:t>Middle School and High School</a:t>
            </a:r>
          </a:p>
        </p:txBody>
      </p:sp>
      <p:pic>
        <p:nvPicPr>
          <p:cNvPr id="9" name="Picture 8" descr="Bridging the Gap Cover:U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19200"/>
            <a:ext cx="3352800" cy="4635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031199998"/>
      </p:ext>
    </p:extLst>
  </p:cSld>
  <p:clrMapOvr>
    <a:masterClrMapping/>
  </p:clrMapOvr>
  <p:transition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latin typeface="+mn-lt"/>
              </a:rPr>
              <a:t>The First Performance Demo Concert for Band and/or Orchestra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>
              <a:solidFill>
                <a:schemeClr val="bg1"/>
              </a:solidFill>
              <a:latin typeface="+mn-lt"/>
            </a:endParaRPr>
          </a:p>
          <a:p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914400"/>
            <a:ext cx="2362200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819400"/>
            <a:ext cx="25146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70861063"/>
      </p:ext>
    </p:extLst>
  </p:cSld>
  <p:clrMapOvr>
    <a:masterClrMapping/>
  </p:clrMapOvr>
  <p:transition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441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latin typeface="+mn-lt"/>
              </a:rPr>
              <a:t>The First Performance </a:t>
            </a:r>
            <a:r>
              <a:rPr lang="en-US" sz="3200" b="1" i="1" u="sng" dirty="0">
                <a:solidFill>
                  <a:srgbClr val="FFFF00"/>
                </a:solidFill>
                <a:latin typeface="+mn-lt"/>
              </a:rPr>
              <a:t>National</a:t>
            </a:r>
            <a:r>
              <a:rPr lang="en-US" sz="3200" b="1" i="1" dirty="0">
                <a:solidFill>
                  <a:srgbClr val="FFFF00"/>
                </a:solidFill>
                <a:latin typeface="+mn-lt"/>
              </a:rPr>
              <a:t> Day of Celebration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is held on the 3</a:t>
            </a:r>
            <a:r>
              <a:rPr lang="en-US" sz="3200" baseline="30000" dirty="0">
                <a:solidFill>
                  <a:schemeClr val="bg1"/>
                </a:solidFill>
                <a:latin typeface="+mn-lt"/>
              </a:rPr>
              <a:t>rd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Thursday of November annually to recognize the achievements of your </a:t>
            </a:r>
            <a:r>
              <a:rPr lang="en-US" sz="3200" b="1" dirty="0">
                <a:solidFill>
                  <a:srgbClr val="FFFF00"/>
                </a:solidFill>
                <a:latin typeface="+mn-lt"/>
              </a:rPr>
              <a:t>Beginning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instrumental students?</a:t>
            </a:r>
            <a:endParaRPr lang="en-US" sz="3200" i="1" dirty="0">
              <a:solidFill>
                <a:schemeClr val="bg1"/>
              </a:solidFill>
              <a:latin typeface="+mn-lt"/>
            </a:endParaRPr>
          </a:p>
          <a:p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" name="Picture 1" descr="Screen Shot 2018-01-23 at 7.18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73" y="1447800"/>
            <a:ext cx="3931227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3522983"/>
      </p:ext>
    </p:extLst>
  </p:cSld>
  <p:clrMapOvr>
    <a:masterClrMapping/>
  </p:clrMapOvr>
  <p:transition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Most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Music Achievement Council. </a:t>
            </a: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19400"/>
            <a:ext cx="2743200" cy="2743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418436" y="2362200"/>
            <a:ext cx="2192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  <a:latin typeface="+mn-lt"/>
              </a:rPr>
              <a:t>Greg </a:t>
            </a:r>
            <a:r>
              <a:rPr lang="en-US" sz="3200" b="1" i="1" dirty="0" err="1">
                <a:solidFill>
                  <a:srgbClr val="FFFFFF"/>
                </a:solidFill>
                <a:latin typeface="+mn-lt"/>
              </a:rPr>
              <a:t>Bimm</a:t>
            </a:r>
            <a:endParaRPr lang="en-US" sz="32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3123353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Most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6750" y="2514600"/>
            <a:ext cx="31986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  <a:latin typeface="+mn-lt"/>
              </a:rPr>
              <a:t>Charlie </a:t>
            </a:r>
            <a:r>
              <a:rPr lang="en-US" sz="3200" b="1" i="1" dirty="0" err="1">
                <a:solidFill>
                  <a:srgbClr val="FFFFFF"/>
                </a:solidFill>
                <a:latin typeface="+mn-lt"/>
              </a:rPr>
              <a:t>Menghini</a:t>
            </a:r>
            <a:endParaRPr lang="en-US" sz="3200" b="1" i="1" dirty="0">
              <a:latin typeface="+mn-lt"/>
            </a:endParaRPr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71800"/>
            <a:ext cx="2159000" cy="305268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6874143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Most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3727" y="2362200"/>
            <a:ext cx="2356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  <a:latin typeface="+mn-lt"/>
              </a:rPr>
              <a:t>Marcia Neel</a:t>
            </a:r>
            <a:endParaRPr lang="en-US" sz="3200" b="1" i="1" dirty="0">
              <a:latin typeface="+mn-lt"/>
            </a:endParaRPr>
          </a:p>
        </p:txBody>
      </p:sp>
      <p:pic>
        <p:nvPicPr>
          <p:cNvPr id="13" name="Picture 12" descr="For MAC PP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977" y="3048000"/>
            <a:ext cx="2449623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2147943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Most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2362200"/>
            <a:ext cx="22781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  <a:latin typeface="+mn-lt"/>
              </a:rPr>
              <a:t>Terry Shade</a:t>
            </a:r>
            <a:endParaRPr lang="en-US" sz="3200" b="1" i="1" dirty="0">
              <a:latin typeface="+mn-lt"/>
            </a:endParaRPr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819400"/>
            <a:ext cx="2451100" cy="27813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5226335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7" name="Picture 6" descr="Research Tells U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429000"/>
            <a:ext cx="2537209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00943"/>
      </p:ext>
    </p:extLst>
  </p:cSld>
  <p:clrMapOvr>
    <a:masterClrMapping/>
  </p:clrMapOvr>
  <p:transition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+mn-lt"/>
              </a:rPr>
              <a:t>Music making has been </a:t>
            </a:r>
            <a:r>
              <a:rPr lang="en-US" sz="3600" i="1" u="sng" dirty="0">
                <a:solidFill>
                  <a:srgbClr val="FFFF00"/>
                </a:solidFill>
                <a:latin typeface="+mn-lt"/>
              </a:rPr>
              <a:t>scientifically </a:t>
            </a:r>
            <a:r>
              <a:rPr lang="en-US" sz="3600" i="1" dirty="0">
                <a:solidFill>
                  <a:schemeClr val="bg1"/>
                </a:solidFill>
                <a:latin typeface="+mn-lt"/>
              </a:rPr>
              <a:t>proven to:</a:t>
            </a:r>
          </a:p>
          <a:p>
            <a:endParaRPr lang="en-US" sz="4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Exercise the brain</a:t>
            </a:r>
          </a:p>
          <a:p>
            <a:r>
              <a:rPr lang="en-US" sz="3600" b="1" dirty="0">
                <a:solidFill>
                  <a:srgbClr val="FFC000"/>
                </a:solidFill>
                <a:latin typeface="+mn-lt"/>
              </a:rPr>
              <a:t>   </a:t>
            </a:r>
            <a:endParaRPr lang="en-US" sz="40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Inspire creativity</a:t>
            </a:r>
          </a:p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Increase productivity</a:t>
            </a:r>
          </a:p>
          <a:p>
            <a:r>
              <a:rPr lang="en-US" sz="3600" b="1" dirty="0">
                <a:solidFill>
                  <a:srgbClr val="FFC000"/>
                </a:solidFill>
                <a:latin typeface="+mn-lt"/>
              </a:rPr>
              <a:t>         </a:t>
            </a:r>
            <a:endParaRPr lang="en-US" sz="40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Fight memory loss</a:t>
            </a:r>
          </a:p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Reduce stress</a:t>
            </a:r>
          </a:p>
          <a:p>
            <a:r>
              <a:rPr lang="en-US" sz="3600" b="1" dirty="0">
                <a:solidFill>
                  <a:srgbClr val="FFC000"/>
                </a:solidFill>
                <a:latin typeface="+mn-lt"/>
              </a:rPr>
              <a:t>               </a:t>
            </a:r>
            <a:endParaRPr lang="en-US" sz="40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Lower blood pressure</a:t>
            </a:r>
          </a:p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       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Build confidence</a:t>
            </a:r>
            <a:endParaRPr lang="en-US" sz="40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4883167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ATTENDANCE RATES ROSE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87%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93%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</p:spTree>
    <p:extLst>
      <p:ext uri="{BB962C8B-B14F-4D97-AF65-F5344CB8AC3E}">
        <p14:creationId xmlns:p14="http://schemas.microsoft.com/office/powerpoint/2010/main" val="1865376998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rgbClr val="FFFF00"/>
                </a:solidFill>
                <a:latin typeface="+mn-lt"/>
              </a:rPr>
              <a:t>96 percent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of public school principals 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believe that participating in music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education encourages and motivates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students to stay in school longer.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(Harris Poll) 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919785"/>
      </p:ext>
    </p:extLst>
  </p:cSld>
  <p:clrMapOvr>
    <a:masterClrMapping/>
  </p:clrMapOvr>
  <p:transition advClick="0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DISCIPLINE REPORTS FELL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4.34</a:t>
            </a:r>
            <a:r>
              <a:rPr lang="en-US" sz="4000" dirty="0">
                <a:solidFill>
                  <a:srgbClr val="FFCC00"/>
                </a:solidFill>
                <a:latin typeface="+mn-lt"/>
              </a:rPr>
              <a:t>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3.23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over 4 years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3.75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over 4 years</a:t>
            </a:r>
          </a:p>
        </p:txBody>
      </p:sp>
    </p:spTree>
    <p:extLst>
      <p:ext uri="{BB962C8B-B14F-4D97-AF65-F5344CB8AC3E}">
        <p14:creationId xmlns:p14="http://schemas.microsoft.com/office/powerpoint/2010/main" val="1478943859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GPAs ROSE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2.51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2.89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2.61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</p:spTree>
    <p:extLst>
      <p:ext uri="{BB962C8B-B14F-4D97-AF65-F5344CB8AC3E}">
        <p14:creationId xmlns:p14="http://schemas.microsoft.com/office/powerpoint/2010/main" val="3519686028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GRADUATION RATES ROSE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60%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81%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73511148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ACT SCORES ROSE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16.95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>
                <a:solidFill>
                  <a:srgbClr val="FFFF00"/>
                </a:solidFill>
                <a:latin typeface="+mn-lt"/>
              </a:rPr>
              <a:t>17.20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19.58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>
                <a:solidFill>
                  <a:srgbClr val="FFFF00"/>
                </a:solidFill>
                <a:latin typeface="+mn-lt"/>
              </a:rPr>
              <a:t>18.67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17.64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>
                <a:solidFill>
                  <a:srgbClr val="FFFF00"/>
                </a:solidFill>
                <a:latin typeface="+mn-lt"/>
              </a:rPr>
              <a:t>17.62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</p:spTree>
    <p:extLst>
      <p:ext uri="{BB962C8B-B14F-4D97-AF65-F5344CB8AC3E}">
        <p14:creationId xmlns:p14="http://schemas.microsoft.com/office/powerpoint/2010/main" val="2049953352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MORE</a:t>
            </a:r>
            <a:r>
              <a:rPr lang="en-US" sz="4800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i="1" dirty="0">
                <a:solidFill>
                  <a:srgbClr val="FFFFFF"/>
                </a:solidFill>
                <a:latin typeface="+mn-lt"/>
              </a:rPr>
              <a:t>a student participates in 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MUSIC</a:t>
            </a:r>
            <a:r>
              <a:rPr lang="en-US" sz="4800" i="1" dirty="0">
                <a:solidFill>
                  <a:srgbClr val="FFFFFF"/>
                </a:solidFill>
                <a:latin typeface="+mn-lt"/>
              </a:rPr>
              <a:t>, </a:t>
            </a:r>
          </a:p>
          <a:p>
            <a:pPr algn="ctr"/>
            <a:r>
              <a:rPr lang="en-US" sz="4800" i="1" dirty="0">
                <a:solidFill>
                  <a:srgbClr val="FFFFFF"/>
                </a:solidFill>
                <a:latin typeface="+mn-lt"/>
              </a:rPr>
              <a:t>the more 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POSITIVE </a:t>
            </a:r>
            <a:r>
              <a:rPr lang="en-US" sz="4800" i="1" dirty="0">
                <a:solidFill>
                  <a:srgbClr val="FFFFFF"/>
                </a:solidFill>
                <a:latin typeface="+mn-lt"/>
              </a:rPr>
              <a:t>these 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BENEFITS </a:t>
            </a:r>
            <a:r>
              <a:rPr lang="en-US" sz="4800" i="1" dirty="0">
                <a:solidFill>
                  <a:srgbClr val="FFFFFF"/>
                </a:solidFill>
                <a:latin typeface="+mn-lt"/>
              </a:rPr>
              <a:t>become. 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8851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Music has the power of producing a 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certain effect on the moral character of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of the soul.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	</a:t>
            </a:r>
            <a:endParaRPr lang="en-US" sz="4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. . . Aristotle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7645769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Music furnishes a delightful recreation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. . . Thomas Jefferson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9220377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388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30101"/>
                </a:solidFill>
                <a:latin typeface="+mn-lt"/>
              </a:rPr>
              <a:t>September 14, 2019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0" y="152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 </a:t>
            </a:r>
            <a:r>
              <a:rPr lang="en-US" sz="3600" i="1" u="sng" dirty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CAN</a:t>
            </a:r>
            <a:r>
              <a:rPr lang="en-US" sz="3600" i="1" dirty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Successfully Recruit and Retain</a:t>
            </a:r>
          </a:p>
          <a:p>
            <a:pPr algn="ctr"/>
            <a:r>
              <a:rPr lang="en-US" sz="3600" i="1" dirty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Even </a:t>
            </a:r>
            <a:r>
              <a:rPr lang="en-US" sz="3600" i="1" u="sng" dirty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MORE</a:t>
            </a:r>
            <a:r>
              <a:rPr lang="en-US" sz="3600" i="1" dirty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Students!</a:t>
            </a:r>
            <a:endParaRPr lang="en-US" sz="3600" dirty="0">
              <a:solidFill>
                <a:srgbClr val="C3010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Rectangle 1030"/>
          <p:cNvSpPr txBox="1">
            <a:spLocks noChangeArrowheads="1"/>
          </p:cNvSpPr>
          <p:nvPr/>
        </p:nvSpPr>
        <p:spPr bwMode="auto">
          <a:xfrm>
            <a:off x="0" y="5334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i="1" dirty="0" err="1">
                <a:solidFill>
                  <a:srgbClr val="C30101"/>
                </a:solidFill>
                <a:latin typeface="+mn-lt"/>
              </a:rPr>
              <a:t>www.MusicEdConsultants.net</a:t>
            </a:r>
            <a:r>
              <a:rPr lang="en-US" sz="2800" i="1" dirty="0">
                <a:solidFill>
                  <a:srgbClr val="C30101"/>
                </a:solidFill>
                <a:latin typeface="+mn-lt"/>
              </a:rPr>
              <a:t>/conference-materials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C30101"/>
              </a:solidFill>
              <a:uLnTx/>
              <a:uFillTx/>
              <a:latin typeface="+mn-lt"/>
            </a:endParaRPr>
          </a:p>
        </p:txBody>
      </p:sp>
      <p:sp>
        <p:nvSpPr>
          <p:cNvPr id="27" name="Rectangle 1030"/>
          <p:cNvSpPr txBox="1">
            <a:spLocks noChangeArrowheads="1"/>
          </p:cNvSpPr>
          <p:nvPr/>
        </p:nvSpPr>
        <p:spPr bwMode="auto">
          <a:xfrm>
            <a:off x="0" y="4800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i="1" dirty="0">
                <a:solidFill>
                  <a:srgbClr val="000000"/>
                </a:solidFill>
                <a:latin typeface="+mn-lt"/>
              </a:rPr>
              <a:t>Posted Online at: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+mn-lt"/>
            </a:endParaRPr>
          </a:p>
        </p:txBody>
      </p:sp>
      <p:sp>
        <p:nvSpPr>
          <p:cNvPr id="12" name="Rectangle 1030">
            <a:extLst>
              <a:ext uri="{FF2B5EF4-FFF2-40B4-BE49-F238E27FC236}">
                <a16:creationId xmlns:a16="http://schemas.microsoft.com/office/drawing/2014/main" id="{17E85356-1BAC-C143-8EEE-2C296F5D9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400"/>
            <a:ext cx="9144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i="1" dirty="0" err="1">
                <a:latin typeface="+mn-lt"/>
              </a:rPr>
              <a:t>marcia@musicedconsultants.net</a:t>
            </a:r>
            <a:r>
              <a:rPr lang="en-US" sz="2000" i="1" dirty="0">
                <a:latin typeface="+mn-lt"/>
              </a:rPr>
              <a:t>           @</a:t>
            </a:r>
            <a:r>
              <a:rPr lang="en-US" sz="2000" i="1" dirty="0" err="1">
                <a:latin typeface="+mn-lt"/>
              </a:rPr>
              <a:t>MusicEdConsult</a:t>
            </a:r>
            <a:r>
              <a:rPr lang="en-US" sz="2000" i="1" dirty="0">
                <a:latin typeface="+mn-lt"/>
              </a:rPr>
              <a:t> on Twitter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pic>
        <p:nvPicPr>
          <p:cNvPr id="14" name="Picture 13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816" y="71387"/>
            <a:ext cx="1044384" cy="130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3429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30101"/>
                </a:solidFill>
                <a:latin typeface="+mn-lt"/>
              </a:rPr>
              <a:t>Marcia Neel</a:t>
            </a:r>
          </a:p>
        </p:txBody>
      </p:sp>
      <p:pic>
        <p:nvPicPr>
          <p:cNvPr id="10" name="Picture 9" descr="Kern County 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1295400"/>
            <a:ext cx="4064000" cy="212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003736"/>
      </p:ext>
    </p:extLst>
  </p:cSld>
  <p:clrMapOvr>
    <a:masterClrMapping/>
  </p:clrMapOvr>
  <p:transition>
    <p:cut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Today’s Session</a:t>
            </a: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-2753" r="-2753"/>
          <a:stretch>
            <a:fillRect/>
          </a:stretch>
        </p:blipFill>
        <p:spPr>
          <a:xfrm>
            <a:off x="533400" y="1219200"/>
            <a:ext cx="4038600" cy="43021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371600"/>
            <a:ext cx="3733800" cy="4876800"/>
          </a:xfrm>
        </p:spPr>
        <p:txBody>
          <a:bodyPr>
            <a:noAutofit/>
          </a:bodyPr>
          <a:lstStyle/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Recruiting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Retaining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First Performance National Day of Celebration</a:t>
            </a:r>
          </a:p>
          <a:p>
            <a:pPr eaLnBrk="1" hangingPunct="1">
              <a:buClr>
                <a:schemeClr val="accent2"/>
              </a:buClr>
              <a:buNone/>
            </a:pPr>
            <a:endParaRPr lang="en-US" b="1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I. RECRUITING</a:t>
            </a:r>
          </a:p>
        </p:txBody>
      </p:sp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Picture 6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51611"/>
            <a:ext cx="6629400" cy="4691989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>
    <p:cut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3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99016896"/>
      </p:ext>
    </p:extLst>
  </p:cSld>
  <p:clrMapOvr>
    <a:masterClrMapping/>
  </p:clrMapOvr>
  <p:transition advClick="0"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8" descr="DSC_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12426">
            <a:off x="160743" y="2241791"/>
            <a:ext cx="4038600" cy="259873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249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981200"/>
            <a:ext cx="4648200" cy="4267200"/>
          </a:xfrm>
          <a:effectLst/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1. </a:t>
            </a:r>
            <a:r>
              <a:rPr lang="en-US" sz="28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will be </a:t>
            </a:r>
            <a:r>
              <a:rPr lang="en-US" sz="2800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interested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sz="2800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welcomed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.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2. </a:t>
            </a:r>
            <a:r>
              <a:rPr lang="en-US" sz="28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will have an equal opportunity to succeed.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3. Music is an integral part of </a:t>
            </a:r>
            <a:r>
              <a:rPr lang="en-US" sz="28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student’s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total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education.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4. </a:t>
            </a:r>
            <a:r>
              <a:rPr lang="en-US" sz="28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students want to play because it looks like </a:t>
            </a:r>
            <a:r>
              <a:rPr lang="en-US" sz="28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fun!</a:t>
            </a:r>
            <a:endParaRPr lang="en-US" sz="2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76600" cy="365125"/>
          </a:xfrm>
          <a:noFill/>
          <a:effectLst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Four (4) Fundamental Beliefs of </a:t>
            </a:r>
            <a:b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Recruiters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0FC6C-CFC5-0548-97D8-C95B3E1D0457}"/>
              </a:ext>
            </a:extLst>
          </p:cNvPr>
          <p:cNvSpPr txBox="1"/>
          <p:nvPr/>
        </p:nvSpPr>
        <p:spPr>
          <a:xfrm>
            <a:off x="0" y="119168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It’s All About </a:t>
            </a:r>
            <a:r>
              <a:rPr lang="en-US" sz="3600" i="1" u="sng" dirty="0">
                <a:solidFill>
                  <a:srgbClr val="FFFF00"/>
                </a:solidFill>
                <a:latin typeface="+mn-lt"/>
              </a:rPr>
              <a:t>Equity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8573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36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Attracting </a:t>
            </a:r>
            <a:r>
              <a:rPr lang="en-US" sz="36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</a:t>
            </a:r>
            <a:endParaRPr lang="en-US" sz="36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1" name="Picture 4" descr="4-DSC_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286844">
            <a:off x="351087" y="1872573"/>
            <a:ext cx="4445000" cy="2895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05128" y="1295400"/>
            <a:ext cx="4038600" cy="4826489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Visibility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fosters student interest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Informing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of the benefits of music makes </a:t>
            </a:r>
            <a:r>
              <a:rPr lang="en-US" sz="2800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THEM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smarter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Building and nurturing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support among administration &amp; classroom teachers contributes </a:t>
            </a:r>
            <a:r>
              <a:rPr lang="en-US" sz="2800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positively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to overall school climate.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Recruiting is a </a:t>
            </a:r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YEAR-ROUND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process including:</a:t>
            </a:r>
            <a:b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600200"/>
            <a:ext cx="6244408" cy="4419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Instrument 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demos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petting zoos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with your current students</a:t>
            </a:r>
            <a:endParaRPr lang="en-US" sz="2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2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Regular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visits with feeder programs/teachers </a:t>
            </a:r>
            <a:r>
              <a:rPr lang="en-US" sz="2800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(Exchange Days)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Mass Concerts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with feeder programs </a:t>
            </a:r>
            <a:r>
              <a:rPr lang="en-US" sz="2800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including</a:t>
            </a: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recorder classes</a:t>
            </a:r>
          </a:p>
          <a:p>
            <a:pPr>
              <a:lnSpc>
                <a:spcPct val="90000"/>
              </a:lnSpc>
              <a:buNone/>
            </a:pPr>
            <a:endParaRPr lang="en-US" sz="2800" b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Follow-ups – 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Show Up for Everything!</a:t>
            </a:r>
            <a:endParaRPr lang="en-US" sz="2800" i="1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Screen Shot 2015-04-10 at 8.24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981200"/>
            <a:ext cx="2005780" cy="2438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090" y="2012576"/>
            <a:ext cx="1563208" cy="234908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3C6A98-25F8-F843-AD94-C8E6D4C80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98" y="2122328"/>
            <a:ext cx="1600200" cy="27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0D8ADF-BDC9-BC42-AAA1-C788DC1C1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074939"/>
            <a:ext cx="2005780" cy="28379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444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Follow-up idea #1 from: </a:t>
            </a:r>
            <a:br>
              <a:rPr lang="en-US" sz="4444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4444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Jeff Scott &amp; Emily Wilkinson, ALMEA</a:t>
            </a:r>
            <a:br>
              <a:rPr lang="en-US" sz="4000" b="1" dirty="0">
                <a:solidFill>
                  <a:srgbClr val="CD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9144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>
                <a:solidFill>
                  <a:srgbClr val="FFFFFF"/>
                </a:solidFill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>
                <a:solidFill>
                  <a:srgbClr val="FFFFFF"/>
                </a:solidFill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>
                <a:solidFill>
                  <a:srgbClr val="FFFFFF"/>
                </a:solidFill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>
                <a:solidFill>
                  <a:srgbClr val="FFFFFF"/>
                </a:solidFill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3200" dirty="0">
              <a:solidFill>
                <a:srgbClr val="FFFFFF"/>
              </a:solidFill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>
                <a:solidFill>
                  <a:srgbClr val="FFFFFF"/>
                </a:solidFill>
              </a:rPr>
              <a:t>Extending an “Invitation”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>
                <a:solidFill>
                  <a:srgbClr val="FFFFFF"/>
                </a:solidFill>
              </a:rPr>
              <a:t>them feel special!”</a:t>
            </a:r>
          </a:p>
        </p:txBody>
      </p:sp>
      <p:pic>
        <p:nvPicPr>
          <p:cNvPr id="9" name="Picture 8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52600"/>
            <a:ext cx="2336800" cy="261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14825" y="6248400"/>
            <a:ext cx="3485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Follow-up idea #2 from: </a:t>
            </a:r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Chris Crone, PAMEA</a:t>
            </a:r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733800" y="1219200"/>
            <a:ext cx="5105400" cy="5257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Have each 4th grader touch, hold, and play </a:t>
            </a:r>
            <a:r>
              <a:rPr lang="en-US" sz="2800" dirty="0">
                <a:solidFill>
                  <a:srgbClr val="FFFF00"/>
                </a:solidFill>
              </a:rPr>
              <a:t>three   instruments </a:t>
            </a:r>
            <a:r>
              <a:rPr lang="en-US" sz="2800" dirty="0">
                <a:solidFill>
                  <a:srgbClr val="FFFFFF"/>
                </a:solidFill>
              </a:rPr>
              <a:t>of choice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Send a </a:t>
            </a:r>
            <a:r>
              <a:rPr lang="en-US" sz="2800" dirty="0">
                <a:solidFill>
                  <a:srgbClr val="FFFF00"/>
                </a:solidFill>
              </a:rPr>
              <a:t>personal letter </a:t>
            </a:r>
            <a:r>
              <a:rPr lang="en-US" sz="2800" dirty="0">
                <a:solidFill>
                  <a:srgbClr val="FFFFFF"/>
                </a:solidFill>
              </a:rPr>
              <a:t>home letting parents know which instrument their child experienced successfully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“Watch </a:t>
            </a:r>
            <a:r>
              <a:rPr lang="en-US" sz="2800" dirty="0">
                <a:solidFill>
                  <a:srgbClr val="FFFF00"/>
                </a:solidFill>
              </a:rPr>
              <a:t>numbers go through the roof!</a:t>
            </a:r>
            <a:r>
              <a:rPr lang="en-US" sz="2800" dirty="0">
                <a:solidFill>
                  <a:srgbClr val="FFFFFF"/>
                </a:solidFill>
              </a:rPr>
              <a:t>”</a:t>
            </a:r>
          </a:p>
        </p:txBody>
      </p:sp>
      <p:pic>
        <p:nvPicPr>
          <p:cNvPr id="5" name="Picture 4" descr="1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00200"/>
            <a:ext cx="2908467" cy="19399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 descr="Students-from-Eduardo-Mata-Elementa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7" y="3886200"/>
            <a:ext cx="3091573" cy="1828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	   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Engage Students Early. . .2-Note Show!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Screen Shot 2018-10-18 at 7.46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24000"/>
            <a:ext cx="7647614" cy="44577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	   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Engage Students Early. . .2-Note Show!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PT Slide 33 Elementary Band at HS Hafltime Show.MO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00" y="1727200"/>
            <a:ext cx="72136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540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Partnership Halftime Show:</a:t>
            </a:r>
          </a:p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Pre-game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295400"/>
            <a:ext cx="906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HS students </a:t>
            </a:r>
            <a:r>
              <a:rPr lang="en-US" sz="32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invite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beginners to join the high school students in a pre-game pizza party.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 descr="bandcamp-2016-1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641600"/>
            <a:ext cx="5029200" cy="3352800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9764323"/>
      </p:ext>
    </p:extLst>
  </p:cSld>
  <p:clrMapOvr>
    <a:masterClrMapping/>
  </p:clrMapOvr>
  <p:transition>
    <p:cut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540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Partnership Halftime Show:</a:t>
            </a:r>
          </a:p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Pre-game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295400"/>
            <a:ext cx="9067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rgbClr val="404040"/>
                </a:solidFill>
                <a:latin typeface="+mn-lt"/>
              </a:rPr>
              <a:t>HS students </a:t>
            </a:r>
            <a:r>
              <a:rPr lang="en-US" sz="3200" i="1" dirty="0">
                <a:solidFill>
                  <a:srgbClr val="404040"/>
                </a:solidFill>
                <a:latin typeface="+mn-lt"/>
              </a:rPr>
              <a:t>invite</a:t>
            </a:r>
            <a:r>
              <a:rPr lang="en-US" sz="3200" dirty="0">
                <a:solidFill>
                  <a:srgbClr val="404040"/>
                </a:solidFill>
                <a:latin typeface="+mn-lt"/>
              </a:rPr>
              <a:t> beginners to join the high school students in a pre-game pizza party. 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HS students </a:t>
            </a:r>
            <a:r>
              <a:rPr lang="en-US" sz="3200" i="1" u="sng" dirty="0">
                <a:solidFill>
                  <a:schemeClr val="bg1"/>
                </a:solidFill>
                <a:latin typeface="+mn-lt"/>
              </a:rPr>
              <a:t>invite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beginners to sit/play with HS band at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10" name="Picture 9" descr="_6139050_or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38500"/>
            <a:ext cx="5029200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9511344"/>
      </p:ext>
    </p:extLst>
  </p:cSld>
  <p:clrMapOvr>
    <a:masterClrMapping/>
  </p:clrMapOvr>
  <p:transition>
    <p:cut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540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Partnership Halftime Show:</a:t>
            </a:r>
          </a:p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Pre-game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295400"/>
            <a:ext cx="9067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rgbClr val="404040"/>
                </a:solidFill>
                <a:latin typeface="+mn-lt"/>
              </a:rPr>
              <a:t>HS students </a:t>
            </a:r>
            <a:r>
              <a:rPr lang="en-US" sz="3200" i="1" dirty="0">
                <a:solidFill>
                  <a:srgbClr val="404040"/>
                </a:solidFill>
                <a:latin typeface="+mn-lt"/>
              </a:rPr>
              <a:t>invite</a:t>
            </a:r>
            <a:r>
              <a:rPr lang="en-US" sz="3200" dirty="0">
                <a:solidFill>
                  <a:srgbClr val="404040"/>
                </a:solidFill>
                <a:latin typeface="+mn-lt"/>
              </a:rPr>
              <a:t> beginners to join the high school students in a pre-game pizza party. 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HS students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invite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beginners to sit/play with HS band at game.</a:t>
            </a:r>
          </a:p>
          <a:p>
            <a:pPr marL="514350" indent="-514350">
              <a:buAutoNum type="arabicPeriod"/>
            </a:pPr>
            <a:r>
              <a:rPr lang="en-US" sz="3200" u="sng" dirty="0">
                <a:solidFill>
                  <a:schemeClr val="bg1"/>
                </a:solidFill>
                <a:latin typeface="+mn-lt"/>
              </a:rPr>
              <a:t>Encourage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high school boosters to host a middle school parent reception and invite </a:t>
            </a:r>
            <a:r>
              <a:rPr lang="en-US" sz="3200" u="sng" dirty="0">
                <a:solidFill>
                  <a:schemeClr val="bg1"/>
                </a:solidFill>
                <a:latin typeface="+mn-lt"/>
              </a:rPr>
              <a:t>both principals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to speak. 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" name="Picture 6" descr="Screen Shot 2017-10-04 at 5.35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451350"/>
            <a:ext cx="249318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019443"/>
      </p:ext>
    </p:extLst>
  </p:cSld>
  <p:clrMapOvr>
    <a:masterClrMapping/>
  </p:clrMapOvr>
  <p:transition>
    <p:cut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>
                <a:solidFill>
                  <a:srgbClr val="FFFF00"/>
                </a:solidFill>
              </a:rPr>
              <a:t>CEO</a:t>
            </a:r>
            <a:r>
              <a:rPr lang="en-US" sz="4400" dirty="0">
                <a:solidFill>
                  <a:schemeClr val="bg1"/>
                </a:solidFill>
              </a:rPr>
              <a:t>,</a:t>
            </a:r>
            <a:r>
              <a:rPr lang="en-US" sz="4400" b="1" i="1" u="sng" dirty="0">
                <a:solidFill>
                  <a:srgbClr val="FFCC00"/>
                </a:solidFill>
              </a:rPr>
              <a:t> </a:t>
            </a:r>
            <a:r>
              <a:rPr lang="en-US" sz="4400" dirty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981200"/>
            <a:ext cx="3549753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952388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540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Partnership Halftime Show:</a:t>
            </a:r>
          </a:p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Pre-game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295400"/>
            <a:ext cx="9067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HS students </a:t>
            </a:r>
            <a:r>
              <a:rPr lang="en-US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invite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beginners to join the high school students in a pre-game pizza party. 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HS students </a:t>
            </a:r>
            <a:r>
              <a:rPr lang="en-US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invite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beginners to sit/play with HS band at game.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>
                <a:solidFill>
                  <a:srgbClr val="7F7F7F"/>
                </a:solidFill>
                <a:latin typeface="+mn-lt"/>
              </a:rPr>
              <a:t>Encourage high school boosters to host a middle school parent reception and invite both principals to speak. </a:t>
            </a:r>
          </a:p>
          <a:p>
            <a:pPr marL="514350" indent="-514350"/>
            <a:r>
              <a:rPr lang="en-US" sz="3200" i="1" dirty="0">
                <a:solidFill>
                  <a:schemeClr val="bg1"/>
                </a:solidFill>
                <a:latin typeface="+mn-lt"/>
              </a:rPr>
              <a:t>4.  </a:t>
            </a:r>
            <a:r>
              <a:rPr lang="en-US" sz="3200" i="1" u="sng" dirty="0">
                <a:solidFill>
                  <a:schemeClr val="bg1"/>
                </a:solidFill>
                <a:latin typeface="+mn-lt"/>
              </a:rPr>
              <a:t>Ensure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VIP seating/treatment in the stands for parents.</a:t>
            </a:r>
          </a:p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DD032B-18D2-6646-967F-48E7F78D5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24129"/>
            <a:ext cx="9042400" cy="3600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42CB1-18D7-784A-A3FF-C6E3E73F8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6339"/>
            <a:ext cx="4654550" cy="31956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2100315"/>
      </p:ext>
    </p:extLst>
  </p:cSld>
  <p:clrMapOvr>
    <a:masterClrMapping/>
  </p:clrMapOvr>
  <p:transition>
    <p:cut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with Prospective Parents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600200"/>
            <a:ext cx="3461657" cy="3657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371600"/>
            <a:ext cx="4953000" cy="5181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1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Info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Emphasize rewards, benefits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Maintain accessibility to parents and don’t give up!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Initial Meeting: Involve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Current</a:t>
            </a:r>
            <a:r>
              <a:rPr lang="en-US" dirty="0">
                <a:solidFill>
                  <a:schemeClr val="bg1"/>
                </a:solidFill>
              </a:rPr>
              <a:t> parents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Current</a:t>
            </a:r>
            <a:r>
              <a:rPr lang="en-US" dirty="0">
                <a:solidFill>
                  <a:schemeClr val="bg1"/>
                </a:solidFill>
              </a:rPr>
              <a:t> student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Current</a:t>
            </a:r>
            <a:r>
              <a:rPr lang="en-US" dirty="0">
                <a:solidFill>
                  <a:schemeClr val="bg1"/>
                </a:solidFill>
              </a:rPr>
              <a:t> administrator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3842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Best Ambassador is an </a:t>
            </a:r>
            <a:r>
              <a:rPr lang="en-US" sz="3200" i="1" u="sng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Excited</a:t>
            </a:r>
            <a:r>
              <a:rPr lang="en-US" sz="320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Child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14301" y="-232169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1BEEB-22BD-4E42-A9ED-055669C45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0"/>
            <a:ext cx="5410200" cy="647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6B8744-CA30-9E44-A210-5ACED4EF7162}"/>
              </a:ext>
            </a:extLst>
          </p:cNvPr>
          <p:cNvSpPr txBox="1"/>
          <p:nvPr/>
        </p:nvSpPr>
        <p:spPr>
          <a:xfrm>
            <a:off x="214372" y="275510"/>
            <a:ext cx="42814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u="sng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 with </a:t>
            </a:r>
          </a:p>
          <a:p>
            <a:r>
              <a:rPr lang="en-US" sz="4000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Prospective Parents</a:t>
            </a:r>
            <a:endParaRPr lang="en-US" sz="40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5BC9BB-DF9F-AF4C-80E9-16DFF801C2ED}"/>
              </a:ext>
            </a:extLst>
          </p:cNvPr>
          <p:cNvSpPr txBox="1"/>
          <p:nvPr/>
        </p:nvSpPr>
        <p:spPr>
          <a:xfrm>
            <a:off x="228600" y="2057400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+mn-lt"/>
              </a:rPr>
              <a:t>Provide advocacy 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latin typeface="+mn-lt"/>
              </a:rPr>
              <a:t>information </a:t>
            </a:r>
            <a:r>
              <a:rPr lang="en-US" sz="3600" i="1" dirty="0">
                <a:solidFill>
                  <a:schemeClr val="bg1"/>
                </a:solidFill>
                <a:latin typeface="+mn-lt"/>
              </a:rPr>
              <a:t>– </a:t>
            </a:r>
          </a:p>
          <a:p>
            <a:pPr algn="r"/>
            <a:r>
              <a:rPr lang="en-US" sz="3600" i="1" dirty="0">
                <a:solidFill>
                  <a:schemeClr val="bg1"/>
                </a:solidFill>
                <a:latin typeface="+mn-lt"/>
              </a:rPr>
              <a:t>and teasers?</a:t>
            </a:r>
          </a:p>
          <a:p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FF501E-85D6-0A4D-8029-A62F09715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778000"/>
            <a:ext cx="3314699" cy="584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0B8B76-435F-E544-8515-31D7B1E9EC5D}"/>
              </a:ext>
            </a:extLst>
          </p:cNvPr>
          <p:cNvSpPr txBox="1"/>
          <p:nvPr/>
        </p:nvSpPr>
        <p:spPr>
          <a:xfrm>
            <a:off x="6096000" y="1778000"/>
            <a:ext cx="2933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Can </a:t>
            </a:r>
            <a:r>
              <a:rPr lang="en-US" sz="2000" u="sng" dirty="0">
                <a:solidFill>
                  <a:srgbClr val="FFFF00"/>
                </a:solidFill>
                <a:latin typeface="+mn-lt"/>
              </a:rPr>
              <a:t>your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child read this? 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We can help change your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child’s future!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216846-5E52-9F44-BC1A-8E05FB9E978D}"/>
              </a:ext>
            </a:extLst>
          </p:cNvPr>
          <p:cNvSpPr txBox="1"/>
          <p:nvPr/>
        </p:nvSpPr>
        <p:spPr>
          <a:xfrm>
            <a:off x="6858000" y="2819400"/>
            <a:ext cx="20660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i="1" dirty="0">
                <a:solidFill>
                  <a:srgbClr val="FFFF00"/>
                </a:solidFill>
                <a:latin typeface="+mn-lt"/>
              </a:rPr>
              <a:t>Sign up for </a:t>
            </a:r>
          </a:p>
          <a:p>
            <a:pPr algn="r"/>
            <a:r>
              <a:rPr lang="en-US" sz="3200" i="1" dirty="0">
                <a:solidFill>
                  <a:srgbClr val="FFFF00"/>
                </a:solidFill>
                <a:latin typeface="+mn-lt"/>
              </a:rPr>
              <a:t>Music!</a:t>
            </a:r>
          </a:p>
        </p:txBody>
      </p:sp>
    </p:spTree>
    <p:extLst>
      <p:ext uri="{BB962C8B-B14F-4D97-AF65-F5344CB8AC3E}">
        <p14:creationId xmlns:p14="http://schemas.microsoft.com/office/powerpoint/2010/main" val="3835714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14301" y="-232169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FED72-E9D5-B647-8E1A-26ECF6585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63650"/>
            <a:ext cx="7019925" cy="4679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02BBD6-FE72-5242-A91D-5103CB641524}"/>
              </a:ext>
            </a:extLst>
          </p:cNvPr>
          <p:cNvSpPr txBox="1"/>
          <p:nvPr/>
        </p:nvSpPr>
        <p:spPr>
          <a:xfrm>
            <a:off x="0" y="152400"/>
            <a:ext cx="9143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Students don’t quit </a:t>
            </a:r>
            <a:r>
              <a:rPr lang="en-US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if their parents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remain involved </a:t>
            </a:r>
            <a:r>
              <a:rPr lang="en-US" sz="3600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ACTIVELY</a:t>
            </a:r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in the program!</a:t>
            </a: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C4EF6-855E-4A47-8DD1-4EF158D9261E}"/>
              </a:ext>
            </a:extLst>
          </p:cNvPr>
          <p:cNvSpPr txBox="1"/>
          <p:nvPr/>
        </p:nvSpPr>
        <p:spPr>
          <a:xfrm>
            <a:off x="555565" y="1251306"/>
            <a:ext cx="8070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Lean on your parents—They </a:t>
            </a:r>
            <a:r>
              <a:rPr lang="en-US" sz="3600" u="sng" dirty="0">
                <a:solidFill>
                  <a:srgbClr val="FFFF00"/>
                </a:solidFill>
                <a:latin typeface="+mn-lt"/>
              </a:rPr>
              <a:t>want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to help!</a:t>
            </a:r>
          </a:p>
        </p:txBody>
      </p:sp>
    </p:spTree>
    <p:extLst>
      <p:ext uri="{BB962C8B-B14F-4D97-AF65-F5344CB8AC3E}">
        <p14:creationId xmlns:p14="http://schemas.microsoft.com/office/powerpoint/2010/main" val="2834577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981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Teach PARENTS how to </a:t>
            </a:r>
            <a:r>
              <a:rPr lang="en-US" u="sng" dirty="0">
                <a:solidFill>
                  <a:srgbClr val="FFFF00"/>
                </a:solidFill>
              </a:rPr>
              <a:t>support </a:t>
            </a:r>
            <a:r>
              <a:rPr lang="en-US" dirty="0">
                <a:solidFill>
                  <a:srgbClr val="FFFFFF"/>
                </a:solidFill>
              </a:rPr>
              <a:t>their child’s 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981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Teach PARENTS how to </a:t>
            </a:r>
            <a:r>
              <a:rPr lang="en-US" u="sng" dirty="0">
                <a:solidFill>
                  <a:srgbClr val="FFFF00"/>
                </a:solidFill>
              </a:rPr>
              <a:t>support </a:t>
            </a:r>
            <a:r>
              <a:rPr lang="en-US" dirty="0">
                <a:solidFill>
                  <a:srgbClr val="FFFFFF"/>
                </a:solidFill>
              </a:rPr>
              <a:t>their child’s 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3048000"/>
            <a:ext cx="426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</a:t>
            </a:r>
            <a:r>
              <a:rPr kumimoji="0" lang="en-US" sz="2800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their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children</a:t>
            </a:r>
            <a:endParaRPr kumimoji="0" lang="en-US" sz="280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981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Teach PARENTS how to </a:t>
            </a:r>
            <a:r>
              <a:rPr lang="en-US" u="sng" dirty="0">
                <a:solidFill>
                  <a:srgbClr val="FFFF00"/>
                </a:solidFill>
              </a:rPr>
              <a:t>support </a:t>
            </a:r>
            <a:r>
              <a:rPr lang="en-US" dirty="0">
                <a:solidFill>
                  <a:srgbClr val="FFFFFF"/>
                </a:solidFill>
              </a:rPr>
              <a:t>their child’s 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3048000"/>
            <a:ext cx="426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</a:t>
            </a:r>
            <a:r>
              <a:rPr kumimoji="0" lang="en-US" sz="2800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their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children</a:t>
            </a:r>
            <a:endParaRPr kumimoji="0" lang="en-US" sz="280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41910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49893-C58D-0844-99D8-5C21BCC97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20" y="1524000"/>
            <a:ext cx="6515560" cy="358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EB53A7-1A50-C340-BB0C-B3B61DB05A4A}"/>
              </a:ext>
            </a:extLst>
          </p:cNvPr>
          <p:cNvSpPr txBox="1"/>
          <p:nvPr/>
        </p:nvSpPr>
        <p:spPr>
          <a:xfrm>
            <a:off x="533400" y="55626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www.schoolmusiconline.com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/central-music-highlights/2017/10/10/tips-for-beginning-band-parents-music-stands</a:t>
            </a:r>
          </a:p>
        </p:txBody>
      </p:sp>
    </p:spTree>
    <p:extLst>
      <p:ext uri="{BB962C8B-B14F-4D97-AF65-F5344CB8AC3E}">
        <p14:creationId xmlns:p14="http://schemas.microsoft.com/office/powerpoint/2010/main" val="91677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B53A7-1A50-C340-BB0C-B3B61DB05A4A}"/>
              </a:ext>
            </a:extLst>
          </p:cNvPr>
          <p:cNvSpPr txBox="1"/>
          <p:nvPr/>
        </p:nvSpPr>
        <p:spPr>
          <a:xfrm>
            <a:off x="533400" y="55626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www.schoolmusiconline.com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/central-music-highlights/2017/10/10/tips-for-beginning-band-parents-music-stands</a:t>
            </a:r>
          </a:p>
        </p:txBody>
      </p:sp>
      <p:pic>
        <p:nvPicPr>
          <p:cNvPr id="6" name="PPt Slide 48 Tips for Beginning Band Parents Reeds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295400"/>
            <a:ext cx="7924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Support…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</a:p>
        </p:txBody>
      </p:sp>
      <p:pic>
        <p:nvPicPr>
          <p:cNvPr id="4" name="Picture 3" descr="Screen Shot 2018-10-18 at 9.45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1524000"/>
            <a:ext cx="90424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dirty="0">
                <a:solidFill>
                  <a:srgbClr val="FFFFFF"/>
                </a:solidFill>
              </a:rPr>
              <a:t>CEO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r>
              <a:rPr lang="en-US" sz="4400" i="1" u="sng" dirty="0">
                <a:solidFill>
                  <a:srgbClr val="FFCC00"/>
                </a:solidFill>
              </a:rPr>
              <a:t> </a:t>
            </a:r>
            <a:r>
              <a:rPr lang="en-US" sz="4400" b="1" i="1" u="sng" dirty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>
                <a:solidFill>
                  <a:srgbClr val="FFFF00"/>
                </a:solidFill>
              </a:rPr>
              <a:t>t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r>
              <a:rPr lang="en-US" sz="4400" dirty="0">
                <a:solidFill>
                  <a:schemeClr val="bg1"/>
                </a:solidFill>
              </a:rPr>
              <a:t>or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54887186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Support…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</a:p>
        </p:txBody>
      </p:sp>
      <p:pic>
        <p:nvPicPr>
          <p:cNvPr id="5" name="PPT Slide 45 The Parent Band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859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II. RETAINING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2" name="Picture 2051" descr="3-DSC_0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295400"/>
            <a:ext cx="3186113" cy="207486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295" name="Picture 7" descr="HS Musici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981200"/>
            <a:ext cx="1771650" cy="3124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6" name="Picture 4" descr="DSC_02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733800"/>
            <a:ext cx="1692275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9162" y="3581400"/>
            <a:ext cx="1570038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1219200"/>
            <a:ext cx="1889125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444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444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New Recruits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4444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 Do Kids Stay?  Let’s Ask </a:t>
            </a:r>
            <a:r>
              <a:rPr lang="en-US" sz="4444" i="1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THEM</a:t>
            </a:r>
            <a:r>
              <a:rPr lang="en-US" sz="4444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</a:p>
        </p:txBody>
      </p:sp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Picture 7" descr="Screen Shot 2018-10-18 at 9.48.3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00200"/>
            <a:ext cx="5940425" cy="5095837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444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444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New Recruits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4444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 Do Kids Stay?  Let’s Ask </a:t>
            </a:r>
            <a:r>
              <a:rPr lang="en-US" sz="4444" i="1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THEM</a:t>
            </a:r>
            <a:r>
              <a:rPr lang="en-US" sz="4444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</a:p>
        </p:txBody>
      </p:sp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PT Slide 48 Why Kids Stay in Band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3716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06833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Consider More Effective Scheduling Models</a:t>
            </a:r>
          </a:p>
          <a:p>
            <a:pPr algn="ctr"/>
            <a:endParaRPr lang="en-US" sz="3200" dirty="0"/>
          </a:p>
        </p:txBody>
      </p:sp>
      <p:pic>
        <p:nvPicPr>
          <p:cNvPr id="10" name="Picture 9" descr="DAUD24y_1024x1024_Up_down_arrow_lar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953" y="866520"/>
            <a:ext cx="5863555" cy="59707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4040" y="1918780"/>
            <a:ext cx="638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HS Band Director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0300" y="5018421"/>
            <a:ext cx="638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Beginning ES/MS Band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20" y="842780"/>
            <a:ext cx="8700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Vertical Alignment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4411336" y="2661763"/>
            <a:ext cx="484632" cy="2356658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19274" y="3216820"/>
            <a:ext cx="163818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also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teaches</a:t>
            </a:r>
          </a:p>
          <a:p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8" descr="2000px-Flag_of_Texas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124200"/>
            <a:ext cx="2102643" cy="14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06833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Consider More Effective Scheduling Models</a:t>
            </a:r>
          </a:p>
          <a:p>
            <a:pPr algn="ctr"/>
            <a:endParaRPr lang="en-US" sz="3200" dirty="0"/>
          </a:p>
        </p:txBody>
      </p:sp>
      <p:pic>
        <p:nvPicPr>
          <p:cNvPr id="10" name="Picture 9" descr="DAUD24y_1024x1024_Up_down_arrow_lar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953" y="866520"/>
            <a:ext cx="5863555" cy="59707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4040" y="1918780"/>
            <a:ext cx="638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HS Band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0300" y="5018421"/>
            <a:ext cx="6385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Beginning ES/MS Band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Director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20" y="842780"/>
            <a:ext cx="8700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Vertical Alignment</a:t>
            </a:r>
          </a:p>
        </p:txBody>
      </p:sp>
      <p:sp>
        <p:nvSpPr>
          <p:cNvPr id="19" name="Down Arrow 18"/>
          <p:cNvSpPr/>
          <p:nvPr/>
        </p:nvSpPr>
        <p:spPr>
          <a:xfrm flipV="1">
            <a:off x="4411336" y="2666999"/>
            <a:ext cx="484632" cy="2438399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19274" y="3216820"/>
            <a:ext cx="163818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also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teaches</a:t>
            </a:r>
          </a:p>
          <a:p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8" descr="2000px-Flag_of_Texas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124200"/>
            <a:ext cx="21336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Common Reasons for Drop-outs?</a:t>
            </a: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7000" endPos="75000" dist="12700" dir="5400000" sy="-100000" algn="bl" rotWithShape="0"/>
            <a:softEdge rad="112500"/>
          </a:effec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Common Reasons for Drop-outs?</a:t>
            </a: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Common Reasons for Drop-outs?</a:t>
            </a: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Didn’t like the teacher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Common Reasons for Drop-outs?</a:t>
            </a: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657600"/>
            <a:ext cx="2743200" cy="2057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Didn’t like the teacher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41148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Conflicts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dirty="0">
                <a:solidFill>
                  <a:srgbClr val="FFFFFF"/>
                </a:solidFill>
              </a:rPr>
              <a:t>CEO</a:t>
            </a:r>
            <a:r>
              <a:rPr lang="en-US" sz="4400" dirty="0">
                <a:solidFill>
                  <a:schemeClr val="bg1"/>
                </a:solidFill>
              </a:rPr>
              <a:t>, </a:t>
            </a:r>
            <a:r>
              <a:rPr lang="en-US" sz="4400" dirty="0">
                <a:solidFill>
                  <a:srgbClr val="FFFFFF"/>
                </a:solidFill>
              </a:rPr>
              <a:t>College President,</a:t>
            </a:r>
            <a:r>
              <a:rPr lang="en-US" sz="4400" dirty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  <a:latin typeface="+mn-lt"/>
              </a:rPr>
              <a:t>even a </a:t>
            </a:r>
            <a:r>
              <a:rPr lang="en-US" sz="4400" b="1" i="1" u="sng" dirty="0">
                <a:solidFill>
                  <a:srgbClr val="FFFF00"/>
                </a:solidFill>
                <a:latin typeface="+mn-lt"/>
              </a:rPr>
              <a:t>Rock Star</a:t>
            </a:r>
            <a:r>
              <a:rPr lang="en-US" sz="4400" i="1" dirty="0">
                <a:solidFill>
                  <a:schemeClr val="bg1"/>
                </a:solidFill>
                <a:latin typeface="+mn-lt"/>
              </a:rPr>
              <a:t>, 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08856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44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Can You Do?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3" name="Picture 4" descr="DSC_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9125" y="1066800"/>
            <a:ext cx="3114675" cy="4302125"/>
          </a:xfrm>
          <a:prstGeom prst="rect">
            <a:avLst/>
          </a:prstGeom>
          <a:ln>
            <a:noFill/>
          </a:ln>
          <a:effectLst>
            <a:reflection blurRad="12700" stA="53000" endPos="30000" dist="50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83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066800"/>
            <a:ext cx="4572000" cy="4495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to the student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Probe for real reason they want to quit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Check their instrument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with the parents</a:t>
            </a:r>
          </a:p>
          <a:p>
            <a:pPr eaLnBrk="1" hangingPunct="1"/>
            <a:r>
              <a:rPr lang="en-US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Iowa Bandmasters </a:t>
            </a:r>
            <a:r>
              <a:rPr lang="en-US" i="1" dirty="0" err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Assn</a:t>
            </a:r>
            <a:r>
              <a:rPr lang="en-US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Exit Survey</a:t>
            </a:r>
          </a:p>
        </p:txBody>
      </p:sp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840437-9B77-5E40-AA98-3720B08265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486400" cy="6890479"/>
          </a:xfrm>
        </p:spPr>
      </p:pic>
    </p:spTree>
    <p:extLst>
      <p:ext uri="{BB962C8B-B14F-4D97-AF65-F5344CB8AC3E}">
        <p14:creationId xmlns:p14="http://schemas.microsoft.com/office/powerpoint/2010/main" val="24895005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B6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8760F9-F652-8F44-B477-379AF1D1F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3657600"/>
            <a:ext cx="8401051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471F48-3338-0C4C-830E-03E799192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3615035"/>
            <a:ext cx="6858000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F8943C-9BE3-BD44-A5DD-55D8C3976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68480"/>
            <a:ext cx="5462955" cy="2693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2F03578-82B7-C748-8499-D7A6A3BF4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96" y="381000"/>
            <a:ext cx="4724400" cy="1760714"/>
          </a:xfrm>
          <a:prstGeom prst="rect">
            <a:avLst/>
          </a:prstGeom>
          <a:effectLst>
            <a:softEdge rad="304800"/>
          </a:effectLst>
          <a:scene3d>
            <a:camera prst="orthographicFront">
              <a:rot lat="0" lon="0" rev="1200000"/>
            </a:camera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A9FF64-2FA6-AD49-B15E-82785D7A1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18280"/>
            <a:ext cx="1092200" cy="23781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C87E9B-FED1-0D43-B55E-AF20E447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>
                <a:solidFill>
                  <a:srgbClr val="790A14"/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790A1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248400"/>
            <a:ext cx="9144000" cy="609600"/>
          </a:xfrm>
        </p:spPr>
        <p:txBody>
          <a:bodyPr/>
          <a:lstStyle/>
          <a:p>
            <a:r>
              <a:rPr lang="en-US" sz="1800" dirty="0" err="1">
                <a:solidFill>
                  <a:srgbClr val="800000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800000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800000"/>
                </a:solidFill>
                <a:latin typeface="+mn-lt"/>
              </a:rPr>
              <a:t>MusicEdConsultants.net</a:t>
            </a:r>
            <a:r>
              <a:rPr lang="en-US" sz="1800" dirty="0">
                <a:solidFill>
                  <a:srgbClr val="800000"/>
                </a:solidFill>
                <a:latin typeface="+mn-lt"/>
              </a:rPr>
              <a:t>/</a:t>
            </a:r>
            <a:r>
              <a:rPr lang="en-US" sz="1800" dirty="0" err="1">
                <a:solidFill>
                  <a:srgbClr val="800000"/>
                </a:solidFill>
                <a:latin typeface="+mn-lt"/>
              </a:rPr>
              <a:t>FPCelebration</a:t>
            </a:r>
            <a:endParaRPr lang="en-US" sz="1800" dirty="0">
              <a:solidFill>
                <a:srgbClr val="800000"/>
              </a:solidFill>
              <a:latin typeface="+mn-lt"/>
            </a:endParaRPr>
          </a:p>
          <a:p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615194-6B24-4041-9BBC-57963F08A491}"/>
              </a:ext>
            </a:extLst>
          </p:cNvPr>
          <p:cNvSpPr txBox="1"/>
          <p:nvPr/>
        </p:nvSpPr>
        <p:spPr>
          <a:xfrm>
            <a:off x="1143000" y="2743200"/>
            <a:ext cx="787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n-lt"/>
              </a:rPr>
              <a:t>III.</a:t>
            </a:r>
          </a:p>
        </p:txBody>
      </p:sp>
    </p:spTree>
    <p:extLst>
      <p:ext uri="{BB962C8B-B14F-4D97-AF65-F5344CB8AC3E}">
        <p14:creationId xmlns:p14="http://schemas.microsoft.com/office/powerpoint/2010/main" val="48781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First Performance</a:t>
            </a:r>
          </a:p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National Day of Celebration</a:t>
            </a: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700" y="11531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3</a:t>
            </a:r>
            <a:r>
              <a:rPr lang="en-US" sz="3600" i="1" baseline="300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rd</a:t>
            </a:r>
            <a:r>
              <a:rPr lang="en-US" sz="3600" i="1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 Thursday of November Annually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 descr="Screen Shot 2018-10-18 at 7.55.1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57400"/>
            <a:ext cx="7391400" cy="413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10726"/>
      </p:ext>
    </p:extLst>
  </p:cSld>
  <p:clrMapOvr>
    <a:masterClrMapping/>
  </p:clrMapOvr>
  <p:transition>
    <p:cut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First Performance</a:t>
            </a:r>
          </a:p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National Day of Celebration</a:t>
            </a: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700" y="11531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3</a:t>
            </a:r>
            <a:r>
              <a:rPr lang="en-US" sz="3600" i="1" baseline="300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rd</a:t>
            </a:r>
            <a:r>
              <a:rPr lang="en-US" sz="3600" i="1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 Thursday of November Annually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PT Slide 56 First Performance Concert.mo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52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1072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C87E9B-FED1-0D43-B55E-AF20E447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>
                <a:solidFill>
                  <a:srgbClr val="790A14"/>
                </a:solidFill>
              </a:rPr>
              <a:pPr>
                <a:defRPr/>
              </a:pPr>
              <a:t>65</a:t>
            </a:fld>
            <a:endParaRPr lang="en-US" dirty="0">
              <a:solidFill>
                <a:srgbClr val="790A1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324600"/>
            <a:ext cx="9144000" cy="609600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MusicEdConsultants.net/FPCelebration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endParaRPr lang="en-US" sz="1000" dirty="0">
              <a:solidFill>
                <a:srgbClr val="800000"/>
              </a:solidFill>
            </a:endParaRPr>
          </a:p>
        </p:txBody>
      </p:sp>
      <p:pic>
        <p:nvPicPr>
          <p:cNvPr id="10" name="Picture 9" descr="rec fest 2015-7-photos 640x427.jp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710446"/>
            <a:ext cx="8001000" cy="533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78138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C87E9B-FED1-0D43-B55E-AF20E447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>
                <a:solidFill>
                  <a:srgbClr val="790A14"/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790A1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324600"/>
            <a:ext cx="9144000" cy="609600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MusicEdConsultants.net/FPCelebration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endParaRPr lang="en-US" sz="1000" dirty="0">
              <a:solidFill>
                <a:srgbClr val="800000"/>
              </a:solidFill>
            </a:endParaRPr>
          </a:p>
        </p:txBody>
      </p:sp>
      <p:pic>
        <p:nvPicPr>
          <p:cNvPr id="10" name="Picture 9" descr="rec fest 2015-7-photos 640x427.jpg"/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533400" y="710446"/>
            <a:ext cx="8001000" cy="533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04800" y="228600"/>
            <a:ext cx="88392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+mn-lt"/>
              </a:rPr>
              <a:t>The Results:</a:t>
            </a:r>
          </a:p>
          <a:p>
            <a:pPr lvl="1">
              <a:buFont typeface="Arial"/>
              <a:buChar char="•"/>
            </a:pPr>
            <a:r>
              <a:rPr lang="en-US" sz="44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Reduces Beginner Dropout</a:t>
            </a:r>
          </a:p>
          <a:p>
            <a:pPr lvl="1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  Provides Short-Range Achievement  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+mn-lt"/>
              </a:rPr>
              <a:t>    Goals</a:t>
            </a:r>
          </a:p>
          <a:p>
            <a:pPr lvl="1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  Encourages Engagement with    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+mn-lt"/>
              </a:rPr>
              <a:t>   Parents</a:t>
            </a:r>
          </a:p>
          <a:p>
            <a:pPr lvl="1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  Strengthens Administrative Support</a:t>
            </a:r>
          </a:p>
          <a:p>
            <a:pPr lvl="1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  Celebrates Musical Accomplishments 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+mn-lt"/>
              </a:rPr>
              <a:t>   of Beginners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78138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/>
                <a:latin typeface="+mn-lt"/>
              </a:rPr>
              <a:t>  a. Director Letter with Full Set of Instructions</a:t>
            </a:r>
          </a:p>
        </p:txBody>
      </p:sp>
      <p:pic>
        <p:nvPicPr>
          <p:cNvPr id="11" name="Picture 10" descr="Letter to Directo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42" y="1610562"/>
            <a:ext cx="3995738" cy="5171237"/>
          </a:xfrm>
          <a:prstGeom prst="rect">
            <a:avLst/>
          </a:prstGeom>
        </p:spPr>
      </p:pic>
      <p:pic>
        <p:nvPicPr>
          <p:cNvPr id="12" name="Picture 11" descr="Letter to Director copy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600200"/>
            <a:ext cx="400374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b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Customizable Letter of Invitation to Parents </a:t>
            </a:r>
          </a:p>
        </p:txBody>
      </p:sp>
      <p:pic>
        <p:nvPicPr>
          <p:cNvPr id="7" name="Picture 6" descr="ParentLetter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976" y="1447800"/>
            <a:ext cx="406262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rgbClr val="FFFFFF"/>
                </a:solidFill>
                <a:latin typeface="+mn-lt"/>
              </a:rPr>
              <a:t>c</a:t>
            </a:r>
            <a:r>
              <a:rPr lang="en-US" sz="3600" dirty="0">
                <a:solidFill>
                  <a:srgbClr val="FFFFFF"/>
                </a:solidFill>
                <a:latin typeface="+mn-lt"/>
              </a:rPr>
              <a:t>. Customizable Letter of Invitation to Principal</a:t>
            </a:r>
          </a:p>
        </p:txBody>
      </p:sp>
      <p:pic>
        <p:nvPicPr>
          <p:cNvPr id="6" name="Picture 5" descr="PrincipalLet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097" y="1447800"/>
            <a:ext cx="412150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>
                <a:solidFill>
                  <a:srgbClr val="FFFF00"/>
                </a:solidFill>
              </a:rPr>
              <a:t>82 percent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8365881"/>
      </p:ext>
    </p:extLst>
  </p:cSld>
  <p:clrMapOvr>
    <a:masterClrMapping/>
  </p:clrMapOvr>
  <p:transition advClick="0" advTm="10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d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Customizable Script to </a:t>
            </a:r>
            <a:r>
              <a:rPr lang="en-US" sz="3600" i="1" u="sng" dirty="0">
                <a:solidFill>
                  <a:schemeClr val="bg1"/>
                </a:solidFill>
                <a:latin typeface="+mn-lt"/>
              </a:rPr>
              <a:t>Make It Your Own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!</a:t>
            </a:r>
          </a:p>
        </p:txBody>
      </p:sp>
      <p:pic>
        <p:nvPicPr>
          <p:cNvPr id="7" name="Picture 6" descr="Script 1 copy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624" y="2241514"/>
            <a:ext cx="3505731" cy="4537075"/>
          </a:xfrm>
          <a:prstGeom prst="rect">
            <a:avLst/>
          </a:prstGeom>
        </p:spPr>
      </p:pic>
      <p:pic>
        <p:nvPicPr>
          <p:cNvPr id="8" name="Picture 7" descr="Script 1 cop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905000"/>
            <a:ext cx="3505200" cy="4536388"/>
          </a:xfrm>
          <a:prstGeom prst="rect">
            <a:avLst/>
          </a:prstGeom>
        </p:spPr>
      </p:pic>
      <p:pic>
        <p:nvPicPr>
          <p:cNvPr id="9" name="Picture 8" descr="Script 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25" y="1484433"/>
            <a:ext cx="3444399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e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Press Release Template</a:t>
            </a:r>
          </a:p>
        </p:txBody>
      </p:sp>
      <p:pic>
        <p:nvPicPr>
          <p:cNvPr id="6" name="Picture 5" descr="Screen Shot 2018-09-18 at 9.03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47800"/>
            <a:ext cx="439619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f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Certificate of </a:t>
            </a:r>
            <a:r>
              <a:rPr lang="en-US" sz="3600" i="1" u="sng" dirty="0">
                <a:solidFill>
                  <a:schemeClr val="bg1"/>
                </a:solidFill>
                <a:latin typeface="+mn-lt"/>
              </a:rPr>
              <a:t>Advancement</a:t>
            </a:r>
          </a:p>
        </p:txBody>
      </p:sp>
      <p:pic>
        <p:nvPicPr>
          <p:cNvPr id="11" name="Picture 10" descr="Certificate of Advance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639" y="1530160"/>
            <a:ext cx="6019561" cy="465197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MusicEdConsultants.net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/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FPCelebration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g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Ideas to </a:t>
            </a:r>
            <a:r>
              <a:rPr lang="en-US" sz="3600" u="sng" dirty="0">
                <a:solidFill>
                  <a:schemeClr val="bg1"/>
                </a:solidFill>
                <a:latin typeface="+mn-lt"/>
              </a:rPr>
              <a:t>Enhance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the Experience</a:t>
            </a:r>
          </a:p>
        </p:txBody>
      </p:sp>
      <p:pic>
        <p:nvPicPr>
          <p:cNvPr id="8" name="Picture 7" descr="Ideas to Enhance the Experience copy.j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35" y="1447800"/>
            <a:ext cx="401846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h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Certificate of Music Ed </a:t>
            </a:r>
            <a:r>
              <a:rPr lang="en-US" sz="3600" i="1" u="sng" dirty="0">
                <a:solidFill>
                  <a:schemeClr val="bg1"/>
                </a:solidFill>
                <a:latin typeface="+mn-lt"/>
              </a:rPr>
              <a:t>Leadership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for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High School Student Participants</a:t>
            </a:r>
          </a:p>
        </p:txBody>
      </p:sp>
      <p:pic>
        <p:nvPicPr>
          <p:cNvPr id="7" name="Picture 6" descr="Certificate of Leadership copy.j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981200"/>
            <a:ext cx="5389138" cy="416477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200" y="6324600"/>
            <a:ext cx="9144000" cy="365125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MusicEdConsultants.net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/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FPCelebration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#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FPCelebration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Toolkit</a:t>
            </a:r>
          </a:p>
        </p:txBody>
      </p:sp>
      <p:pic>
        <p:nvPicPr>
          <p:cNvPr id="6" name="Picture 5" descr="FPNDoC Kit copy 2.j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524001"/>
            <a:ext cx="3733800" cy="46261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6200" y="6248400"/>
            <a:ext cx="9144000" cy="365125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MusicEdConsultants.net/FPCelebration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83345F-457B-9E49-9C7E-A4AC235D2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221" y="0"/>
            <a:ext cx="2860579" cy="3834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691811-9622-EA45-98B1-6C153ED3E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914400"/>
            <a:ext cx="2806700" cy="3720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5E53C-2B54-8741-BBC3-A7E0B0024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828800"/>
            <a:ext cx="2819400" cy="3767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03189-51A3-1040-AAC1-03CBCC147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870201"/>
            <a:ext cx="2590800" cy="3454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1FF6C-0100-4C4A-B6F6-9D143F7E89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67881"/>
            <a:ext cx="2514600" cy="33663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27BB3-6DAC-1448-BE97-47969E82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9223" y="438150"/>
            <a:ext cx="1636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Music</a:t>
            </a:r>
          </a:p>
          <a:p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 Use?</a:t>
            </a:r>
          </a:p>
        </p:txBody>
      </p:sp>
      <p:pic>
        <p:nvPicPr>
          <p:cNvPr id="15" name="Picture 14" descr="band_0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8150"/>
            <a:ext cx="2528888" cy="33718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67200" y="3989725"/>
            <a:ext cx="4724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Available for </a:t>
            </a:r>
          </a:p>
          <a:p>
            <a:pPr algn="r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Band or Orchestra at</a:t>
            </a:r>
          </a:p>
          <a:p>
            <a:pPr algn="r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Local Music Dealers </a:t>
            </a:r>
          </a:p>
          <a:p>
            <a:pPr algn="r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 online via</a:t>
            </a:r>
          </a:p>
          <a:p>
            <a:pPr algn="r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Hal Leonard</a:t>
            </a:r>
          </a:p>
          <a:p>
            <a:pPr algn="r"/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751940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Does this Program Work?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43000"/>
            <a:ext cx="7162800" cy="34290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timing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of the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Parents want to hear their kids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	play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Student interest soars and they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	learn to love performing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practice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more prior to a performance</a:t>
            </a:r>
          </a:p>
        </p:txBody>
      </p:sp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48400"/>
            <a:ext cx="9144000" cy="365125"/>
          </a:xfrm>
          <a:noFill/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MusicEdConsultants.net/FPCelebration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5334000"/>
            <a:ext cx="86106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The audience will be </a:t>
            </a:r>
            <a:r>
              <a:rPr lang="en-US" sz="3200" u="sng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large</a:t>
            </a:r>
            <a:r>
              <a:rPr lang="en-US" sz="32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 and </a:t>
            </a:r>
            <a:r>
              <a:rPr lang="en-US" sz="3200" u="sng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enthusiastic</a:t>
            </a:r>
            <a:r>
              <a:rPr lang="en-US" sz="32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! </a:t>
            </a:r>
            <a:endParaRPr kumimoji="0" lang="en-US" sz="3200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7" descr="band_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600200"/>
            <a:ext cx="1714500" cy="2286000"/>
          </a:xfrm>
          <a:prstGeom prst="rect">
            <a:avLst/>
          </a:prstGeom>
          <a:noFill/>
          <a:ln>
            <a:noFill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idx="1"/>
          </p:nvPr>
        </p:nvSpPr>
        <p:spPr>
          <a:xfrm>
            <a:off x="2133600" y="1066800"/>
            <a:ext cx="6324600" cy="5486400"/>
          </a:xfrm>
        </p:spPr>
        <p:txBody>
          <a:bodyPr>
            <a:no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Administrators get involved! Many schools have the principal serve as the narrator -- 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GREAT PR!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sound of </a:t>
            </a:r>
          </a:p>
          <a:p>
            <a:pPr eaLnBrk="1" hangingPunct="1">
              <a:buFont typeface="Wingdings" charset="2"/>
              <a:buNone/>
            </a:pPr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applause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is </a:t>
            </a:r>
          </a:p>
          <a:p>
            <a:pPr eaLnBrk="1" hangingPunct="1">
              <a:buFont typeface="Wingdings" charset="2"/>
              <a:buNone/>
            </a:pPr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infectious</a:t>
            </a: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Why Does this Program Work?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4141033"/>
            <a:ext cx="3505893" cy="2107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" y="1447800"/>
            <a:ext cx="1498600" cy="22479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622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152400"/>
            <a:ext cx="9144000" cy="1524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F.P. </a:t>
            </a:r>
            <a:r>
              <a:rPr lang="en-US" sz="32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LIVE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at the 2017 Midwest Clinic</a:t>
            </a:r>
            <a:b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Consider Using: </a:t>
            </a:r>
            <a:r>
              <a:rPr lang="en-US" sz="32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Poll Everywhere</a:t>
            </a:r>
            <a:b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3" name="Picture 2" descr="Word Cloud Question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79795"/>
            <a:ext cx="7988300" cy="544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32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2AB091"/>
                </a:solidFill>
                <a:effectLst/>
                <a:latin typeface="+mn-lt"/>
              </a:rPr>
              <a:t>A Practical Guide for Recruitment and Retention</a:t>
            </a: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8190940"/>
      </p:ext>
    </p:extLst>
  </p:cSld>
  <p:clrMapOvr>
    <a:masterClrMapping/>
  </p:clrMapOvr>
  <p:transition advClick="0" advTm="10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-152400"/>
            <a:ext cx="9144000" cy="1524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F.P. </a:t>
            </a:r>
            <a:r>
              <a:rPr lang="en-US" sz="32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LIVE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at the 2017 Midwest Clinic</a:t>
            </a:r>
            <a:b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3" name="Picture 2" descr="Word Cloud Question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510253"/>
          </a:xfrm>
          <a:prstGeom prst="rect">
            <a:avLst/>
          </a:prstGeom>
        </p:spPr>
      </p:pic>
      <p:pic>
        <p:nvPicPr>
          <p:cNvPr id="6" name="Picture 5" descr="Screen Shot 2018-01-12 at 2.54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7924800" cy="432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2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-152400"/>
            <a:ext cx="9144000" cy="1524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F.P. </a:t>
            </a:r>
            <a:r>
              <a:rPr lang="en-US" sz="32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LIVE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at the 2017 Midwest Clinic</a:t>
            </a:r>
            <a:b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3" name="Picture 2" descr="Word Cloud Question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510253"/>
          </a:xfrm>
          <a:prstGeom prst="rect">
            <a:avLst/>
          </a:prstGeom>
        </p:spPr>
      </p:pic>
      <p:pic>
        <p:nvPicPr>
          <p:cNvPr id="4" name="Picture 3" descr="More likely to encourage your child RESPONSE Question 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" y="735465"/>
            <a:ext cx="9001719" cy="604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194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-152400"/>
            <a:ext cx="9144000" cy="1524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F.P. </a:t>
            </a:r>
            <a:r>
              <a:rPr lang="en-US" sz="32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LIVE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at the 2017 Midwest Clinic</a:t>
            </a:r>
            <a:b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3" name="Picture 2" descr="Word Cloud Question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510253"/>
          </a:xfrm>
          <a:prstGeom prst="rect">
            <a:avLst/>
          </a:prstGeom>
        </p:spPr>
      </p:pic>
      <p:pic>
        <p:nvPicPr>
          <p:cNvPr id="4" name="Picture 3" descr="More likely to encourage your child RESPONSE Question 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" y="735465"/>
            <a:ext cx="9001719" cy="6047512"/>
          </a:xfrm>
          <a:prstGeom prst="rect">
            <a:avLst/>
          </a:prstGeom>
        </p:spPr>
      </p:pic>
      <p:pic>
        <p:nvPicPr>
          <p:cNvPr id="6" name="Picture 5" descr="Screen Shot 2018-01-12 at 2.51.27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" y="1905000"/>
            <a:ext cx="894102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310662" y="-76200"/>
            <a:ext cx="8047892" cy="15240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Mario Moody, Director</a:t>
            </a:r>
            <a:b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12215F-5F8E-294A-AA35-5B16E9592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88727" y="1602812"/>
            <a:ext cx="3200398" cy="212837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782A55-7B9E-1E41-A6A9-6DDA94282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9309" y="1940292"/>
            <a:ext cx="2940548" cy="195556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16C819-7F2C-654A-A775-A24575153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73591"/>
            <a:ext cx="2931629" cy="44069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58925-55A0-C94A-814A-677999F75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393559"/>
            <a:ext cx="3399692" cy="3083441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0599483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310662" y="-76200"/>
            <a:ext cx="8047892" cy="15240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Response from Mario Moody, Director</a:t>
            </a:r>
            <a:b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12215F-5F8E-294A-AA35-5B16E9592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88727" y="1602812"/>
            <a:ext cx="3200398" cy="212837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782A55-7B9E-1E41-A6A9-6DDA94282C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9309" y="1940292"/>
            <a:ext cx="2940548" cy="195556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16C819-7F2C-654A-A775-A24575153C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2" y="1493248"/>
            <a:ext cx="2931629" cy="44069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58925-55A0-C94A-814A-677999F755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393559"/>
            <a:ext cx="3399692" cy="308344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236889-7042-414F-955C-079704E091F5}"/>
              </a:ext>
            </a:extLst>
          </p:cNvPr>
          <p:cNvSpPr txBox="1"/>
          <p:nvPr/>
        </p:nvSpPr>
        <p:spPr>
          <a:xfrm>
            <a:off x="1322363" y="12379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82A35B-36C8-C04B-8C4C-6E8FCB9CA262}"/>
              </a:ext>
            </a:extLst>
          </p:cNvPr>
          <p:cNvSpPr txBox="1"/>
          <p:nvPr/>
        </p:nvSpPr>
        <p:spPr>
          <a:xfrm>
            <a:off x="336452" y="939760"/>
            <a:ext cx="8502748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experience of having our 1st year students perform after only 8 weeks has had a profound impact not only on </a:t>
            </a:r>
            <a:r>
              <a:rPr lang="en-US" sz="32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their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confidence and expectations for themselves moving forward, it has challenged </a:t>
            </a:r>
            <a:r>
              <a:rPr lang="en-US" sz="32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to continually grow by making myself vulnerable and aware of how it feels to be a “beginner."  I can relate better to any feelings of apprehension they may feel plus our rehearsals are more effective because my students truly understand that every practice counts.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86570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047892" cy="1524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It’s all </a:t>
            </a:r>
            <a:r>
              <a:rPr lang="en-US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FREE </a:t>
            </a: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 Download!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12215F-5F8E-294A-AA35-5B16E9592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88727" y="1602812"/>
            <a:ext cx="3200398" cy="212837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782A55-7B9E-1E41-A6A9-6DDA94282C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9309" y="1940292"/>
            <a:ext cx="2940548" cy="195556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16C819-7F2C-654A-A775-A24575153C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2" y="1493248"/>
            <a:ext cx="2931629" cy="440690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236889-7042-414F-955C-079704E091F5}"/>
              </a:ext>
            </a:extLst>
          </p:cNvPr>
          <p:cNvSpPr txBox="1"/>
          <p:nvPr/>
        </p:nvSpPr>
        <p:spPr>
          <a:xfrm>
            <a:off x="1322363" y="12379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4478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MusicAchievementCouncil.org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Picture 10" descr="iPhone Graph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2514600"/>
            <a:ext cx="1337621" cy="16652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570273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Use Smart Phones to Share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Student Success Stories</a:t>
            </a:r>
            <a:b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http://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bit.ly/BegMus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86570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een-music-note-hi.png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724400"/>
            <a:ext cx="902127" cy="106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Your </a:t>
            </a:r>
            <a:r>
              <a:rPr lang="en-US" sz="7200" u="sng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Enthusiasm</a:t>
            </a:r>
            <a:r>
              <a:rPr lang="en-US" sz="7200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is what Matters!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6" name="Picture 5" descr="Enthusiasm-is-key-for-succes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412" y="2438400"/>
            <a:ext cx="4625788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Happy Music No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1905000"/>
            <a:ext cx="1791837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96220"/>
      </p:ext>
    </p:extLst>
  </p:cSld>
  <p:clrMapOvr>
    <a:masterClrMapping/>
  </p:clrMapOvr>
  <p:transition>
    <p:cut thruBlk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Additional M.A.C. Resources</a:t>
            </a:r>
            <a:b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36" y="2057400"/>
            <a:ext cx="2296265" cy="2971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590800"/>
            <a:ext cx="2706228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562" y="3169421"/>
            <a:ext cx="2496838" cy="323137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2030145"/>
            <a:ext cx="2224618" cy="292285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076" y="3457365"/>
            <a:ext cx="2299124" cy="3020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04800" y="990600"/>
            <a:ext cx="882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FF"/>
                </a:solidFill>
                <a:latin typeface="+mn-lt"/>
                <a:cs typeface="Times New Roman"/>
              </a:rPr>
              <a:t>www.MusicAchievementCouncil.org</a:t>
            </a:r>
            <a:endParaRPr lang="en-US" sz="4000" dirty="0">
              <a:solidFill>
                <a:srgbClr val="FFFFFF"/>
              </a:solidFill>
              <a:latin typeface="+mn-lt"/>
              <a:cs typeface="Times New Roman"/>
            </a:endParaRPr>
          </a:p>
        </p:txBody>
      </p:sp>
      <p:pic>
        <p:nvPicPr>
          <p:cNvPr id="3" name="Picture 2" descr="Flashdriv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524000" cy="1004888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8" descr="Hal Leon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81463"/>
            <a:ext cx="1611313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10" descr="Yama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148263"/>
            <a:ext cx="33528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2" descr="large-logo-black_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90675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13" descr="Dansr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38463"/>
            <a:ext cx="19050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5" descr="Alfred-logo-600 pixe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11430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0"/>
            <a:ext cx="990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7" descr="LOGO Trevor James Flutes_logo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224463"/>
            <a:ext cx="167481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Rectangle 22"/>
          <p:cNvSpPr>
            <a:spLocks noGrp="1" noChangeArrowheads="1"/>
          </p:cNvSpPr>
          <p:nvPr/>
        </p:nvSpPr>
        <p:spPr bwMode="auto">
          <a:xfrm>
            <a:off x="0" y="304800"/>
            <a:ext cx="9144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Thanks to our Sustaining Sponsors!</a:t>
            </a:r>
          </a:p>
        </p:txBody>
      </p:sp>
      <p:pic>
        <p:nvPicPr>
          <p:cNvPr id="44047" name="Picture 25" descr="Screen Shot 2016-10-12 at 9.33.57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81463"/>
            <a:ext cx="38862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3" descr="ConnSelmer_Logo_201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43063"/>
            <a:ext cx="25908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Picture 4" descr="Screen Shot 2017-04-20 at 2.54.40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2938463"/>
            <a:ext cx="3208337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1" name="Picture 7" descr="logo_daddario_4color_on_white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38463"/>
            <a:ext cx="32004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31446-40F8-2646-B289-6D25502A1C78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049539"/>
      </p:ext>
    </p:extLst>
  </p:cSld>
  <p:clrMapOvr>
    <a:masterClrMapping/>
  </p:clrMapOvr>
  <p:transition spd="slow" advClick="0" advTm="90000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990600"/>
            <a:ext cx="9131300" cy="6781800"/>
          </a:xfrm>
        </p:spPr>
        <p:txBody>
          <a:bodyPr>
            <a:noAutofit/>
          </a:bodyPr>
          <a:lstStyle/>
          <a:p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Complimentary Recruitment and Retention Materials</a:t>
            </a: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MusicAchievementCouncil.org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89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76200"/>
            <a:ext cx="79389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This PPT and Videos will be Posted at: </a:t>
            </a:r>
          </a:p>
          <a:p>
            <a:pPr algn="ctr"/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MusicEdConsultants.net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/conference-materials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990600"/>
            <a:ext cx="724965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Contact Information</a:t>
            </a:r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Marcia Neel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marcia@musicedconsultants.net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on Twitter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702.361.3553</a:t>
            </a:r>
            <a:endParaRPr lang="en-US" sz="4000" dirty="0">
              <a:latin typeface="+mn-lt"/>
            </a:endParaRPr>
          </a:p>
        </p:txBody>
      </p:sp>
      <p:pic>
        <p:nvPicPr>
          <p:cNvPr id="13" name="Picture 12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295400"/>
            <a:ext cx="1044384" cy="1300213"/>
          </a:xfrm>
          <a:prstGeom prst="rect">
            <a:avLst/>
          </a:prstGeom>
        </p:spPr>
      </p:pic>
      <p:pic>
        <p:nvPicPr>
          <p:cNvPr id="7" name="Picture 6" descr="header_img_clinic1 copy.png"/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2590800" y="1143000"/>
            <a:ext cx="36830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86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45A3D6"/>
                </a:solidFill>
                <a:latin typeface="+mn-lt"/>
              </a:rPr>
              <a:t>Tips for Success:</a:t>
            </a:r>
          </a:p>
          <a:p>
            <a:pPr algn="ctr"/>
            <a:r>
              <a:rPr lang="en-US" sz="4800" b="1" i="1" dirty="0">
                <a:solidFill>
                  <a:srgbClr val="45A3D6"/>
                </a:solidFill>
                <a:latin typeface="+mn-lt"/>
              </a:rPr>
              <a:t>A Guide for Instrumental Music Teachers</a:t>
            </a: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357" y="1026211"/>
            <a:ext cx="33112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79062500"/>
      </p:ext>
    </p:extLst>
  </p:cSld>
  <p:clrMapOvr>
    <a:masterClrMapping/>
  </p:clrMapOvr>
  <p:transition advClick="0" advTm="1000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9215</TotalTime>
  <Words>2899</Words>
  <Application>Microsoft Macintosh PowerPoint</Application>
  <PresentationFormat>On-screen Show (4:3)</PresentationFormat>
  <Paragraphs>606</Paragraphs>
  <Slides>89</Slides>
  <Notes>89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Arial</vt:lpstr>
      <vt:lpstr>Calibri</vt:lpstr>
      <vt:lpstr>Times</vt:lpstr>
      <vt:lpstr>Times New Roman</vt:lpstr>
      <vt:lpstr>Wingdings</vt:lpstr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PowerPoint Presentation</vt:lpstr>
      <vt:lpstr>Today’s Session</vt:lpstr>
      <vt:lpstr>I. RECRUITING</vt:lpstr>
      <vt:lpstr>The Four (4) Fundamental Beliefs of  Effective Recruiters</vt:lpstr>
      <vt:lpstr>Key Steps in Recruiting:  Attracting Students. . .</vt:lpstr>
      <vt:lpstr>Key Steps in Recruiting Recruiting is a YEAR-ROUND process including: </vt:lpstr>
      <vt:lpstr>Follow-up idea #1 from:  Jeff Scott &amp; Emily Wilkinson, ALMEA </vt:lpstr>
      <vt:lpstr>Follow-up idea #2 from:  Chris Crone, PAMEA </vt:lpstr>
      <vt:lpstr>Key Steps in Recruiting:      Engage Students Early. . .2-Note Show!</vt:lpstr>
      <vt:lpstr>Key Steps in Recruiting:      Engage Students Early. . .2-Note Show!</vt:lpstr>
      <vt:lpstr>PowerPoint Presentation</vt:lpstr>
      <vt:lpstr>PowerPoint Presentation</vt:lpstr>
      <vt:lpstr>PowerPoint Presentation</vt:lpstr>
      <vt:lpstr>PowerPoint Presentation</vt:lpstr>
      <vt:lpstr>Engage with Prospective Parents</vt:lpstr>
      <vt:lpstr>PowerPoint Presentation</vt:lpstr>
      <vt:lpstr>PowerPoint Presentation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Engage Parent Support…Directly! The Parent Band – REALLY FUN!</vt:lpstr>
      <vt:lpstr>Engage Parent Support…Directly! The Parent Band – REALLY FUN!</vt:lpstr>
      <vt:lpstr>II. RETAINING</vt:lpstr>
      <vt:lpstr>   Keeping Your New Recruits   Why Do Kids Stay?  Let’s Ask THEM!</vt:lpstr>
      <vt:lpstr>   Keeping Your New Recruits   Why Do Kids Stay?  Let’s Ask THEM!</vt:lpstr>
      <vt:lpstr>PowerPoint Presentation</vt:lpstr>
      <vt:lpstr>PowerPoint Presentation</vt:lpstr>
      <vt:lpstr>Common Reasons for Drop-outs?</vt:lpstr>
      <vt:lpstr>Common Reasons for Drop-outs?</vt:lpstr>
      <vt:lpstr>Common Reasons for Drop-outs?</vt:lpstr>
      <vt:lpstr>Common Reasons for Drop-outs?</vt:lpstr>
      <vt:lpstr>What Can You Do?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Does this Program Work?</vt:lpstr>
      <vt:lpstr>PowerPoint Presentation</vt:lpstr>
      <vt:lpstr>Response from F.P. LIVE at the 2017 Midwest Clinic Consider Using: Poll Everywhere </vt:lpstr>
      <vt:lpstr>Response from F.P. LIVE at the 2017 Midwest Clinic </vt:lpstr>
      <vt:lpstr>Response from F.P. LIVE at the 2017 Midwest Clinic </vt:lpstr>
      <vt:lpstr>Response from F.P. LIVE at the 2017 Midwest Clinic </vt:lpstr>
      <vt:lpstr>Response from Mario Moody, Director </vt:lpstr>
      <vt:lpstr>Response from Mario Moody, Director </vt:lpstr>
      <vt:lpstr>It’s all FREE to Download!</vt:lpstr>
      <vt:lpstr>PowerPoint Presentation</vt:lpstr>
      <vt:lpstr>Additional M.A.C. Resources </vt:lpstr>
      <vt:lpstr>PowerPoint Presentation</vt:lpstr>
      <vt:lpstr>     Complimentary Recruitment and Retention Materials MusicAchievementCouncil.org</vt:lpstr>
    </vt:vector>
  </TitlesOfParts>
  <Company>Music Achievement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1984</cp:revision>
  <dcterms:created xsi:type="dcterms:W3CDTF">2019-09-13T13:38:57Z</dcterms:created>
  <dcterms:modified xsi:type="dcterms:W3CDTF">2019-09-13T14:35:16Z</dcterms:modified>
</cp:coreProperties>
</file>