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74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75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70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notesSlides/notesSlide66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76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77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media/audio1.bin" ContentType="audio/unknown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notesSlides/notesSlide69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90"/>
  </p:notesMasterIdLst>
  <p:sldIdLst>
    <p:sldId id="287" r:id="rId2"/>
    <p:sldId id="335" r:id="rId3"/>
    <p:sldId id="337" r:id="rId4"/>
    <p:sldId id="339" r:id="rId5"/>
    <p:sldId id="341" r:id="rId6"/>
    <p:sldId id="343" r:id="rId7"/>
    <p:sldId id="345" r:id="rId8"/>
    <p:sldId id="347" r:id="rId9"/>
    <p:sldId id="349" r:id="rId10"/>
    <p:sldId id="351" r:id="rId11"/>
    <p:sldId id="353" r:id="rId12"/>
    <p:sldId id="355" r:id="rId13"/>
    <p:sldId id="357" r:id="rId14"/>
    <p:sldId id="359" r:id="rId15"/>
    <p:sldId id="362" r:id="rId16"/>
    <p:sldId id="311" r:id="rId17"/>
    <p:sldId id="366" r:id="rId18"/>
    <p:sldId id="329" r:id="rId19"/>
    <p:sldId id="324" r:id="rId20"/>
    <p:sldId id="286" r:id="rId21"/>
    <p:sldId id="290" r:id="rId22"/>
    <p:sldId id="325" r:id="rId23"/>
    <p:sldId id="263" r:id="rId24"/>
    <p:sldId id="264" r:id="rId25"/>
    <p:sldId id="297" r:id="rId26"/>
    <p:sldId id="367" r:id="rId27"/>
    <p:sldId id="368" r:id="rId28"/>
    <p:sldId id="312" r:id="rId29"/>
    <p:sldId id="316" r:id="rId30"/>
    <p:sldId id="364" r:id="rId31"/>
    <p:sldId id="397" r:id="rId32"/>
    <p:sldId id="398" r:id="rId33"/>
    <p:sldId id="399" r:id="rId34"/>
    <p:sldId id="400" r:id="rId35"/>
    <p:sldId id="291" r:id="rId36"/>
    <p:sldId id="319" r:id="rId37"/>
    <p:sldId id="294" r:id="rId38"/>
    <p:sldId id="308" r:id="rId39"/>
    <p:sldId id="309" r:id="rId40"/>
    <p:sldId id="318" r:id="rId41"/>
    <p:sldId id="295" r:id="rId42"/>
    <p:sldId id="378" r:id="rId43"/>
    <p:sldId id="369" r:id="rId44"/>
    <p:sldId id="386" r:id="rId45"/>
    <p:sldId id="402" r:id="rId46"/>
    <p:sldId id="403" r:id="rId47"/>
    <p:sldId id="404" r:id="rId48"/>
    <p:sldId id="379" r:id="rId49"/>
    <p:sldId id="380" r:id="rId50"/>
    <p:sldId id="381" r:id="rId51"/>
    <p:sldId id="405" r:id="rId52"/>
    <p:sldId id="382" r:id="rId53"/>
    <p:sldId id="383" r:id="rId54"/>
    <p:sldId id="384" r:id="rId55"/>
    <p:sldId id="385" r:id="rId56"/>
    <p:sldId id="377" r:id="rId57"/>
    <p:sldId id="372" r:id="rId58"/>
    <p:sldId id="401" r:id="rId59"/>
    <p:sldId id="373" r:id="rId60"/>
    <p:sldId id="387" r:id="rId61"/>
    <p:sldId id="388" r:id="rId62"/>
    <p:sldId id="390" r:id="rId63"/>
    <p:sldId id="391" r:id="rId64"/>
    <p:sldId id="392" r:id="rId65"/>
    <p:sldId id="393" r:id="rId66"/>
    <p:sldId id="394" r:id="rId67"/>
    <p:sldId id="375" r:id="rId68"/>
    <p:sldId id="376" r:id="rId69"/>
    <p:sldId id="272" r:id="rId70"/>
    <p:sldId id="298" r:id="rId71"/>
    <p:sldId id="299" r:id="rId72"/>
    <p:sldId id="300" r:id="rId73"/>
    <p:sldId id="302" r:id="rId74"/>
    <p:sldId id="301" r:id="rId75"/>
    <p:sldId id="306" r:id="rId76"/>
    <p:sldId id="327" r:id="rId77"/>
    <p:sldId id="406" r:id="rId78"/>
    <p:sldId id="303" r:id="rId79"/>
    <p:sldId id="326" r:id="rId80"/>
    <p:sldId id="304" r:id="rId81"/>
    <p:sldId id="305" r:id="rId82"/>
    <p:sldId id="307" r:id="rId83"/>
    <p:sldId id="328" r:id="rId84"/>
    <p:sldId id="273" r:id="rId85"/>
    <p:sldId id="396" r:id="rId86"/>
    <p:sldId id="407" r:id="rId87"/>
    <p:sldId id="395" r:id="rId88"/>
    <p:sldId id="283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807F-1B59-5D48-9198-CD0E92E8D150}" type="datetimeFigureOut">
              <a:rPr lang="en-US" smtClean="0"/>
              <a:pPr/>
              <a:t>8/9/15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F61B-FE65-334F-8B66-348BB264E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75650-A15B-604C-8DE9-98FE10A34FC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33BD8-9E60-5241-A2B8-28C5A6F8E22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537E1-1B67-ED44-88EF-1C9F23495C7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B81BB-7547-F04D-B467-AD620DF8FBB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B78E2-8A96-0B41-A0CB-AE8C9296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A82E6-281A-124E-A729-176BA777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4CD3-7B1F-6447-BD82-9257B73D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8/9/15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3142-2954-DF4B-BB03-9447E96C6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E2E8-4906-B94D-95C5-473ED83A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C6DF-B193-A247-8240-1338E4A8F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FD9D-CAE8-9249-A7CC-E7C76D095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288A-001F-6C4E-BCF1-006B0394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8777-3A1E-EA45-9372-B3403EA4D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5B1F-444C-004A-B475-5AFABBE31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02ED0-5C30-AD46-B7F5-B62C74A3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6002DBDC-9FAC-CF4C-82AF-77CB7DB79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hyperlink" Target="https://youtu.be/H8xNj8mfcCU" TargetMode="External"/><Relationship Id="rId5" Type="http://schemas.openxmlformats.org/officeDocument/2006/relationships/image" Target="../media/image22.png"/><Relationship Id="rId1" Type="http://schemas.openxmlformats.org/officeDocument/2006/relationships/video" Target="file://localhost/Users/marcianeel/Desktop/Projects/Pickens%20County/PPT%20Videos:Graphics%20for%20Pickens%20County/Slide%2020%20Communication%20Problems.mp4" TargetMode="Externa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hyperlink" Target="https://youtu.be/siCVW5TKRUk" TargetMode="External"/><Relationship Id="rId5" Type="http://schemas.openxmlformats.org/officeDocument/2006/relationships/image" Target="../media/image23.png"/><Relationship Id="rId1" Type="http://schemas.openxmlformats.org/officeDocument/2006/relationships/video" Target="file://localhost/Users/marcianeel/Desktop/Projects/Pickens%20County/PPT%20Videos:Graphics%20for%20Pickens%20County/Slide%2022%20Can%20you%20hear%20me%20now.mp4" TargetMode="Externa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5.png"/><Relationship Id="rId1" Type="http://schemas.openxmlformats.org/officeDocument/2006/relationships/video" Target="file://localhost/Users/marcianeel/Desktop/Projects/Pickens%20County/PPT%20Videos:Graphics%20for%20Pickens%20County/Slide%2024%20Result-Driven%20Communication.mp4" TargetMode="Externa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hyperlink" Target="https://youtu.be/F_UWM2exxBY" TargetMode="External"/><Relationship Id="rId5" Type="http://schemas.openxmlformats.org/officeDocument/2006/relationships/image" Target="../media/image31.png"/><Relationship Id="rId1" Type="http://schemas.openxmlformats.org/officeDocument/2006/relationships/video" Target="file://localhost/Users/marcianeel/Desktop/Projects/Pickens%20County/PPT%20Videos:Graphics%20for%20Pickens%20County/Slide%2041%20Lux%20Arumque.mp4" TargetMode="Externa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hyperlink" Target="https://www.youtube.com/watch?v=0b4f5HxiYNI" TargetMode="External"/><Relationship Id="rId5" Type="http://schemas.openxmlformats.org/officeDocument/2006/relationships/image" Target="../media/image32.png"/><Relationship Id="rId1" Type="http://schemas.openxmlformats.org/officeDocument/2006/relationships/video" Target="file://localhost/Users/marcianeel/Desktop/Projects/Pickens%20County/PPT%20Videos:Graphics%20for%20Pickens%20County/Slide%2042%20Dr%20Tim.mp4" TargetMode="Externa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hyperlink" Target="https://youtu.be/FIya6xaWDWo" TargetMode="External"/><Relationship Id="rId5" Type="http://schemas.openxmlformats.org/officeDocument/2006/relationships/image" Target="../media/image37.png"/><Relationship Id="rId1" Type="http://schemas.openxmlformats.org/officeDocument/2006/relationships/video" Target="file://localhost/Users/marcianeel/Desktop/Projects/Pickens%20County/PPT%20Videos:Graphics%20for%20Pickens%20County/Slide%2053%20Teamwork.mp4" TargetMode="External"/><Relationship Id="rId2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hyperlink" Target="https://www.youtube.com/watch?v=rVvaX6n3ClM" TargetMode="External"/><Relationship Id="rId5" Type="http://schemas.openxmlformats.org/officeDocument/2006/relationships/image" Target="../media/image38.png"/><Relationship Id="rId1" Type="http://schemas.openxmlformats.org/officeDocument/2006/relationships/video" Target="file://localhost/Users/marcianeel/Desktop/Projects/Pickens%20County/PPT%20Videos:Graphics%20for%20Pickens%20County/Slide%2055%20Tenor%20Drummer%20Wipe%20Out.mp4" TargetMode="External"/><Relationship Id="rId2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w1CZ6Biqdw" TargetMode="External"/><Relationship Id="rId4" Type="http://schemas.openxmlformats.org/officeDocument/2006/relationships/image" Target="../media/image39.png"/><Relationship Id="rId1" Type="http://schemas.openxmlformats.org/officeDocument/2006/relationships/video" Target="file://localhost/Users/marcianeel/Desktop/Projects/Pickens%20County/PPT%20Videos:Graphics%20for%20Pickens%20County/Slide%2056%20Isn't%20She%20Lovely%20Video.mp4" TargetMode="Externa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I_znS7pbRE" TargetMode="External"/><Relationship Id="rId4" Type="http://schemas.openxmlformats.org/officeDocument/2006/relationships/image" Target="../media/image40.png"/><Relationship Id="rId1" Type="http://schemas.openxmlformats.org/officeDocument/2006/relationships/video" Target="file://localhost/Users/marcianeel/Desktop/Projects/Pickens%20County/PPT%20Videos:Graphics%20for%20Pickens%20County/Slide%2057%20My%20PVC%20Instrument,%20Disney%20Medley.mp4" TargetMode="Externa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r843OR1GZE" TargetMode="External"/><Relationship Id="rId4" Type="http://schemas.openxmlformats.org/officeDocument/2006/relationships/image" Target="../media/image41.png"/><Relationship Id="rId1" Type="http://schemas.openxmlformats.org/officeDocument/2006/relationships/video" Target="file://localhost/Users/marcianeel/Desktop/Projects/Pickens%20County/PPT%20Videos:Graphics%20for%20Pickens%20County/Slide%2058%20Star%20Spangled%20Banner.mp4" TargetMode="Externa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hyperlink" Target="https://www.youtube.com/watch?v=lk0xiAjwaGU" TargetMode="External"/><Relationship Id="rId5" Type="http://schemas.openxmlformats.org/officeDocument/2006/relationships/image" Target="../media/image42.png"/><Relationship Id="rId6" Type="http://schemas.openxmlformats.org/officeDocument/2006/relationships/hyperlink" Target="http://www.musicachievementcouncil.org" TargetMode="External"/><Relationship Id="rId1" Type="http://schemas.openxmlformats.org/officeDocument/2006/relationships/video" Target="file://localhost/Users/marcianeel/Desktop/Projects/Pickens%20County/PPT%20Videos:Graphics%20for%20Pickens%20County/Slide%2060%20First%20Performance.mov" TargetMode="External"/><Relationship Id="rId2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hyperlink" Target="https://www.youtube.com/watch?v=I0JmBK-MF-A" TargetMode="External"/><Relationship Id="rId5" Type="http://schemas.openxmlformats.org/officeDocument/2006/relationships/image" Target="../media/image43.png"/><Relationship Id="rId1" Type="http://schemas.openxmlformats.org/officeDocument/2006/relationships/video" Target="file://localhost/Users/marcianeel/Desktop/Videos:Graphics%20for%20Pickens%20County%20PPT/Slide%2063%20Elementary%20Band%20w:%20HS%20Band.MOV" TargetMode="External"/><Relationship Id="rId2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hyperlink" Target="https://www.youtube.com/watch?v=zeo_VwHdsDE" TargetMode="External"/><Relationship Id="rId5" Type="http://schemas.openxmlformats.org/officeDocument/2006/relationships/image" Target="../media/image44.png"/><Relationship Id="rId1" Type="http://schemas.openxmlformats.org/officeDocument/2006/relationships/video" Target="file://localhost/Users/marcianeel/Desktop/Projects/Pickens%20County/PPT%20Videos:Graphics%20for%20Pickens%20County/Slide%2064%20The%20Parent%20Band.mp4" TargetMode="External"/><Relationship Id="rId2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hyperlink" Target="https://www.youtube.com/watch?v=j_3KfZIctsI" TargetMode="External"/><Relationship Id="rId5" Type="http://schemas.openxmlformats.org/officeDocument/2006/relationships/image" Target="../media/image45.png"/><Relationship Id="rId1" Type="http://schemas.openxmlformats.org/officeDocument/2006/relationships/video" Target="file://localhost/Users/marcianeel/Desktop/Projects/Pickens%20County/PPT%20Videos:Graphics%20for%20Pickens%20County/Slide%2065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hyperlink" Target="https://youtu.be/bUJ0b_o8s-c" TargetMode="External"/><Relationship Id="rId5" Type="http://schemas.openxmlformats.org/officeDocument/2006/relationships/image" Target="../media/image47.png"/><Relationship Id="rId1" Type="http://schemas.openxmlformats.org/officeDocument/2006/relationships/video" Target="file://localhost/Users/marcianeel/Desktop/Videos:Graphics%20for%20Pickens%20County%20PPT/Slide%2068%20Excellence-Dudamel%20and%20the%20Simo%CC%81n%20Boli%CC%81var%20HS%20Orch.mp4" TargetMode="External"/><Relationship Id="rId2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image" Target="../media/image50.png"/><Relationship Id="rId5" Type="http://schemas.openxmlformats.org/officeDocument/2006/relationships/hyperlink" Target="https://www.youtube.com/watch?v=tlUE5MK0Odw" TargetMode="External"/><Relationship Id="rId6" Type="http://schemas.openxmlformats.org/officeDocument/2006/relationships/image" Target="../media/image51.png"/><Relationship Id="rId1" Type="http://schemas.openxmlformats.org/officeDocument/2006/relationships/video" Target="file://localhost/Users/marcianeel/Desktop/Projects/Pickens%20County/PPT%20Videos:Graphics%20for%20Pickens%20County/Slide%2073%20Habit%202-%20Begin%20with%20the%20End%20in%20Mind.mp4" TargetMode="External"/><Relationship Id="rId2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hyperlink" Target="https://www.youtube.com/watch?v=IA8feapScso" TargetMode="External"/><Relationship Id="rId5" Type="http://schemas.openxmlformats.org/officeDocument/2006/relationships/image" Target="../media/image52.png"/><Relationship Id="rId1" Type="http://schemas.openxmlformats.org/officeDocument/2006/relationships/video" Target="file://localhost/Users/marcianeel/Desktop/Projects/Pickens%20County/PPT%20Videos:Graphics%20for%20Pickens%20County/Slide%2074%20Habit%203%20-%20Put%20First%20Things%20First.mp4" TargetMode="External"/><Relationship Id="rId2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hyperlink" Target="https://youtu.be/SUe6Gf33WcQ" TargetMode="External"/><Relationship Id="rId5" Type="http://schemas.openxmlformats.org/officeDocument/2006/relationships/image" Target="../media/image54.png"/><Relationship Id="rId1" Type="http://schemas.openxmlformats.org/officeDocument/2006/relationships/video" Target="file://localhost/Users/marcianeel/Desktop/Projects/Pickens%20County/PPT%20Videos:Graphics%20for%20Pickens%20County/Slide%2076%20Habit%204%20-%20Think%20Win-Win%20Ohio%20State%20Marching%20Band.mp4" TargetMode="External"/><Relationship Id="rId2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hyperlink" Target="https://www.youtube.com/watch?v=rNzOVxHhjmQ" TargetMode="External"/><Relationship Id="rId5" Type="http://schemas.openxmlformats.org/officeDocument/2006/relationships/image" Target="../media/image55.png"/><Relationship Id="rId1" Type="http://schemas.openxmlformats.org/officeDocument/2006/relationships/video" Target="file://localhost/Users/marcianeel/Desktop/Projects/Pickens%20County/PPT%20Videos:Graphics%20for%20Pickens%20County/Slide%2077%20Habit%204a%20OFFICIAL%20OSU%20Marching%20Band%20Video%20Game%20Half%20Time%20Show.mp4" TargetMode="External"/><Relationship Id="rId2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4" Type="http://schemas.openxmlformats.org/officeDocument/2006/relationships/hyperlink" Target="https://youtu.be/rYlyb2fFJSw" TargetMode="External"/><Relationship Id="rId5" Type="http://schemas.openxmlformats.org/officeDocument/2006/relationships/image" Target="../media/image57.png"/><Relationship Id="rId1" Type="http://schemas.openxmlformats.org/officeDocument/2006/relationships/video" Target="file://localhost/Users/marcianeel/Desktop/Projects/Pickens%20County/PPT%20Videos:Graphics%20for%20Pickens%20County/Slide%2079%20Habit%205%20-%20Seek%20First%20to%20Understand,%20Then%20to%20be%20Understood.mp4" TargetMode="Externa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hyperlink" Target="https://youtu.be/jRsolX69BXc" TargetMode="External"/><Relationship Id="rId5" Type="http://schemas.openxmlformats.org/officeDocument/2006/relationships/image" Target="../media/image59.png"/><Relationship Id="rId1" Type="http://schemas.openxmlformats.org/officeDocument/2006/relationships/video" Target="file://localhost/Users/marcianeel/Desktop/Projects/Pickens%20County/PPT%20Videos:Graphics%20for%20Pickens%20County/Slide%2081%20Habit%206%20-%20Synergize%20Crabs%20Team%20on%20Beach.mp4" TargetMode="External"/><Relationship Id="rId2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hyperlink" Target="https://youtu.be/ZiXGFgK0Icw" TargetMode="External"/><Relationship Id="rId5" Type="http://schemas.openxmlformats.org/officeDocument/2006/relationships/image" Target="../media/image61.png"/><Relationship Id="rId1" Type="http://schemas.openxmlformats.org/officeDocument/2006/relationships/video" Target="file://localhost/Users/marcianeel/Desktop/Projects/Pickens%20County/PPT%20Videos:Graphics%20for%20Pickens%20County/Slide%2083%20Habit%207%20-%20Sharpen%20the%20Saw.mp4" TargetMode="External"/><Relationship Id="rId2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MdHJHX7Xa4" TargetMode="External"/><Relationship Id="rId4" Type="http://schemas.openxmlformats.org/officeDocument/2006/relationships/image" Target="../media/image62.png"/><Relationship Id="rId1" Type="http://schemas.openxmlformats.org/officeDocument/2006/relationships/video" Target="file://localhost/Users/marcianeel/Desktop/Projects/Pickens%20County/PPT%20Videos:Graphics%20for%20Pickens%20County/Slide%2085%20There%20Is%20A%20Place%20-%20Foothill%20HS.mp4" TargetMode="Externa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image" Target="../media/image68.pdf"/><Relationship Id="rId7" Type="http://schemas.openxmlformats.org/officeDocument/2006/relationships/image" Target="../media/image69.png"/><Relationship Id="rId8" Type="http://schemas.openxmlformats.org/officeDocument/2006/relationships/image" Target="../media/image70.pdf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2530"/>
            <a:ext cx="8610600" cy="1981200"/>
          </a:xfrm>
          <a:effectLst/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One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is Too Small a Number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to Achieve Something 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Great!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4545848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 Neel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August 6, 2015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153152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-104" charset="0"/>
              </a:rPr>
              <a:t>Engage, Excite and Enrich</a:t>
            </a: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0" y="5735582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28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569" y="3347998"/>
            <a:ext cx="3733800" cy="127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231290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-104" charset="0"/>
              </a:rPr>
              <a:t>Music Department Caucus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617877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musiceducationconsultants.net</a:t>
            </a:r>
            <a:endParaRPr lang="en-US" sz="28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3049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ATTENDANCE RATES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596783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3049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DISCIPLINE REFERRALS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3656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92" y="354444"/>
            <a:ext cx="9092508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GPA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765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2" y="1496551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8727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ON-TIME GRADUATION RATES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41899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7468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SUMMARY: What Was Learned?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01279"/>
            <a:ext cx="9144000" cy="323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“The</a:t>
            </a:r>
            <a:r>
              <a:rPr kumimoji="0" lang="en-US" sz="480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kern="0" noProof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</a:t>
            </a:r>
            <a:r>
              <a:rPr kumimoji="0" lang="en-US" sz="480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n</a:t>
            </a:r>
            <a:r>
              <a:rPr lang="en-US" sz="4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kumimoji="0" lang="en-US" sz="480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</a:t>
            </a:r>
            <a:r>
              <a:rPr lang="en-US" sz="4800" i="1" kern="0" baseline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hese benefits become.”</a:t>
            </a:r>
            <a:endParaRPr kumimoji="0" lang="en-US" sz="48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467"/>
            <a:ext cx="9144000" cy="170124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Strategies to</a:t>
            </a:r>
            <a:b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ENGAGE, EXCITE and ENRICH</a:t>
            </a:r>
            <a:endParaRPr lang="en-US" dirty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9986" y="213183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 </a:t>
            </a:r>
            <a:r>
              <a:rPr lang="en-US" sz="4000" b="1" i="1" u="sng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Music Educators</a:t>
            </a:r>
            <a:r>
              <a:rPr lang="en-US" sz="4000" b="1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000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Can Do</a:t>
            </a:r>
            <a:endParaRPr lang="en-US" sz="3600" i="1" kern="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97003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 </a:t>
            </a:r>
            <a:r>
              <a:rPr lang="en-US" sz="4000" b="1" i="1" u="sng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Parents</a:t>
            </a:r>
            <a:r>
              <a:rPr lang="en-US" sz="4000" b="1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000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Can Do</a:t>
            </a:r>
            <a:endParaRPr lang="en-US" sz="3600" i="1" kern="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80823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 </a:t>
            </a:r>
            <a:r>
              <a:rPr lang="en-US" sz="4000" b="1" i="1" u="sng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Students</a:t>
            </a:r>
            <a:r>
              <a:rPr lang="en-US" sz="4000" b="1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000" i="1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Can Do</a:t>
            </a:r>
            <a:endParaRPr lang="en-US" sz="3600" i="1" kern="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64643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Principals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Can Do</a:t>
            </a:r>
            <a:endParaRPr lang="en-US" sz="3600" i="1" kern="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56083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Music Supervisors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Can Do</a:t>
            </a:r>
            <a:endParaRPr lang="en-US" sz="3600" i="1" kern="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9482" y="97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Getting It Together as the Music Education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Team</a:t>
            </a:r>
            <a:endParaRPr lang="en-US" sz="6000" b="1" u="sng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5318" y="2112661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Why bother? 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84444" y="2098062"/>
            <a:ext cx="42993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To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Unified Message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3231035"/>
            <a:ext cx="2857500" cy="285750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99042" y="3669005"/>
            <a:ext cx="46351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To generate the proper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9482" y="97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Getting It Together as the Music Education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Team</a:t>
            </a:r>
            <a:endParaRPr lang="en-US" sz="6000" b="1" u="sng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5318" y="2112661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Why bother? 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44391" y="5003978"/>
            <a:ext cx="45751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To ensure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xcellence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3231035"/>
            <a:ext cx="2857500" cy="285750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84444" y="2112661"/>
            <a:ext cx="46351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To guarantee group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esponsibility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the agreed-upon Purpose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9482" y="53788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Let’s Get Started!</a:t>
            </a:r>
            <a:endParaRPr lang="en-US" sz="7200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58" y="1973804"/>
            <a:ext cx="4000943" cy="299684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49482" y="5223343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@SDPC_E3 Music Caucus</a:t>
            </a:r>
            <a:endParaRPr lang="en-US" sz="6000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4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HOW</a:t>
            </a:r>
            <a:endParaRPr lang="en-US" sz="4400" i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8909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1. Creating &amp; Communicating a </a:t>
            </a:r>
          </a:p>
          <a:p>
            <a:pPr algn="ctr"/>
            <a:r>
              <a:rPr lang="en-US" sz="60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Unified Message</a:t>
            </a:r>
            <a:endParaRPr lang="en-US" sz="6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268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Strategies to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ENGAGE, EXCITE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 ENRICH begin with…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5985"/>
            <a:ext cx="8229600" cy="762000"/>
          </a:xfrm>
        </p:spPr>
        <p:txBody>
          <a:bodyPr/>
          <a:lstStyle/>
          <a:p>
            <a:pPr eaLnBrk="1" hangingPunct="1"/>
            <a:r>
              <a:rPr lang="en-US" sz="6600" dirty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Today’s </a:t>
            </a:r>
            <a:r>
              <a:rPr lang="en-US" sz="66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Sessions</a:t>
            </a:r>
            <a:endParaRPr lang="en-US" sz="66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38760" y="1941371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58" y="2140873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587" y="1451868"/>
            <a:ext cx="6364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A Memorable Vision</a:t>
            </a:r>
            <a:endParaRPr kumimoji="0" lang="en-US" sz="5400" i="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3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 had trouble getting someone to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understand what you’re trying to say?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03186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00"/>
                </a:solidFill>
                <a:latin typeface="Times New Roman"/>
                <a:cs typeface="Times New Roman"/>
                <a:hlinkClick r:id="rId4"/>
              </a:rPr>
              <a:t>https://youtu.be/H8xNj8mfcCU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Slide 20 Communication Problems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1359451"/>
            <a:ext cx="6211149" cy="465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485508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And sometimes it seems as if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even though we are communicating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effectively, we 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STILL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to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keep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REPEATING THE MESSAGE.</a:t>
            </a:r>
          </a:p>
          <a:p>
            <a:pPr algn="ctr"/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34783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We can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NEVER BE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COMPLETELY SATISFIED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until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no matter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we deliver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MESSAGE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,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it </a:t>
            </a:r>
            <a:r>
              <a:rPr lang="en-US" sz="36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FINALLY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gets through!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8023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we keep trying and trying and trying!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1531" y="62771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93862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https://youtu.be/siCVW5TKRUk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22 Can you hear me now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45217" y="1045836"/>
            <a:ext cx="6455132" cy="4841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656370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</a:t>
            </a:r>
          </a:p>
          <a:p>
            <a:pPr lvl="1"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 algn="l"/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thoughts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effectively </a:t>
            </a:r>
          </a:p>
          <a:p>
            <a:pPr lvl="1" algn="l"/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– 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both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 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non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you tried. . . .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</a:p>
          <a:p>
            <a:pPr lvl="1" algn="l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1958" y="956020"/>
            <a:ext cx="4039641" cy="324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57076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Precise communication at the right place and the right time is a guarantee for success.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06072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https://</a:t>
            </a:r>
            <a:r>
              <a:rPr lang="en-US" sz="2400" u="sng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www.youtube.com/watch?v</a:t>
            </a:r>
            <a:r>
              <a:rPr lang="en-US" sz="24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=6nPXRAvY5Zo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Slide 24 Result-Driven Communication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9313" y="1626736"/>
            <a:ext cx="7264213" cy="443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737" y="2288653"/>
            <a:ext cx="6078271" cy="4248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6599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Unified Message Starts</a:t>
            </a:r>
          </a:p>
          <a:p>
            <a:pPr algn="ct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a Vision! What is the destination?</a:t>
            </a:r>
          </a:p>
          <a:p>
            <a:pPr algn="ctr"/>
            <a:r>
              <a:rPr lang="en-US" sz="44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Can you see it from here?</a:t>
            </a:r>
            <a:endParaRPr lang="en-US" sz="44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0840" y="417221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0840" y="762678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Good Examples of </a:t>
            </a:r>
            <a:r>
              <a:rPr lang="en-US" sz="4000" u="sng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Visions </a:t>
            </a:r>
            <a:r>
              <a:rPr lang="en-US" sz="40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(Destinations)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noProof="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81000" y="233969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A. Life Is Good T-Shirts: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600" kern="0" noProof="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08575" y="2098317"/>
            <a:ext cx="7902025" cy="191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</a:t>
            </a:r>
            <a:r>
              <a:rPr lang="en-US" sz="36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 world where all children  grow up feeling safe, loved, and joyful.      </a:t>
            </a:r>
            <a:endParaRPr lang="en-US" sz="3600" i="1" kern="0" noProof="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81000" y="42429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B. National Education Assoc.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600" kern="0" noProof="0" dirty="0" smtClean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66434" y="4696474"/>
            <a:ext cx="7413926" cy="72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i="1" kern="0" noProof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 great public school for all students.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23310"/>
            <a:ext cx="90678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Creating a Unified Message</a:t>
            </a:r>
            <a:endParaRPr lang="en-US" dirty="0">
              <a:solidFill>
                <a:srgbClr val="CD00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147261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Good Examples of </a:t>
            </a:r>
            <a:r>
              <a:rPr lang="en-US" sz="4000" u="sng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Missions </a:t>
            </a:r>
            <a:r>
              <a:rPr lang="en-US" sz="40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(Purposes):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kern="0" noProof="0" dirty="0" smtClean="0">
              <a:solidFill>
                <a:srgbClr val="FFFFFF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85190" y="1714500"/>
            <a:ext cx="41660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A. Google: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6200" y="1950773"/>
            <a:ext cx="8991600" cy="20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                        </a:t>
            </a:r>
            <a:r>
              <a:rPr lang="en-US" sz="36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Google’s mission is to organize the world’s information and make it universally accessible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4328801"/>
            <a:ext cx="9067800" cy="168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                         </a:t>
            </a:r>
            <a:r>
              <a:rPr lang="en-US" sz="36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encouraging the studying and making of music </a:t>
            </a:r>
            <a:r>
              <a:rPr lang="en-US" sz="3600" i="1" kern="0" noProof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85190" y="434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B. </a:t>
            </a:r>
            <a:r>
              <a:rPr lang="en-US" sz="3600" kern="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NAfME</a:t>
            </a: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600" kern="0" noProof="0" dirty="0" smtClean="0"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62901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8689" y="1223187"/>
            <a:ext cx="88607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Answer the question,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“Who are ‘we’?”</a:t>
            </a:r>
          </a:p>
          <a:p>
            <a:pPr marL="742950" indent="-742950" algn="l"/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</a:t>
            </a:r>
            <a:endParaRPr lang="en-US" sz="4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2767" y="2029301"/>
            <a:ext cx="88366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Answer the question,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“What is the    </a:t>
            </a:r>
          </a:p>
          <a:p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ultimate benefit (vision) for our 	      </a:t>
            </a:r>
          </a:p>
          <a:p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participating students?”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(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HELP: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 </a:t>
            </a:r>
          </a:p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5 “which leads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tos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.”)  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2767" y="4627960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3.Answer the question,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“What is our  </a:t>
            </a:r>
          </a:p>
          <a:p>
            <a:pPr algn="l"/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overall purpose?”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(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HELP: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The 5      </a:t>
            </a:r>
          </a:p>
          <a:p>
            <a:pPr algn="l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“Whys”)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6290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6717" y="2911210"/>
            <a:ext cx="8534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5. Answer the </a:t>
            </a:r>
            <a:r>
              <a:rPr lang="en-US" sz="4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question,</a:t>
            </a:r>
            <a:r>
              <a:rPr lang="en-US" sz="4000" i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“Why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is it</a:t>
            </a:r>
          </a:p>
          <a:p>
            <a:pPr marL="742950" indent="-742950"/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important to have a written, district-wide Vision and Mission for our Music Department?”</a:t>
            </a:r>
            <a:endParaRPr lang="en-US" sz="4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6717" y="5591518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BREAK-OUT</a:t>
            </a:r>
            <a:endParaRPr lang="en-US" sz="40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6717" y="1382187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Answer the question,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“What do we</a:t>
            </a:r>
          </a:p>
          <a:p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believe in?”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Other Teachers Think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75" y="1421808"/>
            <a:ext cx="6353321" cy="4764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36876"/>
            <a:ext cx="9144000" cy="1737288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577221"/>
            <a:ext cx="8610600" cy="178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Education </a:t>
            </a:r>
            <a:r>
              <a:rPr lang="en-US" sz="36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TEAM </a:t>
            </a: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one unified Message: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9983" y="1852460"/>
            <a:ext cx="8763000" cy="472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Who are “We”?</a:t>
            </a:r>
          </a:p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district-wide, K-12 Music Department is the inclusive team of Music Educators which supports and promotes Music Education within the School District of Pickens County by providing quality, sequential instruction through fulfilling, life-changing opportunities for all of its children.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36876"/>
            <a:ext cx="9144000" cy="1737288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707088"/>
            <a:ext cx="8610600" cy="167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Education </a:t>
            </a:r>
            <a:r>
              <a:rPr lang="en-US" sz="36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TEAM </a:t>
            </a: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one unified Message: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2642465"/>
            <a:ext cx="8508947" cy="379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What is “Our” Vision?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The School District of Pickens County K-12 Music Department  envisions a community where all are actively engaged in life-long, music-making activities.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36876"/>
            <a:ext cx="9144000" cy="1737288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620505"/>
            <a:ext cx="8610600" cy="176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Education </a:t>
            </a:r>
            <a:r>
              <a:rPr lang="en-US" sz="36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TEAM </a:t>
            </a: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one unified Message: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2486231"/>
            <a:ext cx="8267810" cy="438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What is “Our” Mission?</a:t>
            </a: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Mission of the School District of Pickens County K-12 Music Department is to enhance the overall quality of life for all children by inspiring in them the desire to experience the joy of music-making throughout life.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63692"/>
            <a:ext cx="9144000" cy="1737288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434963"/>
            <a:ext cx="8610600" cy="18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Education </a:t>
            </a:r>
            <a:r>
              <a:rPr lang="en-US" sz="36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TEAM </a:t>
            </a: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one unified Message: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420339"/>
            <a:ext cx="163992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What do we believe in?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is a core academic subject and should be taught within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the school day.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should be funded by the district sufficiently and equitably.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 Middle School Fine Arts requirement should be established.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 Fine and Performing Arts Coordinator position should be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established to advocate for the needs of the children.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Data should be gathered and used in determining the needs of the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    SDPC Music Program and its students.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Band, Choir and Strings should be offered at every secondary school.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23456"/>
            <a:ext cx="9144000" cy="1737288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Creating a Unified Message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634943"/>
            <a:ext cx="8610600" cy="16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Music Education </a:t>
            </a:r>
            <a:r>
              <a:rPr lang="en-US" sz="36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TEAM </a:t>
            </a: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one unified Message: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2501809"/>
            <a:ext cx="8763000" cy="385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Why is it important to have written Vision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and Mission Statements?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To clarify and communicate our Purpose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To establish a singular, unified Message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To create Validity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To provide Direction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9365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Communicating the Message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73910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Everyone communicates but. . .</a:t>
            </a:r>
            <a:endParaRPr lang="en-US" sz="5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422177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Few Connect!</a:t>
            </a:r>
            <a:endParaRPr lang="en-US" sz="88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675" y="3786616"/>
            <a:ext cx="5992213" cy="273036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98026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what’s the problem?</a:t>
            </a:r>
            <a:endParaRPr lang="en-US" sz="4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332303"/>
            <a:ext cx="8491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What is CONNECTING? 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0936" y="1054367"/>
            <a:ext cx="84911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“Connecting is the ability to identify with people and relate to them in a way that increases your influence with them.”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0936" y="2998707"/>
            <a:ext cx="8491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Why is this IMPORTANT?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0936" y="3678183"/>
            <a:ext cx="84911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“Because the ability to communicate and connect with others is a major determining factor in reaching </a:t>
            </a:r>
            <a:r>
              <a:rPr lang="en-US" sz="36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YOUR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potential.”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62897" y="5658879"/>
            <a:ext cx="8491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r">
              <a:buFont typeface="Arial" pitchFamily="-104" charset="0"/>
              <a:buNone/>
            </a:pP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John Maxwell</a:t>
            </a:r>
            <a:endParaRPr lang="en-US" sz="40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(5) Connecting Principles: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104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Increases Your Influence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</a:t>
            </a:r>
          </a:p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 Situation.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0104" y="1516735"/>
            <a:ext cx="86684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Set people up to connect</a:t>
            </a:r>
          </a:p>
          <a:p>
            <a:pPr marL="742950" indent="-742950"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and receive your “message.”    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8214" y="2710290"/>
            <a:ext cx="86684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How can we do this. . 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5938" y="3436871"/>
            <a:ext cx="59294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Students?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1387" y="4235602"/>
            <a:ext cx="5597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Parents?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47902" y="5034333"/>
            <a:ext cx="5597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Administrators?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0302" y="5839394"/>
            <a:ext cx="5597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the Community?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(5) Connecting Principles: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020" y="930491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latin typeface="Times New Roman" pitchFamily="-104" charset="0"/>
              </a:rPr>
              <a:t>All About Others</a:t>
            </a:r>
            <a:r>
              <a:rPr lang="en-US" sz="3600" dirty="0" smtClean="0">
                <a:latin typeface="Times New Roman" pitchFamily="-104" charset="0"/>
              </a:rPr>
              <a:t>. . .</a:t>
            </a:r>
            <a:endParaRPr lang="en-US" sz="3200" i="1" dirty="0"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41" y="2385265"/>
            <a:ext cx="3626350" cy="240619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13291" y="2210410"/>
            <a:ext cx="27394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latin typeface="Times New Roman" pitchFamily="-104" charset="0"/>
              </a:rPr>
              <a:t>LISTEN!</a:t>
            </a:r>
            <a:endParaRPr lang="en-US" sz="4400" b="1" dirty="0">
              <a:solidFill>
                <a:srgbClr val="FF0000"/>
              </a:solidFill>
              <a:latin typeface="Times New Roman" pitchFamily="-10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74553" y="2253700"/>
            <a:ext cx="20093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latin typeface="Times New Roman" pitchFamily="-104" charset="0"/>
              </a:rPr>
              <a:t>LOOK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39048" y="2210893"/>
            <a:ext cx="18343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latin typeface="Times New Roman" pitchFamily="-104" charset="0"/>
              </a:rPr>
              <a:t>STOP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862" y="954508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It begins    </a:t>
            </a:r>
          </a:p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</a:t>
            </a:r>
            <a:r>
              <a:rPr lang="en-US" sz="36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862" y="4733735"/>
            <a:ext cx="894335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Marcia’s </a:t>
            </a:r>
          </a:p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“Walking through the Halls” </a:t>
            </a:r>
          </a:p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Philosophy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9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(5) Connecting Principles: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88386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latin typeface="Times New Roman" pitchFamily="-104" charset="0"/>
              </a:rPr>
              <a:t>Goes Beyond Words</a:t>
            </a:r>
            <a:r>
              <a:rPr lang="en-US" sz="3600" dirty="0" smtClean="0">
                <a:latin typeface="Times New Roman" pitchFamily="-104" charset="0"/>
              </a:rPr>
              <a:t>. . .</a:t>
            </a:r>
            <a:endParaRPr lang="en-US" sz="3200" i="1" dirty="0"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299" y="2658264"/>
            <a:ext cx="4245157" cy="3996417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903937"/>
            <a:ext cx="8382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 “Your</a:t>
            </a:r>
          </a:p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actions are speaking so loudly, I can’t hear what you’re saying.”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8875" y="3015933"/>
            <a:ext cx="30833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Body</a:t>
            </a:r>
          </a:p>
          <a:p>
            <a:pPr algn="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Language</a:t>
            </a:r>
            <a:endParaRPr lang="en-US" sz="4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1592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Kids (I Don’t Teach) Think I Do!</a:t>
            </a:r>
            <a:endParaRPr lang="en-US" sz="48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457200" y="1600200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86200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bb4f575425daa454ec71f6d1f88628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(5) Connecting Principles: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846096"/>
            <a:ext cx="8382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Connecting Always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Requires Energy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1812" y="93391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“They” get out of it what “you” put into it!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00603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https://youtu.be/F_UWM2exxBY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9" name="Slide 41 Lux Arumque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64238" y="2262851"/>
            <a:ext cx="6499774" cy="3656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98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9875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(5) Connecting Principles: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4000" y="74508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5. Connecting is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More Skill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 Natural Talent.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6883" y="1298680"/>
            <a:ext cx="77224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It can be learned.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19059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https://www.youtube.com/watch?v=0b4f5HxiYNI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Slide 42 Dr 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6680" y="1945415"/>
            <a:ext cx="7452638" cy="4192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4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HOW</a:t>
            </a:r>
            <a:endParaRPr lang="en-US" sz="4400" i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6124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Generating the Proper </a:t>
            </a:r>
            <a:r>
              <a:rPr lang="en-US" sz="60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6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</a:t>
            </a:r>
          </a:p>
          <a:p>
            <a:pPr algn="ctr"/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 Education</a:t>
            </a:r>
            <a:endParaRPr lang="en-US" sz="60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268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Strategies to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ENGAGE, EXCITE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 ENRICH involve…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995"/>
            <a:ext cx="9144000" cy="2201244"/>
          </a:xfrm>
        </p:spPr>
        <p:txBody>
          <a:bodyPr/>
          <a:lstStyle/>
          <a:p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Generating the Proper </a:t>
            </a:r>
            <a:r>
              <a:rPr lang="en-US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b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Remember these?</a:t>
            </a:r>
            <a:endParaRPr lang="en-US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2"/>
          <a:srcRect l="-16823" r="-16823"/>
          <a:stretch>
            <a:fillRect/>
          </a:stretch>
        </p:blipFill>
        <p:spPr>
          <a:xfrm>
            <a:off x="-331362" y="2201244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39" y="4150041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0072"/>
            <a:ext cx="9144000" cy="1143000"/>
          </a:xfrm>
        </p:spPr>
        <p:txBody>
          <a:bodyPr/>
          <a:lstStyle/>
          <a:p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Generating the Proper </a:t>
            </a:r>
            <a:r>
              <a:rPr lang="en-US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b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Remember these?</a:t>
            </a:r>
            <a:endParaRPr lang="en-US" dirty="0"/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2"/>
          <a:srcRect l="-12398" r="-12398"/>
          <a:stretch>
            <a:fillRect/>
          </a:stretch>
        </p:blipFill>
        <p:spPr>
          <a:xfrm>
            <a:off x="2695800" y="2181412"/>
            <a:ext cx="6979962" cy="3242235"/>
          </a:xfrm>
          <a:prstGeom prst="rect">
            <a:avLst/>
          </a:prstGeom>
        </p:spPr>
      </p:pic>
      <p:pic>
        <p:nvPicPr>
          <p:cNvPr id="8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-231166" y="3665911"/>
            <a:ext cx="5853931" cy="2818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Generating the Proper </a:t>
            </a:r>
            <a:r>
              <a:rPr lang="en-US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b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Remember these?</a:t>
            </a:r>
            <a:endParaRPr lang="en-US" dirty="0"/>
          </a:p>
        </p:txBody>
      </p:sp>
      <p:pic>
        <p:nvPicPr>
          <p:cNvPr id="9" name="Content Placeholder 7" descr="soundofmusic-topper.jpg"/>
          <p:cNvPicPr>
            <a:picLocks noGrp="1" noChangeAspect="1"/>
          </p:cNvPicPr>
          <p:nvPr/>
        </p:nvPicPr>
        <p:blipFill>
          <a:blip r:embed="rId2"/>
          <a:srcRect l="-2363" r="-2363"/>
          <a:stretch>
            <a:fillRect/>
          </a:stretch>
        </p:blipFill>
        <p:spPr>
          <a:xfrm>
            <a:off x="2602175" y="3619580"/>
            <a:ext cx="6396279" cy="3079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37" y="2325698"/>
            <a:ext cx="3615812" cy="2694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5-08-05 at 10.38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0" y="1356444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focus on these </a:t>
            </a:r>
            <a:r>
              <a:rPr lang="en-US" sz="4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 C’s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is essential </a:t>
            </a:r>
          </a:p>
          <a:p>
            <a:pPr marL="457200" indent="-457200" algn="ctr"/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prepare students for the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21</a:t>
            </a:r>
            <a:r>
              <a:rPr lang="en-US" sz="4000" i="1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Century</a:t>
            </a: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85800" y="2784098"/>
            <a:ext cx="4419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ritical Thinking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ollaboration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reativity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onfidence</a:t>
            </a:r>
          </a:p>
        </p:txBody>
      </p:sp>
      <p:pic>
        <p:nvPicPr>
          <p:cNvPr id="20484" name="Picture 7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581120"/>
            <a:ext cx="36576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899958"/>
            <a:ext cx="3657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0486" name="Rectangle 1030"/>
          <p:cNvSpPr>
            <a:spLocks noChangeArrowheads="1"/>
          </p:cNvSpPr>
          <p:nvPr/>
        </p:nvSpPr>
        <p:spPr bwMode="auto">
          <a:xfrm>
            <a:off x="1371600" y="6053220"/>
            <a:ext cx="32604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Therefore. . 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95639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Lucida Grande"/>
                <a:cs typeface="Times New Roman"/>
              </a:rPr>
              <a:t>Promulgate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Correct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Attitude!</a:t>
            </a:r>
          </a:p>
          <a:p>
            <a:pPr marL="457200" indent="-457200"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We’re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much more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than what it seems!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2048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928688" y="942975"/>
            <a:ext cx="7043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19231" y="2409860"/>
            <a:ext cx="848576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ritical Thinking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</a:p>
          <a:p>
            <a:pPr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reason effectively and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solve 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problems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creatively</a:t>
            </a: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5419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Society Thinks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0" y="1502772"/>
            <a:ext cx="9144000" cy="424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09800" y="8382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371600"/>
            <a:ext cx="9144000" cy="52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Problem Solving: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algn="ctr"/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solve problems.</a:t>
            </a:r>
            <a:endParaRPr lang="en-US" sz="4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EX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Having a problem getting</a:t>
            </a: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people to 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turn off their phones and</a:t>
            </a:r>
            <a:endParaRPr lang="en-US" sz="4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beepers 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at your concerts</a:t>
            </a: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 See how 	one student found a creative solution!</a:t>
            </a:r>
          </a:p>
          <a:p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09800" y="8382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4037" name="Picture 5" descr="Bass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477"/>
            <a:ext cx="9144000" cy="628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133600" y="7620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32645" y="3737448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ollaboration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(Teamwork). . .</a:t>
            </a:r>
          </a:p>
          <a:p>
            <a:pPr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work effectively and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respectfully with </a:t>
            </a:r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ALL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2645" y="1818218"/>
            <a:ext cx="838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	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marL="742950" indent="-742950"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Refer back to slides 20 - 24</a:t>
            </a:r>
          </a:p>
          <a:p>
            <a:pPr marL="457200" indent="-457200" algn="l">
              <a:buAutoNum type="arabicPeriod" startAt="3"/>
            </a:pP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133600" y="6096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itchFamily="-104" charset="0"/>
              </a:rPr>
              <a:t>	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Teamwork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Effective when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EVERYONE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	</a:t>
            </a: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	does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their job.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20795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https://youtu.be/FIya6xaWDWo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53 Teamwork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48315" y="2343329"/>
            <a:ext cx="5209581" cy="3907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09800" y="7620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1905000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onfidence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</a:p>
          <a:p>
            <a:pPr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handle </a:t>
            </a:r>
            <a:r>
              <a:rPr lang="en-US" sz="40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CIRCUMSTANCE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and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grow from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133600" y="6096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Confidence:</a:t>
            </a:r>
            <a:r>
              <a:rPr lang="en-US" sz="2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Ability to handle </a:t>
            </a:r>
            <a:r>
              <a:rPr lang="en-US" sz="28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</a:t>
            </a:r>
            <a:r>
              <a:rPr lang="en-US" sz="2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CIRCUMSTANCE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11882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https://www.youtube.com/watch?v=rVvaX6n3ClM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Slide 55 Tenor Drummer Wipe Out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74592" y="1801079"/>
            <a:ext cx="7341815" cy="4129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072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Feature the Unique Individual Achievements/ </a:t>
            </a:r>
            <a:br>
              <a:rPr lang="en-US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Gifts of  </a:t>
            </a:r>
            <a:r>
              <a:rPr lang="en-US" sz="3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YOUR </a:t>
            </a:r>
            <a:r>
              <a:rPr lang="en-US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Students</a:t>
            </a:r>
            <a:endParaRPr lang="en-US" sz="3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772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Speak Up!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Don’t be your school’s best kept secret</a:t>
            </a:r>
            <a:endParaRPr lang="en-US" sz="4400" kern="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8015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3"/>
              </a:rPr>
              <a:t>https://youtu.be/Qw1CZ6Biqdw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Slide 56 Isn't She Lovely Video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346" y="2343720"/>
            <a:ext cx="6912567" cy="38035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432"/>
            <a:ext cx="91440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Speak Up! 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Don’t be your school’s best kept secret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090" y="138011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Feature the Unique Individual Achievements/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Gifts of  </a:t>
            </a:r>
            <a:r>
              <a:rPr lang="en-US" sz="3600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Students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090" y="583044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3"/>
              </a:rPr>
              <a:t>https://youtu.be/II_znS7pbRE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Slide 57 My PVC Instrument, Disney Medley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8818" y="2534748"/>
            <a:ext cx="6613300" cy="371998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432"/>
            <a:ext cx="91440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So Speak Up! 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Don’t be your school’s best kept secret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127910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Feature the Unique Individual Achievements/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Gifts of  </a:t>
            </a:r>
            <a:r>
              <a:rPr lang="en-US" sz="3600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Students</a:t>
            </a:r>
            <a:endParaRPr lang="en-US" sz="3600" kern="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23389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3"/>
              </a:rPr>
              <a:t>https://youtu.be/fr843OR1GZE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8" name="Slide 58 Star Spangled Banner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8790" y="2445178"/>
            <a:ext cx="6889418" cy="38752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4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HOW</a:t>
            </a:r>
            <a:endParaRPr lang="en-US" sz="4400" i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18969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Group </a:t>
            </a:r>
            <a:r>
              <a:rPr lang="en-US" sz="60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6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esponsibility </a:t>
            </a:r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for the Agreed-upon Purpose</a:t>
            </a:r>
            <a:endParaRPr lang="en-US" sz="60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60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268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Strategies to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ENGAGE, EXCITE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 ENRICH involve…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My Mom Thinks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233390" y="1407210"/>
            <a:ext cx="8665597" cy="4172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79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0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HOW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: First Performance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Instill the Vision EARLY – ELEMENTARY!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6083887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https://www.youtube.com/watch?v=lk0xiAjwaGU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6" name="Slide 60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5994" y="1362990"/>
            <a:ext cx="7657582" cy="4307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68043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Order through music store or at </a:t>
            </a:r>
            <a:r>
              <a:rPr lang="en-US" sz="2400" dirty="0" smtClean="0">
                <a:latin typeface="Times New Roman"/>
                <a:cs typeface="Times New Roman"/>
                <a:hlinkClick r:id="rId6"/>
              </a:rPr>
              <a:t>www.musicachievementcouncil.org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5458"/>
            <a:ext cx="8229600" cy="1067842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000" b="1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36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5045" y="1053412"/>
            <a:ext cx="8458200" cy="55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kern="0" noProof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kern="0" noProof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kern="0" noProof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Hang out with each other!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000" kern="0" noProof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Meet as a district-wide TEAM on a regular basis to establish goals and measure progress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4000" kern="0" noProof="0" dirty="0" smtClean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045"/>
            <a:ext cx="9144000" cy="1521715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lvl="0"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A Photo is Worth 1000 Words!</a:t>
            </a:r>
            <a:br>
              <a:rPr lang="en-US" sz="40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32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Build a “retention” section on all K-12 </a:t>
            </a:r>
            <a:br>
              <a:rPr lang="en-US" sz="32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32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   music websites. Content could include. . .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36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8207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latin typeface="Times New Roman"/>
                <a:ea typeface="ＭＳ Ｐゴシック" charset="-128"/>
                <a:cs typeface="Times New Roman"/>
              </a:rPr>
              <a:t>Lots of photos of elementary/middle </a:t>
            </a:r>
            <a:r>
              <a:rPr lang="en-US" sz="2800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students </a:t>
            </a:r>
            <a:r>
              <a:rPr lang="en-US" sz="2800" kern="0" dirty="0" smtClean="0">
                <a:latin typeface="Times New Roman"/>
                <a:ea typeface="ＭＳ Ｐゴシック" charset="-128"/>
                <a:cs typeface="Times New Roman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992758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B.	Lots of photos of elementary/middle </a:t>
            </a:r>
            <a:r>
              <a:rPr lang="en-US" sz="2800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parents </a:t>
            </a:r>
            <a:r>
              <a:rPr lang="en-US" sz="2800" kern="0" dirty="0" smtClean="0">
                <a:solidFill>
                  <a:srgbClr val="FFFFFF"/>
                </a:solidFill>
                <a:latin typeface="Times New Roman"/>
                <a:ea typeface="ＭＳ Ｐゴシック" charset="-128"/>
                <a:cs typeface="Times New Roman"/>
              </a:rPr>
              <a:t>with the high school parents/students at cool events (as well as at musical activities).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925638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latin typeface="Times New Roman"/>
                <a:ea typeface="ＭＳ Ｐゴシック" charset="-128"/>
                <a:cs typeface="Times New Roman"/>
              </a:rPr>
              <a:t>C.	Lots of photos of elementary/middle/high school </a:t>
            </a:r>
            <a:r>
              <a:rPr lang="en-US" sz="2800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directors </a:t>
            </a:r>
            <a:r>
              <a:rPr lang="en-US" sz="2800" kern="0" dirty="0" smtClean="0">
                <a:latin typeface="Times New Roman"/>
                <a:ea typeface="ＭＳ Ｐゴシック" charset="-128"/>
                <a:cs typeface="Times New Roman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905858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Times New Roman"/>
                <a:ea typeface="ＭＳ Ｐゴシック" charset="-128"/>
                <a:cs typeface="Times New Roman"/>
              </a:rPr>
              <a:t>D.	Lots of photos of elementary/middle/high school </a:t>
            </a:r>
            <a:r>
              <a:rPr lang="en-US" sz="2800" kern="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principals </a:t>
            </a:r>
            <a:r>
              <a:rPr lang="en-US" sz="2800" kern="0" dirty="0" smtClean="0">
                <a:solidFill>
                  <a:schemeClr val="accent4"/>
                </a:solidFill>
                <a:latin typeface="Times New Roman"/>
                <a:ea typeface="ＭＳ Ｐゴシック" charset="-128"/>
                <a:cs typeface="Times New Roman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5440"/>
            <a:ext cx="9144000" cy="1659484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A Video is Worth </a:t>
            </a:r>
            <a:r>
              <a:rPr lang="en-US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10,000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 Words!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32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Feature the Elementary Band in HS Halftime Show </a:t>
            </a:r>
            <a:endParaRPr lang="en-US" sz="32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25089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https://www.youtube.com/watch?v=I0JmBK-MF-A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6" name="Slide 63 Elementary Band w: HS Band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7713" y="1397000"/>
            <a:ext cx="7970748" cy="4490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000" b="1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0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36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Engage Parents EARLY—The Parent Band!</a:t>
            </a:r>
            <a:endParaRPr lang="en-US" sz="36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93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https://www.youtube.com/watch?v=zeo_VwHdsDE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64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23363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215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000" b="1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40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Publicize Student “Testimonials”</a:t>
            </a:r>
            <a:endParaRPr lang="en-US" sz="40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https://www.youtube.com/watch?v=j_3KfZIctsI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6" name="Slide 65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55525" y="1291349"/>
            <a:ext cx="6560425" cy="4920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6454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000" b="1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36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9349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Write letters of invitation (Big Bro/Sis) </a:t>
            </a:r>
            <a:r>
              <a:rPr lang="en-US" sz="36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and congratulations as appropriate</a:t>
            </a:r>
            <a:endParaRPr lang="en-US" sz="3600" kern="0" noProof="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158741" y="17526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Giving a “Golden Invitation” to music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924" y="2077963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4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HOW</a:t>
            </a:r>
            <a:endParaRPr lang="en-US" sz="4400" i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53725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Ensuring </a:t>
            </a:r>
            <a:r>
              <a:rPr lang="en-US" sz="6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Excellence</a:t>
            </a:r>
          </a:p>
          <a:p>
            <a:pPr algn="ctr"/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for the right </a:t>
            </a:r>
            <a:r>
              <a:rPr lang="en-US" sz="6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REASON—</a:t>
            </a:r>
          </a:p>
          <a:p>
            <a:pPr algn="ctr"/>
            <a:r>
              <a:rPr lang="en-US" sz="6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6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Joy </a:t>
            </a:r>
            <a:r>
              <a:rPr lang="en-US" sz="6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of </a:t>
            </a:r>
            <a:r>
              <a:rPr lang="en-US" sz="6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Music-making!</a:t>
            </a:r>
            <a:endParaRPr lang="en-US" sz="60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60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268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Strategies to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ENGAGE, EXCITE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and ENRICH involve…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759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Excellence </a:t>
            </a:r>
            <a:r>
              <a:rPr lang="en-US" sz="48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for the RIGHT </a:t>
            </a:r>
            <a:r>
              <a:rPr lang="en-US" sz="48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REASON</a:t>
            </a:r>
          </a:p>
          <a:p>
            <a:pPr algn="ctr"/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Simón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Bolivár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HS Youth </a:t>
            </a:r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Orch</a:t>
            </a:r>
            <a:endParaRPr lang="en-US" sz="48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48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99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https://youtu.be/bUJ0b_o8s-c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Slide 68 Excellence-Dudamel and the Simón Bolívar HS Orch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1712866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669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but. . .</a:t>
            </a: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“ONE IS TOO SMALL A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NUMBER TO ACHIEVE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SOMETHING GREAT”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SOOOOOO. . .</a:t>
            </a:r>
            <a:endParaRPr lang="en-US" sz="4400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endParaRPr lang="en-US" sz="1000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4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WHAT </a:t>
            </a:r>
            <a:r>
              <a:rPr lang="en-US" sz="44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CAN BE DONE</a:t>
            </a:r>
          </a:p>
          <a:p>
            <a:pPr algn="ctr"/>
            <a:r>
              <a:rPr lang="en-US" sz="44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TOGETHER</a:t>
            </a:r>
            <a:r>
              <a:rPr lang="en-US" sz="4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TO ACHIEVE</a:t>
            </a:r>
          </a:p>
          <a:p>
            <a:pPr algn="ctr"/>
            <a:r>
              <a:rPr lang="en-US" sz="44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GREATNESS IN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PICKENS COUNTY</a:t>
            </a:r>
            <a:r>
              <a:rPr lang="en-US" sz="44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endParaRPr lang="en-US" sz="44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58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 Think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00621" y="1588546"/>
            <a:ext cx="854612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87" y="702238"/>
            <a:ext cx="3585883" cy="5280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86" y="702238"/>
            <a:ext cx="4826001" cy="52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 must be </a:t>
            </a:r>
          </a:p>
          <a:p>
            <a:r>
              <a:rPr lang="en-US" sz="6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effective </a:t>
            </a:r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</a:t>
            </a:r>
          </a:p>
          <a:p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showing that </a:t>
            </a:r>
          </a:p>
          <a:p>
            <a:r>
              <a:rPr lang="en-US" sz="6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 truly </a:t>
            </a:r>
            <a:r>
              <a:rPr lang="en-US" sz="6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C.A.R.E.</a:t>
            </a:r>
            <a:endParaRPr lang="en-US" sz="6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1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" y="-28538"/>
            <a:ext cx="9368430" cy="6886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45"/>
            <a:ext cx="9142404" cy="6009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2" y="6277181"/>
            <a:ext cx="9140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5"/>
              </a:rPr>
              <a:t>https://www.youtube.com/watch?v=tlUE5MK0Odw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7" name="Slide 73 Habit 2- Begin with the End in Mind.mp4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93" y="2294419"/>
            <a:ext cx="9140808" cy="3982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30" y="-133471"/>
            <a:ext cx="8969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Put First Things First</a:t>
            </a:r>
            <a:endParaRPr lang="en-US" sz="7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48372"/>
            <a:ext cx="9127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https://www.youtube.com/watch?v=IA8feapScso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74 Habit 3 - Put First Things First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08813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76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4. Think Win-Win</a:t>
            </a:r>
            <a:endParaRPr lang="en-US" sz="8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94927"/>
            <a:ext cx="914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https://youtu.be/SUe6Gf33WcQ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7" name="Slide 76 Habit 4 - Think Win-Win Ohio State Marching Band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1314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7676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4a. Think Win-Win</a:t>
            </a:r>
          </a:p>
          <a:p>
            <a:pPr algn="ctr"/>
            <a:r>
              <a:rPr lang="en-US" sz="40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Full OSU Video-Game Halftime Show</a:t>
            </a:r>
            <a:endParaRPr lang="en-US" sz="40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314771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https://www.youtube.com/watch?v=rNzOVxHhjmQ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7" name="Slide 77 Habit 4a OFFICIAL OSU Marching Band Video Game Half Time Show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" y="1142999"/>
            <a:ext cx="9194260" cy="517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7597"/>
            <a:ext cx="9144000" cy="8930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213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https://youtu.be/rYlyb2fFJSw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Slide 79 Habit 5 - Seek First to Understand, Then to be Understood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66966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4927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I Really Get to Do!</a:t>
            </a:r>
            <a:b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48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5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252" y="77160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</a:b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Facilitate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8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Success and Fulfillment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12" name="Picture 11" descr="Clarinetist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083" y="2879982"/>
            <a:ext cx="3323254" cy="206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bit 6 Synergiz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76" y="0"/>
            <a:ext cx="95770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2392" y="50115"/>
            <a:ext cx="52942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6. Synergize</a:t>
            </a:r>
            <a:endParaRPr lang="en-US" sz="8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613580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https://youtu.be/jRsolX69BXc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Slide 81 Habit 6 - Synergize Crabs Team on Beach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146046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53340"/>
            <a:ext cx="9215118" cy="69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-101010"/>
            <a:ext cx="9150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 Sharpen Your Saw</a:t>
            </a:r>
            <a:endParaRPr lang="en-US" sz="8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29166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https://youtu.be/ZiXGFgK0Icw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83 Habit 7 - Sharpen the Saw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13142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8185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What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Will Make Our Programs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Special?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Do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We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</a:t>
            </a:r>
            <a:r>
              <a:rPr lang="en-US" sz="3600" b="1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GREAT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THANKS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to Dr. Tim!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304800" y="2156927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Unified Message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2864813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Generate the Proper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4188252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Guarantee Group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esponsibility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the Agreed-upon Purpose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5612701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Ensure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xcellence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5018" y="44823"/>
            <a:ext cx="8419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One final bit of inspiration. . .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“Message” of the Foothill HS Band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53949"/>
            <a:ext cx="9143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3"/>
              </a:rPr>
              <a:t>https://youtu.be/MMdHJHX7Xa4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7" name="Slide 85 There Is A Place - Foothill H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2431" y="1452079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167" y="44823"/>
            <a:ext cx="7946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Next Step:  Action Plans/Strategies to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Support Your Mission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9" y="1779092"/>
            <a:ext cx="3754586" cy="3825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3342" y="1324426"/>
            <a:ext cx="4462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Set dates for follow-up</a:t>
            </a:r>
          </a:p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meetings/brainstorming</a:t>
            </a:r>
          </a:p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three (3) activities.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3342" y="2894086"/>
            <a:ext cx="4394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Choose two (2)</a:t>
            </a:r>
          </a:p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activities to implement.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7060" y="3942106"/>
            <a:ext cx="4394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Decide what data you</a:t>
            </a:r>
          </a:p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may want to collect.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6256" y="5019324"/>
            <a:ext cx="4394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Implement activities.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0854" y="5604100"/>
            <a:ext cx="4394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Assess each activity</a:t>
            </a:r>
          </a:p>
          <a:p>
            <a:pPr marL="742950" indent="-74295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using data and share out.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741" y="1309584"/>
            <a:ext cx="560907" cy="5845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75106" y="1627212"/>
            <a:ext cx="62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___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9918" y="3057452"/>
            <a:ext cx="62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___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5262" y="4088096"/>
            <a:ext cx="62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___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4458" y="5165314"/>
            <a:ext cx="62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___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0878" y="5747759"/>
            <a:ext cx="62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___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" presetClass="entr" presetSubtype="4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6" grpId="0"/>
      <p:bldP spid="18" grpId="0"/>
      <p:bldP spid="19" grpId="0"/>
      <p:bldP spid="20" grpId="0"/>
      <p:bldP spid="2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10101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Got SMART Phone?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7404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3" y="57150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1"/>
            <a:ext cx="270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623381" y="2503090"/>
            <a:ext cx="2430834" cy="36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800" y="1752600"/>
            <a:ext cx="2642330" cy="333183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22860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625018" y="6096000"/>
            <a:ext cx="60662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www.musicachievementcouncil.org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01541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Got Smart Phone?</a:t>
            </a:r>
            <a:endParaRPr lang="en-US" sz="4400" i="1" dirty="0">
              <a:solidFill>
                <a:schemeClr val="hlink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8" name="Rectangle 7"/>
          <p:cNvSpPr>
            <a:spLocks noChangeArrowheads="1"/>
          </p:cNvSpPr>
          <p:nvPr/>
        </p:nvSpPr>
        <p:spPr bwMode="auto">
          <a:xfrm>
            <a:off x="3733800" y="1789614"/>
            <a:ext cx="5029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@</a:t>
            </a:r>
            <a:r>
              <a:rPr lang="en-US" sz="44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MusicEdConsult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 Twitter</a:t>
            </a:r>
            <a:endParaRPr lang="en-US" sz="3600" dirty="0">
              <a:solidFill>
                <a:srgbClr val="8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9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0" y="3055869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You!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6759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299" y="1650341"/>
            <a:ext cx="2029861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597414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238" y="4025613"/>
            <a:ext cx="3733800" cy="127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4835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All materials are posted:</a:t>
            </a:r>
            <a:endParaRPr lang="en-US" sz="3200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advClick="0">
            <mp:flip dir="u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Choice>
    <mc:Fallback>
      <mc:AlternateContent>
        <mc:Choice Requires="mp">
          <p:transition advClick="0">
            <p:newsflash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5191"/>
            <a:ext cx="8229600" cy="1285429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8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RECENT FINDINGS</a:t>
            </a:r>
            <a:endParaRPr lang="en-US" sz="48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705930"/>
            <a:ext cx="861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Zapfino"/>
                <a:cs typeface="Zapfino"/>
              </a:rPr>
              <a:t> </a:t>
            </a: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dirty="0" smtClean="0">
              <a:solidFill>
                <a:srgbClr val="FF6600"/>
              </a:solidFill>
              <a:latin typeface="Times New Roman"/>
              <a:cs typeface="Times New Roman"/>
            </a:endParaRPr>
          </a:p>
          <a:p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</a:t>
            </a:r>
            <a:r>
              <a:rPr lang="en-US" sz="4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Makes Us</a:t>
            </a:r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Baseline </a:t>
            </a:r>
            <a:r>
              <a:rPr lang="en-US" sz="4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Research </a:t>
            </a:r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Report</a:t>
            </a:r>
          </a:p>
          <a:p>
            <a:endParaRPr lang="en-US" sz="3600" b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Zapfino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61098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214" y="1711160"/>
            <a:ext cx="6467399" cy="2231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2675</Words>
  <Application>Microsoft Macintosh PowerPoint</Application>
  <PresentationFormat>On-screen Show (4:3)</PresentationFormat>
  <Paragraphs>496</Paragraphs>
  <Slides>88</Slides>
  <Notes>79</Notes>
  <HiddenSlides>0</HiddenSlides>
  <MMClips>23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Calm Seas</vt:lpstr>
      <vt:lpstr>Slide 1</vt:lpstr>
      <vt:lpstr>Today’s Sessions</vt:lpstr>
      <vt:lpstr>WHAT Other Teachers Think I Do!</vt:lpstr>
      <vt:lpstr>WHAT the Kids (I Don’t Teach) Think I Do!</vt:lpstr>
      <vt:lpstr>WHAT Society Thinks I Do!</vt:lpstr>
      <vt:lpstr>WHAT My Mom Thinks I Do!</vt:lpstr>
      <vt:lpstr>WHAT I Think I Do!</vt:lpstr>
      <vt:lpstr>WHAT I Really Get to Do! </vt:lpstr>
      <vt:lpstr>The Why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ENGAGE, EXCITE and ENRICH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Creating a Unified Message</vt:lpstr>
      <vt:lpstr>Creating a Unified Message</vt:lpstr>
      <vt:lpstr>Slide 28</vt:lpstr>
      <vt:lpstr>Slide 29</vt:lpstr>
      <vt:lpstr>Creating a Unified Message</vt:lpstr>
      <vt:lpstr>Creating a Unified Message</vt:lpstr>
      <vt:lpstr>Creating a Unified Message</vt:lpstr>
      <vt:lpstr>Creating a Unified Message</vt:lpstr>
      <vt:lpstr>Creating a Unified Message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2. Generating the Proper Attitudes toward Music Education Remember these?</vt:lpstr>
      <vt:lpstr>2. Generating the Proper Attitudes toward Music Education Remember these?</vt:lpstr>
      <vt:lpstr>2. Generating the Proper Attitudes toward Music Education Remember these?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Feature the Unique Individual Achievements/  Gifts of  YOUR Students</vt:lpstr>
      <vt:lpstr>So Speak Up!  Don’t be your school’s best kept secret</vt:lpstr>
      <vt:lpstr>So Speak Up!  Don’t be your school’s best kept secret</vt:lpstr>
      <vt:lpstr>Slide 59</vt:lpstr>
      <vt:lpstr>The HOW: First Performance Instill the Vision EARLY – ELEMENTARY!</vt:lpstr>
      <vt:lpstr>The HOW </vt:lpstr>
      <vt:lpstr>A Photo is Worth 1000 Words! Build a “retention” section on all K-12      music websites. Content could include. . . </vt:lpstr>
      <vt:lpstr>A Video is Worth 10,000 Words! Feature the Elementary Band in HS Halftime Show </vt:lpstr>
      <vt:lpstr>The HOW Engage Parents EARLY—The Parent Band!</vt:lpstr>
      <vt:lpstr>The HOW Publicize Student “Testimonials”</vt:lpstr>
      <vt:lpstr>The HOW 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771</cp:revision>
  <cp:lastPrinted>2015-08-08T21:32:26Z</cp:lastPrinted>
  <dcterms:created xsi:type="dcterms:W3CDTF">2015-08-09T20:11:05Z</dcterms:created>
  <dcterms:modified xsi:type="dcterms:W3CDTF">2015-08-09T22:01:43Z</dcterms:modified>
</cp:coreProperties>
</file>