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tags/tag1.xml" ContentType="application/vnd.openxmlformats-officedocument.presentationml.tags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notesSlides/notesSlide30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46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4.xml" ContentType="application/vnd.openxmlformats-officedocument.presentationml.slideLayout+xml"/>
  <Override PartName="/ppt/notesSlides/notesSlide26.xml" ContentType="application/vnd.openxmlformats-officedocument.presentationml.notesSlide+xml"/>
  <Override PartName="/ppt/notesSlides/notesSlide45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35.xml" ContentType="application/vnd.openxmlformats-officedocument.presentationml.notesSlide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5.xml" ContentType="application/vnd.openxmlformats-officedocument.presentationml.slideLayout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notesSlides/notesSlide46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s/slide63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ppt/notesSlides/notesSlide43.xml" ContentType="application/vnd.openxmlformats-officedocument.presentationml.notes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notesSlides/notesSlide40.xml" ContentType="application/vnd.openxmlformats-officedocument.presentationml.notesSlide+xml"/>
  <Override PartName="/ppt/slideLayouts/slideLayout13.xml" ContentType="application/vnd.openxmlformats-officedocument.presentationml.slideLayout+xml"/>
  <Override PartName="/ppt/notesSlides/notesSlide39.xml" ContentType="application/vnd.openxmlformats-officedocument.presentationml.notesSlide+xml"/>
  <Default Extension="png" ContentType="image/png"/>
  <Override PartName="/ppt/notesSlides/notesSlide25.xml" ContentType="application/vnd.openxmlformats-officedocument.presentationml.notesSlide+xml"/>
  <Override PartName="/ppt/notesSlides/notesSlide4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>
  <p:sldMasterIdLst>
    <p:sldMasterId id="2147484069" r:id="rId1"/>
  </p:sldMasterIdLst>
  <p:notesMasterIdLst>
    <p:notesMasterId r:id="rId67"/>
  </p:notesMasterIdLst>
  <p:handoutMasterIdLst>
    <p:handoutMasterId r:id="rId68"/>
  </p:handoutMasterIdLst>
  <p:sldIdLst>
    <p:sldId id="500" r:id="rId2"/>
    <p:sldId id="501" r:id="rId3"/>
    <p:sldId id="502" r:id="rId4"/>
    <p:sldId id="503" r:id="rId5"/>
    <p:sldId id="504" r:id="rId6"/>
    <p:sldId id="505" r:id="rId7"/>
    <p:sldId id="506" r:id="rId8"/>
    <p:sldId id="507" r:id="rId9"/>
    <p:sldId id="508" r:id="rId10"/>
    <p:sldId id="509" r:id="rId11"/>
    <p:sldId id="510" r:id="rId12"/>
    <p:sldId id="511" r:id="rId13"/>
    <p:sldId id="512" r:id="rId14"/>
    <p:sldId id="513" r:id="rId15"/>
    <p:sldId id="514" r:id="rId16"/>
    <p:sldId id="515" r:id="rId17"/>
    <p:sldId id="516" r:id="rId18"/>
    <p:sldId id="517" r:id="rId19"/>
    <p:sldId id="518" r:id="rId20"/>
    <p:sldId id="519" r:id="rId21"/>
    <p:sldId id="520" r:id="rId22"/>
    <p:sldId id="521" r:id="rId23"/>
    <p:sldId id="522" r:id="rId24"/>
    <p:sldId id="523" r:id="rId25"/>
    <p:sldId id="524" r:id="rId26"/>
    <p:sldId id="499" r:id="rId27"/>
    <p:sldId id="418" r:id="rId28"/>
    <p:sldId id="259" r:id="rId29"/>
    <p:sldId id="367" r:id="rId30"/>
    <p:sldId id="345" r:id="rId31"/>
    <p:sldId id="373" r:id="rId32"/>
    <p:sldId id="374" r:id="rId33"/>
    <p:sldId id="420" r:id="rId34"/>
    <p:sldId id="368" r:id="rId35"/>
    <p:sldId id="392" r:id="rId36"/>
    <p:sldId id="431" r:id="rId37"/>
    <p:sldId id="442" r:id="rId38"/>
    <p:sldId id="401" r:id="rId39"/>
    <p:sldId id="427" r:id="rId40"/>
    <p:sldId id="443" r:id="rId41"/>
    <p:sldId id="444" r:id="rId42"/>
    <p:sldId id="445" r:id="rId43"/>
    <p:sldId id="412" r:id="rId44"/>
    <p:sldId id="353" r:id="rId45"/>
    <p:sldId id="413" r:id="rId46"/>
    <p:sldId id="354" r:id="rId47"/>
    <p:sldId id="379" r:id="rId48"/>
    <p:sldId id="376" r:id="rId49"/>
    <p:sldId id="525" r:id="rId50"/>
    <p:sldId id="526" r:id="rId51"/>
    <p:sldId id="527" r:id="rId52"/>
    <p:sldId id="357" r:id="rId53"/>
    <p:sldId id="430" r:id="rId54"/>
    <p:sldId id="358" r:id="rId55"/>
    <p:sldId id="359" r:id="rId56"/>
    <p:sldId id="361" r:id="rId57"/>
    <p:sldId id="395" r:id="rId58"/>
    <p:sldId id="362" r:id="rId59"/>
    <p:sldId id="369" r:id="rId60"/>
    <p:sldId id="364" r:id="rId61"/>
    <p:sldId id="365" r:id="rId62"/>
    <p:sldId id="417" r:id="rId63"/>
    <p:sldId id="419" r:id="rId64"/>
    <p:sldId id="421" r:id="rId65"/>
    <p:sldId id="530" r:id="rId66"/>
  </p:sldIdLst>
  <p:sldSz cx="9144000" cy="6858000" type="screen4x3"/>
  <p:notesSz cx="6858000" cy="91805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C30101"/>
    <a:srgbClr val="0000FF"/>
    <a:srgbClr val="000000"/>
    <a:srgbClr val="FFFFFF"/>
    <a:srgbClr val="FFFF00"/>
    <a:srgbClr val="2444C7"/>
    <a:srgbClr val="4890C5"/>
    <a:srgbClr val="4D9AFF"/>
    <a:srgbClr val="1A85FF"/>
    <a:srgbClr val="E5895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60" autoAdjust="0"/>
    <p:restoredTop sz="95513" autoAdjust="0"/>
  </p:normalViewPr>
  <p:slideViewPr>
    <p:cSldViewPr>
      <p:cViewPr>
        <p:scale>
          <a:sx n="100" d="100"/>
          <a:sy n="100" d="100"/>
        </p:scale>
        <p:origin x="-584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-2520" y="-104"/>
      </p:cViewPr>
      <p:guideLst>
        <p:guide orient="horz" pos="2891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notesMaster" Target="notesMasters/notesMaster1.xml"/><Relationship Id="rId68" Type="http://schemas.openxmlformats.org/officeDocument/2006/relationships/handoutMaster" Target="handoutMasters/handout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D8740342-88AF-394B-B732-DDB4ACA69DEA}" type="datetime1">
              <a:rPr lang="en-US"/>
              <a:pPr>
                <a:defRPr/>
              </a:pPr>
              <a:t>1/29/16</a:t>
            </a:fld>
            <a:endParaRPr 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CCD0701C-8767-7748-BB28-F52BB2FD0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B75A0A98-2420-AA46-97BE-521E26A34E3C}" type="datetime1">
              <a:rPr lang="en-US"/>
              <a:pPr>
                <a:defRPr/>
              </a:pPr>
              <a:t>1/29/16</a:t>
            </a:fld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5063" y="688975"/>
            <a:ext cx="4591050" cy="3441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60863"/>
            <a:ext cx="5486400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B39AECCE-B0FE-4E46-839A-6B1EA38F7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09" charset="-128"/>
        <a:cs typeface="ＭＳ Ｐゴシック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867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17CFF4-B237-0E4C-BE91-19C18C04C462}" type="slidenum">
              <a:rPr lang="en-US">
                <a:latin typeface="Times" charset="0"/>
              </a:rPr>
              <a:pPr/>
              <a:t>29</a:t>
            </a:fld>
            <a:endParaRPr lang="en-US">
              <a:latin typeface="Times" charset="0"/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07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911E31-A891-7145-813C-32B07326DB4A}" type="slidenum">
              <a:rPr lang="en-US">
                <a:latin typeface="Times" charset="0"/>
              </a:rPr>
              <a:pPr/>
              <a:t>30</a:t>
            </a:fld>
            <a:endParaRPr lang="en-US">
              <a:latin typeface="Times" charset="0"/>
            </a:endParaRPr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2771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827501BC-4349-A844-BA03-C42FA1A8B46F}" type="slidenum">
              <a:rPr lang="en-US" sz="1200"/>
              <a:pPr algn="r" eaLnBrk="0" hangingPunct="0"/>
              <a:t>31</a:t>
            </a:fld>
            <a:endParaRPr lang="en-US" sz="1200"/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4DA43024-AE97-8043-AC15-2820158D0ECF}" type="slidenum">
              <a:rPr lang="en-US" sz="1200"/>
              <a:pPr algn="r" eaLnBrk="0" hangingPunct="0"/>
              <a:t>32</a:t>
            </a:fld>
            <a:endParaRPr lang="en-US" sz="1200"/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4DA43024-AE97-8043-AC15-2820158D0ECF}" type="slidenum">
              <a:rPr lang="en-US" sz="1200"/>
              <a:pPr algn="r" eaLnBrk="0" hangingPunct="0"/>
              <a:t>33</a:t>
            </a:fld>
            <a:endParaRPr lang="en-US" sz="1200"/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686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64C40B-BD92-904B-B0D1-39491AF29CEA}" type="slidenum">
              <a:rPr lang="en-US">
                <a:latin typeface="Times" charset="0"/>
              </a:rPr>
              <a:pPr/>
              <a:t>34</a:t>
            </a:fld>
            <a:endParaRPr lang="en-US">
              <a:latin typeface="Times" charset="0"/>
            </a:endParaRPr>
          </a:p>
        </p:txBody>
      </p:sp>
      <p:sp>
        <p:nvSpPr>
          <p:cNvPr id="368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0AB925D1-ECA0-944F-859F-96692EBFB789}" type="slidenum">
              <a:rPr lang="en-US" sz="1200"/>
              <a:pPr algn="r" eaLnBrk="0" hangingPunct="0"/>
              <a:t>35</a:t>
            </a:fld>
            <a:endParaRPr lang="en-US" sz="120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0AB925D1-ECA0-944F-859F-96692EBFB789}" type="slidenum">
              <a:rPr lang="en-US" sz="1200"/>
              <a:pPr algn="r" eaLnBrk="0" hangingPunct="0"/>
              <a:t>36</a:t>
            </a:fld>
            <a:endParaRPr lang="en-US" sz="120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0AB925D1-ECA0-944F-859F-96692EBFB789}" type="slidenum">
              <a:rPr lang="en-US" sz="1200"/>
              <a:pPr algn="r" eaLnBrk="0" hangingPunct="0"/>
              <a:t>37</a:t>
            </a:fld>
            <a:endParaRPr lang="en-US" sz="120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03C524-CB1F-434F-95D0-E437F9425D12}" type="slidenum">
              <a:rPr lang="en-US">
                <a:latin typeface="Times" charset="0"/>
              </a:rPr>
              <a:pPr/>
              <a:t>38</a:t>
            </a:fld>
            <a:endParaRPr lang="en-US">
              <a:latin typeface="Times" charset="0"/>
            </a:endParaRPr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39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40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41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42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43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71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DA2730-C559-6149-AF69-33893FB84282}" type="slidenum">
              <a:rPr lang="en-US">
                <a:latin typeface="Times" charset="0"/>
              </a:rPr>
              <a:pPr/>
              <a:t>44</a:t>
            </a:fld>
            <a:endParaRPr lang="en-US">
              <a:latin typeface="Times" charset="0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71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DA2730-C559-6149-AF69-33893FB84282}" type="slidenum">
              <a:rPr lang="en-US">
                <a:latin typeface="Times" charset="0"/>
              </a:rPr>
              <a:pPr/>
              <a:t>45</a:t>
            </a:fld>
            <a:endParaRPr lang="en-US">
              <a:latin typeface="Times" charset="0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915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53249C-0124-C842-94CC-967B691BC945}" type="slidenum">
              <a:rPr lang="en-US">
                <a:latin typeface="Times" charset="0"/>
              </a:rPr>
              <a:pPr/>
              <a:t>46</a:t>
            </a:fld>
            <a:endParaRPr lang="en-US">
              <a:latin typeface="Times" charset="0"/>
            </a:endParaRPr>
          </a:p>
        </p:txBody>
      </p:sp>
      <p:sp>
        <p:nvSpPr>
          <p:cNvPr id="49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D2754D03-7674-2A4F-ACED-F50A6153A886}" type="slidenum">
              <a:rPr lang="en-US" sz="1200"/>
              <a:pPr algn="r" eaLnBrk="0" hangingPunct="0"/>
              <a:t>47</a:t>
            </a:fld>
            <a:endParaRPr lang="en-US" sz="120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4009952-8B47-E246-9D58-32676A7ED467}" type="slidenum">
              <a:rPr lang="en-US" sz="1200"/>
              <a:pPr algn="r" eaLnBrk="0" hangingPunct="0"/>
              <a:t>48</a:t>
            </a:fld>
            <a:endParaRPr lang="en-US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4009952-8B47-E246-9D58-32676A7ED467}" type="slidenum">
              <a:rPr lang="en-US" sz="1200"/>
              <a:pPr algn="r" eaLnBrk="0" hangingPunct="0"/>
              <a:t>49</a:t>
            </a:fld>
            <a:endParaRPr lang="en-US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4009952-8B47-E246-9D58-32676A7ED467}" type="slidenum">
              <a:rPr lang="en-US" sz="1200"/>
              <a:pPr algn="r" eaLnBrk="0" hangingPunct="0"/>
              <a:t>50</a:t>
            </a:fld>
            <a:endParaRPr lang="en-US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4009952-8B47-E246-9D58-32676A7ED467}" type="slidenum">
              <a:rPr lang="en-US" sz="1200"/>
              <a:pPr algn="r" eaLnBrk="0" hangingPunct="0"/>
              <a:t>51</a:t>
            </a:fld>
            <a:endParaRPr lang="en-US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93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7796D4-2468-D241-AEE4-66E9989D8D25}" type="slidenum">
              <a:rPr lang="en-US">
                <a:latin typeface="Times" charset="0"/>
              </a:rPr>
              <a:pPr/>
              <a:t>52</a:t>
            </a:fld>
            <a:endParaRPr lang="en-US">
              <a:latin typeface="Times" charset="0"/>
            </a:endParaRPr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D2754D03-7674-2A4F-ACED-F50A6153A886}" type="slidenum">
              <a:rPr lang="en-US" sz="1200"/>
              <a:pPr algn="r" eaLnBrk="0" hangingPunct="0"/>
              <a:t>53</a:t>
            </a:fld>
            <a:endParaRPr lang="en-US" sz="120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6349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A22F2C-74E5-1B42-B6C2-D65B614F5CB8}" type="slidenum">
              <a:rPr lang="en-US">
                <a:latin typeface="Times" charset="0"/>
              </a:rPr>
              <a:pPr/>
              <a:t>54</a:t>
            </a:fld>
            <a:endParaRPr lang="en-US">
              <a:latin typeface="Times" charset="0"/>
            </a:endParaRPr>
          </a:p>
        </p:txBody>
      </p:sp>
      <p:sp>
        <p:nvSpPr>
          <p:cNvPr id="634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634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6553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0EA7B2-6225-2841-AD00-BA1FADCBDB0A}" type="slidenum">
              <a:rPr lang="en-US">
                <a:latin typeface="Times" charset="0"/>
              </a:rPr>
              <a:pPr/>
              <a:t>55</a:t>
            </a:fld>
            <a:endParaRPr lang="en-US">
              <a:latin typeface="Times" charset="0"/>
            </a:endParaRPr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61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E7496D20-6913-8746-A50C-2AFCED1F8986}" type="slidenum">
              <a:rPr lang="en-US" sz="1200"/>
              <a:pPr algn="r" eaLnBrk="0" hangingPunct="0"/>
              <a:t>62</a:t>
            </a:fld>
            <a:endParaRPr lang="en-US" sz="1200"/>
          </a:p>
        </p:txBody>
      </p:sp>
      <p:sp>
        <p:nvSpPr>
          <p:cNvPr id="8192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8192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E7496D20-6913-8746-A50C-2AFCED1F8986}" type="slidenum">
              <a:rPr lang="en-US" sz="1200"/>
              <a:pPr algn="r" eaLnBrk="0" hangingPunct="0"/>
              <a:t>63</a:t>
            </a:fld>
            <a:endParaRPr lang="en-US" sz="1200"/>
          </a:p>
        </p:txBody>
      </p:sp>
      <p:sp>
        <p:nvSpPr>
          <p:cNvPr id="8192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8192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962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7320F90B-4549-8B42-8271-881C773E68E5}" type="slidenum">
              <a:rPr lang="en-US" sz="1200"/>
              <a:pPr algn="r" eaLnBrk="0" hangingPunct="0"/>
              <a:t>64</a:t>
            </a:fld>
            <a:endParaRPr lang="en-US" sz="1200"/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962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7320F90B-4549-8B42-8271-881C773E68E5}" type="slidenum">
              <a:rPr lang="en-US" sz="1200"/>
              <a:pPr algn="r" eaLnBrk="0" hangingPunct="0"/>
              <a:t>65</a:t>
            </a:fld>
            <a:endParaRPr lang="en-US" sz="1200"/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DC51DA-B95C-D341-B962-2E8ACE502E8E}" type="slidenum">
              <a:rPr lang="en-US">
                <a:latin typeface="Times" charset="0"/>
              </a:rPr>
              <a:pPr/>
              <a:t>26</a:t>
            </a:fld>
            <a:endParaRPr lang="en-US">
              <a:latin typeface="Times" charset="0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2CC2A0-207B-324C-9854-DFDA1863FDE1}" type="datetime1">
              <a:rPr lang="en-US" smtClean="0"/>
              <a:pPr>
                <a:defRPr/>
              </a:pPr>
              <a:t>1/29/16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AEA901-911E-8F4B-ADE6-4DAAFA38A1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347133-5F69-4640-A4AA-4405A49ED681}" type="datetime1">
              <a:rPr lang="en-US" smtClean="0"/>
              <a:pPr>
                <a:defRPr/>
              </a:pPr>
              <a:t>1/29/16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298BF-2ED1-C641-8AF2-D62E0FB0FC5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128916-3468-0F48-8867-0723C64D51C4}" type="datetime1">
              <a:rPr lang="en-US" smtClean="0"/>
              <a:pPr>
                <a:defRPr/>
              </a:pPr>
              <a:t>1/29/16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830AD8-A0C4-9245-9CC9-F064FDAEB23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D8990-19E4-624D-A52F-29D476C99851}" type="datetime1">
              <a:rPr lang="en-US"/>
              <a:pPr>
                <a:defRPr/>
              </a:pPr>
              <a:t>1/29/16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8C437-0A12-3E4A-B959-FB613AA65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02895-75B7-7F42-B0DA-5DCF2C23CB47}" type="datetime1">
              <a:rPr lang="en-US"/>
              <a:pPr>
                <a:defRPr/>
              </a:pPr>
              <a:t>1/29/16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BABC7-3438-0242-9902-1569626FF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0037E-6282-DB40-B0DA-163EFCF72F80}" type="datetime1">
              <a:rPr lang="en-US"/>
              <a:pPr>
                <a:defRPr/>
              </a:pPr>
              <a:t>1/29/16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1D5DB-31D2-E845-B1D6-42C544E9C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69239-3426-2942-8EA9-48A848B123C2}" type="datetime1">
              <a:rPr lang="en-US"/>
              <a:pPr>
                <a:defRPr/>
              </a:pPr>
              <a:t>1/29/16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A4C9D-5E3E-F844-B17C-D86FA4D50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0166F8-CE87-8B43-BAE2-65CDED238B66}" type="datetime1">
              <a:rPr lang="en-US" smtClean="0"/>
              <a:pPr>
                <a:defRPr/>
              </a:pPr>
              <a:t>1/29/16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144613-3C06-4C49-AAF4-D49BC73B3724}" type="datetime1">
              <a:rPr lang="en-US" smtClean="0"/>
              <a:pPr>
                <a:defRPr/>
              </a:pPr>
              <a:t>1/29/16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2BA3FF-04C3-304C-AFAC-535F33ABCD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AF616D-1AB2-584A-ABDC-F8AFEBF9E4D3}" type="datetime1">
              <a:rPr lang="en-US" smtClean="0"/>
              <a:pPr>
                <a:defRPr/>
              </a:pPr>
              <a:t>1/29/16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5A3C15-6233-A445-AFD5-FCAA310809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FD230F-A3F0-5041-8E23-129B9FF44FF8}" type="datetime1">
              <a:rPr lang="en-US" smtClean="0"/>
              <a:pPr>
                <a:defRPr/>
              </a:pPr>
              <a:t>1/29/16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15CF69-2477-6646-8D09-BB92A8E738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AF37C9-2858-2148-A578-424EB224237F}" type="datetime1">
              <a:rPr lang="en-US" smtClean="0"/>
              <a:pPr>
                <a:defRPr/>
              </a:pPr>
              <a:t>1/29/16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FBA6AC-771E-6B4B-A2B5-C6E1E0B157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818DE9-B5AB-A045-89EF-2CB70DA3856F}" type="datetime1">
              <a:rPr lang="en-US" smtClean="0"/>
              <a:pPr>
                <a:defRPr/>
              </a:pPr>
              <a:t>1/29/16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B258C2-9E0C-F843-94B0-06B40E8DF8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1F48C1-105D-9946-8B5E-4E7A0D78D215}" type="datetime1">
              <a:rPr lang="en-US" smtClean="0"/>
              <a:pPr>
                <a:defRPr/>
              </a:pPr>
              <a:t>1/29/16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5B5DC3-9D3E-EE47-91E6-964F596B2A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6CA918-6897-3547-9585-3256AAB893D3}" type="datetime1">
              <a:rPr lang="en-US" smtClean="0"/>
              <a:pPr>
                <a:defRPr/>
              </a:pPr>
              <a:t>1/29/16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4FF567-FC49-4B4E-BB0F-A4A90FB61F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0232422-39F9-8E4E-9D55-B4F015B40938}" type="datetime1">
              <a:rPr lang="en-US" smtClean="0"/>
              <a:pPr>
                <a:defRPr/>
              </a:pPr>
              <a:t>1/29/16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65C1D2B-DEBA-2D44-B1C4-CDFCB62A14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  <p:sldLayoutId id="2147484081" r:id="rId12"/>
    <p:sldLayoutId id="2147484082" r:id="rId13"/>
    <p:sldLayoutId id="2147484083" r:id="rId14"/>
    <p:sldLayoutId id="2147484084" r:id="rId15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8.xml"/><Relationship Id="rId4" Type="http://schemas.openxmlformats.org/officeDocument/2006/relationships/image" Target="../media/image24.png"/><Relationship Id="rId5" Type="http://schemas.openxmlformats.org/officeDocument/2006/relationships/image" Target="../media/image25.jpeg"/><Relationship Id="rId6" Type="http://schemas.openxmlformats.org/officeDocument/2006/relationships/image" Target="../media/image1.png"/><Relationship Id="rId7" Type="http://schemas.openxmlformats.org/officeDocument/2006/relationships/image" Target="../media/image26.jpe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37.png"/><Relationship Id="rId1" Type="http://schemas.openxmlformats.org/officeDocument/2006/relationships/video" Target="file://localhost/Users/marcianeel/Desktop/Projects/OKMEA%202014/OKMEA%20PPTS/1%20R&amp;R%20PPT/OKMEA%20R&amp;R%20Videos/Video%20of%20Dan%20copy.MOV" TargetMode="External"/><Relationship Id="rId2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48.png"/><Relationship Id="rId1" Type="http://schemas.openxmlformats.org/officeDocument/2006/relationships/video" Target="file://localhost/Users/marcianeel/Desktop/OHMEA%202016%20PPT%20Videos/PPT%20Slide%2018%20Parent%20Band.mp4" TargetMode="External"/><Relationship Id="rId2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png"/><Relationship Id="rId5" Type="http://schemas.openxmlformats.org/officeDocument/2006/relationships/image" Target="../media/image51.jpe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54.png"/><Relationship Id="rId1" Type="http://schemas.openxmlformats.org/officeDocument/2006/relationships/video" Target="file://localhost/Users/marcianeel/Desktop/OHMEA%202016%20PPT%20Videos/PPT%20Slide%2021%20Why%20Kids%20Stay%20in%20Band.mp4" TargetMode="External"/><Relationship Id="rId2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1.png"/><Relationship Id="rId5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4" Type="http://schemas.openxmlformats.org/officeDocument/2006/relationships/image" Target="../media/image64.png"/><Relationship Id="rId1" Type="http://schemas.openxmlformats.org/officeDocument/2006/relationships/video" Target="file://localhost/Users/marcianeel/Desktop/OHMEA%202016%20PPT%20Videos/PPT%20Slide%2029%20There%20Is%20A%20Place.mp4" TargetMode="External"/><Relationship Id="rId2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5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4" Type="http://schemas.openxmlformats.org/officeDocument/2006/relationships/image" Target="../media/image69.png"/><Relationship Id="rId1" Type="http://schemas.openxmlformats.org/officeDocument/2006/relationships/video" Target="file://localhost/Users/marcianeel/Desktop/Projects/OKMEA%202014/OKMEA%20PPTS/1%20R&amp;R%20PPT/OKMEA%20R&amp;R%20Videos/22%20First%20Performance.mov" TargetMode="External"/><Relationship Id="rId2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24.png"/><Relationship Id="rId1" Type="http://schemas.openxmlformats.org/officeDocument/2006/relationships/video" Target="file://localhost/Users/marcianeel/Desktop/Projects/OKMEA%202014/OKMEA%20PPTS/1%20R&amp;R%20PPT/OKMEA%20R&amp;R%20Videos/37%20MAC_DrTim.mp4" TargetMode="External"/><Relationship Id="rId2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77.png"/><Relationship Id="rId5" Type="http://schemas.openxmlformats.org/officeDocument/2006/relationships/image" Target="../media/image11.jpe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6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6.png"/><Relationship Id="rId12" Type="http://schemas.openxmlformats.org/officeDocument/2006/relationships/image" Target="../media/image87.png"/><Relationship Id="rId13" Type="http://schemas.openxmlformats.org/officeDocument/2006/relationships/image" Target="../media/image88.png"/><Relationship Id="rId14" Type="http://schemas.openxmlformats.org/officeDocument/2006/relationships/image" Target="../media/image89.jpeg"/><Relationship Id="rId15" Type="http://schemas.openxmlformats.org/officeDocument/2006/relationships/image" Target="../media/image76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jpeg"/><Relationship Id="rId6" Type="http://schemas.openxmlformats.org/officeDocument/2006/relationships/image" Target="../media/image81.png"/><Relationship Id="rId7" Type="http://schemas.openxmlformats.org/officeDocument/2006/relationships/image" Target="../media/image82.jpeg"/><Relationship Id="rId8" Type="http://schemas.openxmlformats.org/officeDocument/2006/relationships/image" Target="../media/image83.jpeg"/><Relationship Id="rId9" Type="http://schemas.openxmlformats.org/officeDocument/2006/relationships/image" Target="../media/image84.jpeg"/><Relationship Id="rId10" Type="http://schemas.openxmlformats.org/officeDocument/2006/relationships/image" Target="../media/image85.jpeg"/></Relationships>
</file>

<file path=ppt/slides/_rels/slide6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6.png"/><Relationship Id="rId12" Type="http://schemas.openxmlformats.org/officeDocument/2006/relationships/image" Target="../media/image87.png"/><Relationship Id="rId13" Type="http://schemas.openxmlformats.org/officeDocument/2006/relationships/image" Target="../media/image88.png"/><Relationship Id="rId14" Type="http://schemas.openxmlformats.org/officeDocument/2006/relationships/image" Target="../media/image89.jpeg"/><Relationship Id="rId15" Type="http://schemas.openxmlformats.org/officeDocument/2006/relationships/image" Target="../media/image76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jpeg"/><Relationship Id="rId6" Type="http://schemas.openxmlformats.org/officeDocument/2006/relationships/image" Target="../media/image81.png"/><Relationship Id="rId7" Type="http://schemas.openxmlformats.org/officeDocument/2006/relationships/image" Target="../media/image82.jpeg"/><Relationship Id="rId8" Type="http://schemas.openxmlformats.org/officeDocument/2006/relationships/image" Target="../media/image83.jpeg"/><Relationship Id="rId9" Type="http://schemas.openxmlformats.org/officeDocument/2006/relationships/image" Target="../media/image84.jpeg"/><Relationship Id="rId10" Type="http://schemas.openxmlformats.org/officeDocument/2006/relationships/image" Target="../media/image8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57200" y="2971800"/>
            <a:ext cx="6172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purpose is </a:t>
            </a:r>
            <a:r>
              <a:rPr lang="en-US" sz="4000" i="1" dirty="0" smtClean="0">
                <a:solidFill>
                  <a:srgbClr val="FFFF00"/>
                </a:solidFill>
              </a:rPr>
              <a:t>to enable more students to begin and continue in instrumental music programs.</a:t>
            </a:r>
            <a:endParaRPr lang="en-US" sz="4000" i="1" dirty="0">
              <a:solidFill>
                <a:srgbClr val="FFFF00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57200" y="1143000"/>
            <a:ext cx="8686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The </a:t>
            </a:r>
            <a:r>
              <a:rPr lang="en-US" sz="4000" i="1" dirty="0" smtClean="0">
                <a:solidFill>
                  <a:srgbClr val="FFFF00"/>
                </a:solidFill>
              </a:rPr>
              <a:t>Music Achievement Council (MAC) </a:t>
            </a:r>
            <a:r>
              <a:rPr lang="en-US" sz="4000" i="1" dirty="0" smtClean="0">
                <a:solidFill>
                  <a:srgbClr val="FFFFFF"/>
                </a:solidFill>
              </a:rPr>
              <a:t>is an action-oriented, non-profit organization whose sole</a:t>
            </a:r>
            <a:endParaRPr lang="en-US" sz="4000" i="1" dirty="0">
              <a:solidFill>
                <a:srgbClr val="FFFFFF"/>
              </a:solidFill>
            </a:endParaRPr>
          </a:p>
        </p:txBody>
      </p:sp>
      <p:pic>
        <p:nvPicPr>
          <p:cNvPr id="16" name="Picture 15" descr="Screen Shot 2015-12-04 at 9.10.0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2514600"/>
            <a:ext cx="1304429" cy="3200400"/>
          </a:xfrm>
          <a:prstGeom prst="rect">
            <a:avLst/>
          </a:prstGeom>
          <a:effectLst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502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All of today’s session attendees will receive </a:t>
            </a:r>
            <a:r>
              <a:rPr lang="en-US" sz="4000" u="sng" dirty="0" smtClean="0">
                <a:solidFill>
                  <a:srgbClr val="FFFF00"/>
                </a:solidFill>
              </a:rPr>
              <a:t>FREE</a:t>
            </a:r>
            <a:r>
              <a:rPr lang="en-US" sz="4000" dirty="0" smtClean="0">
                <a:solidFill>
                  <a:srgbClr val="FFFF00"/>
                </a:solidFill>
              </a:rPr>
              <a:t> COPIES </a:t>
            </a:r>
            <a:r>
              <a:rPr lang="en-US" sz="4000" dirty="0" smtClean="0">
                <a:solidFill>
                  <a:srgbClr val="FFFFFF"/>
                </a:solidFill>
              </a:rPr>
              <a:t>of: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048000"/>
            <a:ext cx="4800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 smtClean="0">
                <a:solidFill>
                  <a:srgbClr val="00B000"/>
                </a:solidFill>
              </a:rPr>
              <a:t>Bridging the Gap between </a:t>
            </a:r>
          </a:p>
          <a:p>
            <a:pPr algn="ctr"/>
            <a:r>
              <a:rPr lang="en-US" sz="4800" b="1" i="1" dirty="0" smtClean="0">
                <a:solidFill>
                  <a:srgbClr val="00B000"/>
                </a:solidFill>
              </a:rPr>
              <a:t>Middle School and High School</a:t>
            </a:r>
            <a:endParaRPr lang="en-US" sz="4800" b="1" i="1" dirty="0">
              <a:solidFill>
                <a:srgbClr val="00B000"/>
              </a:solidFill>
            </a:endParaRPr>
          </a:p>
        </p:txBody>
      </p:sp>
      <p:pic>
        <p:nvPicPr>
          <p:cNvPr id="8" name="Picture 7" descr="Bridging-the-Ga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290" y="1143000"/>
            <a:ext cx="3508075" cy="464820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914400"/>
            <a:ext cx="5562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3200" b="1" i="1" dirty="0" smtClean="0">
                <a:solidFill>
                  <a:srgbClr val="FFFF00"/>
                </a:solidFill>
              </a:rPr>
              <a:t>First Performance Demo Concert for Band and/or Orchestra </a:t>
            </a:r>
            <a:r>
              <a:rPr lang="en-US" sz="3200" dirty="0" smtClean="0">
                <a:solidFill>
                  <a:schemeClr val="bg1"/>
                </a:solidFill>
              </a:rPr>
              <a:t>features sheet music, parts, sample letters, programs and student certificates for beginning ensembles. Students can perform a composition in seven short weeks with the materials provided!</a:t>
            </a:r>
            <a:endParaRPr lang="en-US" sz="3200" i="1" dirty="0" smtClean="0">
              <a:solidFill>
                <a:schemeClr val="bg1"/>
              </a:solidFill>
            </a:endParaRPr>
          </a:p>
          <a:p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914400"/>
            <a:ext cx="2248052" cy="2953645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1Right">
              <a:rot lat="1080000" lon="20040000" rev="0"/>
            </a:camera>
            <a:lightRig rig="threePt" dir="t"/>
          </a:scene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2819400"/>
            <a:ext cx="2209800" cy="2903387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286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They are based on real world strategies shared  by the profession’s most successful music educators.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</a:rPr>
              <a:t>Music Achievement Council. 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11" name="Picture 10" descr="Greg Bim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2667000"/>
            <a:ext cx="27432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172200" y="5638800"/>
            <a:ext cx="23463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FFFF"/>
                </a:solidFill>
              </a:rPr>
              <a:t>Greg </a:t>
            </a:r>
            <a:r>
              <a:rPr lang="en-US" sz="3200" b="1" i="1" dirty="0" err="1" smtClean="0">
                <a:solidFill>
                  <a:srgbClr val="FFFFFF"/>
                </a:solidFill>
              </a:rPr>
              <a:t>Bimm</a:t>
            </a:r>
            <a:endParaRPr lang="en-US" sz="3200" b="1" i="1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286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They are based on real world strategies shared  by the profession’s most successful music educators.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</a:rPr>
              <a:t>Music Achievement Council. 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92345" y="5638800"/>
            <a:ext cx="34516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FFFF"/>
                </a:solidFill>
              </a:rPr>
              <a:t>Charlie </a:t>
            </a:r>
            <a:r>
              <a:rPr lang="en-US" sz="3200" b="1" i="1" dirty="0" err="1" smtClean="0">
                <a:solidFill>
                  <a:srgbClr val="FFFFFF"/>
                </a:solidFill>
              </a:rPr>
              <a:t>Menghini</a:t>
            </a:r>
            <a:endParaRPr lang="en-US" sz="3200" b="1" i="1" dirty="0"/>
          </a:p>
        </p:txBody>
      </p:sp>
      <p:pic>
        <p:nvPicPr>
          <p:cNvPr id="14" name="Picture 13" descr="Charlie Menghini-USED THIS 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0" y="2471815"/>
            <a:ext cx="2159000" cy="3052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286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They are based on real world strategies shared  by the profession’s most successful music educators.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</a:rPr>
              <a:t>Music Achievement Council. 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30565" y="5638800"/>
            <a:ext cx="24800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FFFF"/>
                </a:solidFill>
              </a:rPr>
              <a:t>Marcia Neel</a:t>
            </a:r>
            <a:endParaRPr lang="en-US" sz="3200" b="1" i="1" dirty="0"/>
          </a:p>
        </p:txBody>
      </p:sp>
      <p:pic>
        <p:nvPicPr>
          <p:cNvPr id="10" name="Picture 9" descr="Screen Shot 2015-12-04 at 9.37.2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667000"/>
            <a:ext cx="2438400" cy="2881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286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They are based on real world strategies shared  by the profession’s most successful music educators.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</a:rPr>
              <a:t>Music Achievement Council. 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30565" y="5638800"/>
            <a:ext cx="25243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FFFF"/>
                </a:solidFill>
              </a:rPr>
              <a:t>Terry Shade</a:t>
            </a:r>
            <a:endParaRPr lang="en-US" sz="3200" b="1" i="1" dirty="0"/>
          </a:p>
        </p:txBody>
      </p:sp>
      <p:pic>
        <p:nvPicPr>
          <p:cNvPr id="11" name="Picture 10" descr="Terry Shade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600" y="2743200"/>
            <a:ext cx="2451100" cy="2781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9" name="Picture 8" descr="3-12"/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066800"/>
            <a:ext cx="7086600" cy="4615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12" name="Picture 11" descr="slog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3124200"/>
            <a:ext cx="3800475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947916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chemeClr val="bg1"/>
                </a:solidFill>
              </a:rPr>
              <a:t>Music making has been </a:t>
            </a:r>
            <a:r>
              <a:rPr lang="en-US" sz="3600" i="1" dirty="0" smtClean="0">
                <a:solidFill>
                  <a:srgbClr val="FFFF00"/>
                </a:solidFill>
              </a:rPr>
              <a:t>scientifically </a:t>
            </a:r>
            <a:r>
              <a:rPr lang="en-US" sz="3600" i="1" dirty="0" smtClean="0">
                <a:solidFill>
                  <a:schemeClr val="bg1"/>
                </a:solidFill>
              </a:rPr>
              <a:t>proven to:</a:t>
            </a:r>
          </a:p>
          <a:p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533400" y="16002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Exercise the brain</a:t>
            </a:r>
          </a:p>
          <a:p>
            <a:r>
              <a:rPr lang="en-US" sz="3600" b="1" dirty="0" smtClean="0">
                <a:solidFill>
                  <a:srgbClr val="FFC000"/>
                </a:solidFill>
              </a:rPr>
              <a:t>   </a:t>
            </a:r>
            <a:endParaRPr 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66800" y="22098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Inspire creativity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      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28194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Increase productivity</a:t>
            </a:r>
          </a:p>
          <a:p>
            <a:r>
              <a:rPr lang="en-US" sz="3600" b="1" dirty="0" smtClean="0">
                <a:solidFill>
                  <a:srgbClr val="FFC000"/>
                </a:solidFill>
              </a:rPr>
              <a:t>         </a:t>
            </a:r>
            <a:endParaRPr lang="en-US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362200" y="34290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Fight memory loss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           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1800" y="40386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Reduce stress</a:t>
            </a:r>
          </a:p>
          <a:p>
            <a:r>
              <a:rPr lang="en-US" sz="3600" b="1" dirty="0" smtClean="0">
                <a:solidFill>
                  <a:srgbClr val="FFC000"/>
                </a:solidFill>
              </a:rPr>
              <a:t>               </a:t>
            </a:r>
            <a:endParaRPr lang="en-US" sz="4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657600" y="46482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Lower blood pressure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                  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19600" y="5221069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Build confidence</a:t>
            </a:r>
            <a:endParaRPr lang="en-US" sz="4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029200" y="5824716"/>
            <a:ext cx="7010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Stave off depression</a:t>
            </a:r>
          </a:p>
          <a:p>
            <a:pPr algn="ctr"/>
            <a:endParaRPr lang="en-US" sz="4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8" grpId="0"/>
      <p:bldP spid="9" grpId="0"/>
      <p:bldP spid="10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</a:rPr>
              <a:t>ATTENDANCE RATES </a:t>
            </a:r>
            <a:r>
              <a:rPr lang="en-US" sz="4000" u="sng" dirty="0" smtClean="0">
                <a:solidFill>
                  <a:srgbClr val="FFFF00"/>
                </a:solidFill>
              </a:rPr>
              <a:t>ROSE </a:t>
            </a:r>
            <a:r>
              <a:rPr lang="en-US" sz="4000" i="1" dirty="0" smtClean="0">
                <a:solidFill>
                  <a:srgbClr val="FFFFFF"/>
                </a:solidFill>
              </a:rPr>
              <a:t>with increased study in music.  </a:t>
            </a:r>
            <a:endParaRPr lang="en-US" sz="4000" i="1" dirty="0">
              <a:solidFill>
                <a:srgbClr val="FFFFFF"/>
              </a:solidFill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1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</a:rPr>
              <a:t>&gt; 1 Year of Music: 	</a:t>
            </a:r>
            <a:endParaRPr lang="en-US" sz="4000" i="1" dirty="0">
              <a:solidFill>
                <a:srgbClr val="FFFFFF"/>
              </a:solidFill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87% </a:t>
            </a:r>
            <a:r>
              <a:rPr lang="en-US" sz="4000" i="1" dirty="0" smtClean="0">
                <a:solidFill>
                  <a:srgbClr val="FFFFFF"/>
                </a:solidFill>
              </a:rPr>
              <a:t>Attendance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93% </a:t>
            </a:r>
            <a:r>
              <a:rPr lang="en-US" sz="4000" i="1" dirty="0" smtClean="0">
                <a:solidFill>
                  <a:srgbClr val="FFFFFF"/>
                </a:solidFill>
              </a:rPr>
              <a:t>Attendance</a:t>
            </a:r>
            <a:endParaRPr lang="en-US" sz="4000" i="1" dirty="0">
              <a:solidFill>
                <a:srgbClr val="FFFFFF"/>
              </a:solidFill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91% </a:t>
            </a:r>
            <a:r>
              <a:rPr lang="en-US" sz="4000" i="1" dirty="0" smtClean="0">
                <a:solidFill>
                  <a:srgbClr val="FFFFFF"/>
                </a:solidFill>
              </a:rPr>
              <a:t>Attendance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</a:rPr>
              <a:t>DISCIPLINE REPORTS </a:t>
            </a:r>
            <a:r>
              <a:rPr lang="en-US" sz="4000" u="sng" dirty="0" smtClean="0">
                <a:solidFill>
                  <a:srgbClr val="FFFF00"/>
                </a:solidFill>
              </a:rPr>
              <a:t>FELL </a:t>
            </a:r>
            <a:r>
              <a:rPr lang="en-US" sz="4000" i="1" dirty="0" smtClean="0">
                <a:solidFill>
                  <a:srgbClr val="FFFFFF"/>
                </a:solidFill>
              </a:rPr>
              <a:t>with increased study in music.  </a:t>
            </a:r>
            <a:endParaRPr lang="en-US" sz="4000" i="1" dirty="0">
              <a:solidFill>
                <a:srgbClr val="FFFFFF"/>
              </a:solidFill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</a:rPr>
              <a:t>&gt; 1 Year of Music: 	</a:t>
            </a:r>
            <a:endParaRPr lang="en-US" sz="4000" i="1" dirty="0">
              <a:solidFill>
                <a:srgbClr val="FFFFFF"/>
              </a:solidFill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4.34</a:t>
            </a:r>
            <a:r>
              <a:rPr lang="en-US" sz="4000" dirty="0" smtClean="0">
                <a:solidFill>
                  <a:srgbClr val="FFCC00"/>
                </a:solidFill>
              </a:rPr>
              <a:t> </a:t>
            </a:r>
            <a:r>
              <a:rPr lang="en-US" sz="4000" i="1" dirty="0" smtClean="0">
                <a:solidFill>
                  <a:srgbClr val="FFFFFF"/>
                </a:solidFill>
              </a:rPr>
              <a:t>over 4 years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3.23</a:t>
            </a:r>
            <a:r>
              <a:rPr lang="en-US" sz="4000" i="1" dirty="0" smtClean="0">
                <a:solidFill>
                  <a:srgbClr val="FFFFFF"/>
                </a:solidFill>
              </a:rPr>
              <a:t> over 4 years</a:t>
            </a:r>
            <a:endParaRPr lang="en-US" sz="4000" i="1" dirty="0">
              <a:solidFill>
                <a:srgbClr val="FFFFFF"/>
              </a:solidFill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3.75</a:t>
            </a:r>
            <a:r>
              <a:rPr lang="en-US" sz="4000" i="1" dirty="0" smtClean="0">
                <a:solidFill>
                  <a:srgbClr val="FFFFFF"/>
                </a:solidFill>
              </a:rPr>
              <a:t> over 4 years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1722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7" name="Content Placeholder 4" descr="07_Img2362_LOW.jpg"/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733800" y="3505200"/>
            <a:ext cx="4016568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457200" y="914400"/>
            <a:ext cx="795403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smtClean="0">
                <a:solidFill>
                  <a:srgbClr val="FFFF00"/>
                </a:solidFill>
              </a:rPr>
              <a:t>96 percent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smtClean="0">
                <a:solidFill>
                  <a:srgbClr val="FFFFFF"/>
                </a:solidFill>
              </a:rPr>
              <a:t>of public school principals </a:t>
            </a:r>
          </a:p>
          <a:p>
            <a:r>
              <a:rPr lang="en-US" sz="4000" dirty="0" smtClean="0">
                <a:solidFill>
                  <a:srgbClr val="FFFFFF"/>
                </a:solidFill>
              </a:rPr>
              <a:t>believe that participating in music</a:t>
            </a:r>
          </a:p>
          <a:p>
            <a:r>
              <a:rPr lang="en-US" sz="4000" dirty="0" smtClean="0">
                <a:solidFill>
                  <a:srgbClr val="FFFFFF"/>
                </a:solidFill>
              </a:rPr>
              <a:t>education encourages and motivates</a:t>
            </a:r>
          </a:p>
          <a:p>
            <a:r>
              <a:rPr lang="en-US" sz="4000" dirty="0" smtClean="0">
                <a:solidFill>
                  <a:srgbClr val="FFFFFF"/>
                </a:solidFill>
              </a:rPr>
              <a:t>students to stay in school longer.</a:t>
            </a:r>
          </a:p>
          <a:p>
            <a:r>
              <a:rPr lang="en-US" sz="4000" i="1" dirty="0" smtClean="0">
                <a:solidFill>
                  <a:srgbClr val="FFFFFF"/>
                </a:solidFill>
              </a:rPr>
              <a:t>(Harris Poll) </a:t>
            </a:r>
            <a:endParaRPr lang="en-US" sz="4000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</a:rPr>
              <a:t>GPAs </a:t>
            </a:r>
            <a:r>
              <a:rPr lang="en-US" sz="4000" u="sng" dirty="0" smtClean="0">
                <a:solidFill>
                  <a:srgbClr val="FFFF00"/>
                </a:solidFill>
              </a:rPr>
              <a:t>ROSE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i="1" dirty="0" smtClean="0">
                <a:solidFill>
                  <a:srgbClr val="FFFFFF"/>
                </a:solidFill>
              </a:rPr>
              <a:t>with increased study in music.  </a:t>
            </a:r>
            <a:endParaRPr lang="en-US" sz="4000" i="1" dirty="0">
              <a:solidFill>
                <a:srgbClr val="FFFFFF"/>
              </a:solidFill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1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</a:rPr>
              <a:t>&gt; 1 Year of Music: 	</a:t>
            </a:r>
            <a:endParaRPr lang="en-US" sz="4000" i="1" dirty="0">
              <a:solidFill>
                <a:srgbClr val="FFFFFF"/>
              </a:solidFill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2.51</a:t>
            </a:r>
            <a:r>
              <a:rPr lang="en-US" sz="4000" i="1" dirty="0" smtClean="0">
                <a:solidFill>
                  <a:srgbClr val="FFFFFF"/>
                </a:solidFill>
              </a:rPr>
              <a:t> Average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2.89</a:t>
            </a:r>
            <a:r>
              <a:rPr lang="en-US" sz="4000" i="1" dirty="0" smtClean="0">
                <a:solidFill>
                  <a:srgbClr val="FFFFFF"/>
                </a:solidFill>
              </a:rPr>
              <a:t> Average</a:t>
            </a:r>
            <a:endParaRPr lang="en-US" sz="4000" i="1" dirty="0">
              <a:solidFill>
                <a:srgbClr val="FFFFFF"/>
              </a:solidFill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2.61</a:t>
            </a:r>
            <a:r>
              <a:rPr lang="en-US" sz="4000" i="1" dirty="0" smtClean="0">
                <a:solidFill>
                  <a:srgbClr val="FFFFFF"/>
                </a:solidFill>
              </a:rPr>
              <a:t> Average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</a:rPr>
              <a:t>GRADUATION RATES </a:t>
            </a:r>
            <a:r>
              <a:rPr lang="en-US" sz="4000" u="sng" dirty="0" smtClean="0">
                <a:solidFill>
                  <a:srgbClr val="FFFF00"/>
                </a:solidFill>
              </a:rPr>
              <a:t>ROSE </a:t>
            </a:r>
            <a:r>
              <a:rPr lang="en-US" sz="4000" i="1" dirty="0" smtClean="0">
                <a:solidFill>
                  <a:srgbClr val="FFFFFF"/>
                </a:solidFill>
              </a:rPr>
              <a:t>with increased study in music.  </a:t>
            </a:r>
            <a:endParaRPr lang="en-US" sz="4000" i="1" dirty="0">
              <a:solidFill>
                <a:srgbClr val="FFFFFF"/>
              </a:solidFill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86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</a:rPr>
              <a:t>&gt; 1 Year of Music: 	</a:t>
            </a:r>
            <a:endParaRPr lang="en-US" sz="4000" i="1" dirty="0">
              <a:solidFill>
                <a:srgbClr val="FFFFFF"/>
              </a:solidFill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60% </a:t>
            </a:r>
            <a:r>
              <a:rPr lang="en-US" sz="4000" i="1" dirty="0" smtClean="0">
                <a:solidFill>
                  <a:srgbClr val="FFFFFF"/>
                </a:solidFill>
              </a:rPr>
              <a:t>Average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91% </a:t>
            </a:r>
            <a:r>
              <a:rPr lang="en-US" sz="4000" i="1" dirty="0" smtClean="0">
                <a:solidFill>
                  <a:srgbClr val="FFFFFF"/>
                </a:solidFill>
              </a:rPr>
              <a:t>Average</a:t>
            </a:r>
            <a:endParaRPr lang="en-US" sz="4000" i="1" dirty="0">
              <a:solidFill>
                <a:srgbClr val="FFFFFF"/>
              </a:solidFill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81% </a:t>
            </a:r>
            <a:r>
              <a:rPr lang="en-US" sz="4000" i="1" dirty="0" smtClean="0">
                <a:solidFill>
                  <a:srgbClr val="FFFFFF"/>
                </a:solidFill>
              </a:rPr>
              <a:t>Average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</a:rPr>
              <a:t>ACT SCORES </a:t>
            </a:r>
            <a:r>
              <a:rPr lang="en-US" sz="4000" u="sng" dirty="0" smtClean="0">
                <a:solidFill>
                  <a:srgbClr val="FFFF00"/>
                </a:solidFill>
              </a:rPr>
              <a:t>ROSE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i="1" dirty="0" smtClean="0">
                <a:solidFill>
                  <a:srgbClr val="FFFFFF"/>
                </a:solidFill>
              </a:rPr>
              <a:t>with increased study in music.  </a:t>
            </a:r>
            <a:endParaRPr lang="en-US" sz="4000" i="1" dirty="0">
              <a:solidFill>
                <a:srgbClr val="FFFFFF"/>
              </a:solidFill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83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</a:rPr>
              <a:t>&gt; 1 Year of Music: 	</a:t>
            </a:r>
            <a:endParaRPr lang="en-US" sz="4000" i="1" dirty="0">
              <a:solidFill>
                <a:srgbClr val="FFFFFF"/>
              </a:solidFill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191000" y="2971800"/>
            <a:ext cx="495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16.95</a:t>
            </a:r>
            <a:r>
              <a:rPr lang="en-US" sz="4000" i="1" dirty="0" smtClean="0">
                <a:solidFill>
                  <a:srgbClr val="FFFFFF"/>
                </a:solidFill>
              </a:rPr>
              <a:t> Eng, </a:t>
            </a:r>
            <a:r>
              <a:rPr lang="en-US" sz="4000" i="1" dirty="0" smtClean="0">
                <a:solidFill>
                  <a:srgbClr val="FFFF00"/>
                </a:solidFill>
              </a:rPr>
              <a:t>17.20</a:t>
            </a:r>
            <a:r>
              <a:rPr lang="en-US" sz="4000" i="1" dirty="0" smtClean="0">
                <a:solidFill>
                  <a:srgbClr val="FFFFFF"/>
                </a:solidFill>
              </a:rPr>
              <a:t> Math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191000" y="4191000"/>
            <a:ext cx="4953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19.58</a:t>
            </a:r>
            <a:r>
              <a:rPr lang="en-US" sz="4000" i="1" dirty="0" smtClean="0">
                <a:solidFill>
                  <a:srgbClr val="FFFFFF"/>
                </a:solidFill>
              </a:rPr>
              <a:t> Eng, </a:t>
            </a:r>
            <a:r>
              <a:rPr lang="en-US" sz="4000" i="1" dirty="0" smtClean="0">
                <a:solidFill>
                  <a:srgbClr val="FFFF00"/>
                </a:solidFill>
              </a:rPr>
              <a:t>18.67</a:t>
            </a:r>
            <a:r>
              <a:rPr lang="en-US" sz="4000" i="1" dirty="0" smtClean="0">
                <a:solidFill>
                  <a:srgbClr val="FFFFFF"/>
                </a:solidFill>
              </a:rPr>
              <a:t> Math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191000" y="3581400"/>
            <a:ext cx="495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17.64</a:t>
            </a:r>
            <a:r>
              <a:rPr lang="en-US" sz="4000" i="1" dirty="0" smtClean="0">
                <a:solidFill>
                  <a:srgbClr val="FFFFFF"/>
                </a:solidFill>
              </a:rPr>
              <a:t> Eng, </a:t>
            </a:r>
            <a:r>
              <a:rPr lang="en-US" sz="4000" i="1" dirty="0" smtClean="0">
                <a:solidFill>
                  <a:srgbClr val="FFFF00"/>
                </a:solidFill>
              </a:rPr>
              <a:t>17.62</a:t>
            </a:r>
            <a:r>
              <a:rPr lang="en-US" sz="4000" i="1" dirty="0" smtClean="0">
                <a:solidFill>
                  <a:srgbClr val="FFFFFF"/>
                </a:solidFill>
              </a:rPr>
              <a:t> Math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WHAT WAS LEARNED?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57200" y="1066800"/>
            <a:ext cx="8305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i="1" dirty="0" smtClean="0">
                <a:solidFill>
                  <a:srgbClr val="FFFFFF"/>
                </a:solidFill>
              </a:rPr>
              <a:t>The </a:t>
            </a:r>
            <a:r>
              <a:rPr lang="en-US" sz="4800" dirty="0" smtClean="0">
                <a:solidFill>
                  <a:srgbClr val="FFFF00"/>
                </a:solidFill>
              </a:rPr>
              <a:t>MORE</a:t>
            </a:r>
            <a:r>
              <a:rPr lang="en-US" sz="4800" i="1" dirty="0" smtClean="0">
                <a:solidFill>
                  <a:srgbClr val="FFFF00"/>
                </a:solidFill>
              </a:rPr>
              <a:t> </a:t>
            </a:r>
            <a:r>
              <a:rPr lang="en-US" sz="4800" i="1" dirty="0" smtClean="0">
                <a:solidFill>
                  <a:srgbClr val="FFFFFF"/>
                </a:solidFill>
              </a:rPr>
              <a:t>a student participates in </a:t>
            </a:r>
            <a:r>
              <a:rPr lang="en-US" sz="4800" dirty="0" smtClean="0">
                <a:solidFill>
                  <a:srgbClr val="FFFF00"/>
                </a:solidFill>
              </a:rPr>
              <a:t>MUSIC</a:t>
            </a:r>
            <a:r>
              <a:rPr lang="en-US" sz="4800" i="1" dirty="0" smtClean="0">
                <a:solidFill>
                  <a:srgbClr val="FFFFFF"/>
                </a:solidFill>
              </a:rPr>
              <a:t>, </a:t>
            </a:r>
          </a:p>
          <a:p>
            <a:pPr algn="ctr"/>
            <a:r>
              <a:rPr lang="en-US" sz="4800" i="1" dirty="0" smtClean="0">
                <a:solidFill>
                  <a:srgbClr val="FFFFFF"/>
                </a:solidFill>
              </a:rPr>
              <a:t>the more </a:t>
            </a:r>
            <a:r>
              <a:rPr lang="en-US" sz="4800" dirty="0" smtClean="0">
                <a:solidFill>
                  <a:srgbClr val="FFFF00"/>
                </a:solidFill>
              </a:rPr>
              <a:t>POSITIVE </a:t>
            </a:r>
            <a:r>
              <a:rPr lang="en-US" sz="4800" i="1" dirty="0" smtClean="0">
                <a:solidFill>
                  <a:srgbClr val="FFFFFF"/>
                </a:solidFill>
              </a:rPr>
              <a:t>these </a:t>
            </a:r>
            <a:r>
              <a:rPr lang="en-US" sz="4800" dirty="0" smtClean="0">
                <a:solidFill>
                  <a:srgbClr val="FFFF00"/>
                </a:solidFill>
              </a:rPr>
              <a:t>BENEFITS </a:t>
            </a:r>
            <a:r>
              <a:rPr lang="en-US" sz="4800" i="1" dirty="0" smtClean="0">
                <a:solidFill>
                  <a:srgbClr val="FFFFFF"/>
                </a:solidFill>
              </a:rPr>
              <a:t>become. </a:t>
            </a:r>
            <a:endParaRPr lang="en-US" sz="4800" i="1" dirty="0">
              <a:solidFill>
                <a:srgbClr val="FFFFFF"/>
              </a:solidFill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4359382"/>
            <a:ext cx="7162800" cy="2422418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FAMOUS QUOTES. . .</a:t>
            </a:r>
          </a:p>
        </p:txBody>
      </p:sp>
      <p:pic>
        <p:nvPicPr>
          <p:cNvPr id="10" name="Content Placeholder 4" descr="07_Img2362_LOW.jpg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51045" y="2895600"/>
            <a:ext cx="5164155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228600" y="914400"/>
            <a:ext cx="86847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Music has the power of producing a </a:t>
            </a:r>
          </a:p>
          <a:p>
            <a:r>
              <a:rPr lang="en-US" sz="4000" dirty="0" smtClean="0">
                <a:solidFill>
                  <a:srgbClr val="FFFFFF"/>
                </a:solidFill>
              </a:rPr>
              <a:t>certain effect on the moral character of</a:t>
            </a:r>
          </a:p>
          <a:p>
            <a:r>
              <a:rPr lang="en-US" sz="4000" dirty="0" smtClean="0">
                <a:solidFill>
                  <a:srgbClr val="FFFFFF"/>
                </a:solidFill>
              </a:rPr>
              <a:t>of the soul.</a:t>
            </a:r>
            <a:r>
              <a:rPr lang="en-US" sz="4000" i="1" dirty="0" smtClean="0">
                <a:solidFill>
                  <a:srgbClr val="FFFFFF"/>
                </a:solidFill>
              </a:rPr>
              <a:t>	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5486400" y="2133600"/>
            <a:ext cx="2685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. . . Aristotle</a:t>
            </a:r>
            <a:endParaRPr lang="en-US" sz="4000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FAMOUS QUOTES. . 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7200" y="1219200"/>
            <a:ext cx="4648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Music furnishes a delightful recreation</a:t>
            </a:r>
          </a:p>
          <a:p>
            <a:r>
              <a:rPr lang="en-US" sz="4000" dirty="0" smtClean="0">
                <a:solidFill>
                  <a:srgbClr val="FFFFFF"/>
                </a:solidFill>
              </a:rPr>
              <a:t>for the hours of respite from the cares of the day, and lasts us through life.</a:t>
            </a:r>
          </a:p>
        </p:txBody>
      </p:sp>
      <p:pic>
        <p:nvPicPr>
          <p:cNvPr id="7" name="Picture 6" descr="Screen Shot 2015-12-08 at 5.44.0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143000"/>
            <a:ext cx="3728703" cy="4256088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495800" y="51816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. . . Thomas Jefferson</a:t>
            </a:r>
            <a:endParaRPr lang="en-US" sz="4000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8"/>
          <p:cNvSpPr>
            <a:spLocks noChangeArrowheads="1"/>
          </p:cNvSpPr>
          <p:nvPr/>
        </p:nvSpPr>
        <p:spPr bwMode="auto">
          <a:xfrm>
            <a:off x="0" y="13716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You </a:t>
            </a:r>
            <a:r>
              <a:rPr lang="en-US" sz="3600" b="1" i="1" u="sng" dirty="0" smtClean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CAN</a:t>
            </a:r>
            <a:r>
              <a:rPr lang="en-US" sz="3600" b="1" i="1" dirty="0" smtClean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 Successfully Recruit and Retain</a:t>
            </a:r>
          </a:p>
          <a:p>
            <a:pPr algn="ctr"/>
            <a:r>
              <a:rPr lang="en-US" sz="3600" b="1" i="1" dirty="0" smtClean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Even </a:t>
            </a:r>
            <a:r>
              <a:rPr lang="en-US" sz="3600" b="1" i="1" u="sng" dirty="0" smtClean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MORE</a:t>
            </a:r>
            <a:r>
              <a:rPr lang="en-US" sz="3600" b="1" i="1" dirty="0" smtClean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 Students!</a:t>
            </a:r>
            <a:endParaRPr lang="en-US" sz="3600" dirty="0">
              <a:solidFill>
                <a:srgbClr val="C30101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23" name="Rectangle 1030"/>
          <p:cNvSpPr txBox="1">
            <a:spLocks noChangeArrowheads="1"/>
          </p:cNvSpPr>
          <p:nvPr/>
        </p:nvSpPr>
        <p:spPr bwMode="auto">
          <a:xfrm>
            <a:off x="0" y="58674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b="1" dirty="0" err="1" smtClean="0">
                <a:solidFill>
                  <a:srgbClr val="C30101"/>
                </a:solidFill>
                <a:latin typeface="+mn-lt"/>
              </a:rPr>
              <a:t>www.musicachievementcouncil.org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C3010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2028"/>
            <a:ext cx="91440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00"/>
                </a:solidFill>
                <a:latin typeface="+mn-lt"/>
              </a:rPr>
              <a:t>OMEA</a:t>
            </a:r>
          </a:p>
          <a:p>
            <a:pPr algn="ctr"/>
            <a:r>
              <a:rPr lang="en-US" sz="3200" dirty="0" smtClean="0">
                <a:latin typeface="+mn-lt"/>
              </a:rPr>
              <a:t>January 29, 2016  2:30 PM CC 201</a:t>
            </a:r>
          </a:p>
          <a:p>
            <a:endParaRPr lang="en-US" dirty="0">
              <a:latin typeface="+mn-lt"/>
            </a:endParaRPr>
          </a:p>
        </p:txBody>
      </p:sp>
      <p:pic>
        <p:nvPicPr>
          <p:cNvPr id="20" name="Picture 19" descr="iPhone Graphi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9616" y="76200"/>
            <a:ext cx="1044384" cy="1300213"/>
          </a:xfrm>
          <a:prstGeom prst="rect">
            <a:avLst/>
          </a:prstGeom>
        </p:spPr>
      </p:pic>
      <p:pic>
        <p:nvPicPr>
          <p:cNvPr id="24" name="Picture 23" descr="images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4801552"/>
            <a:ext cx="1975556" cy="666750"/>
          </a:xfrm>
          <a:prstGeom prst="rect">
            <a:avLst/>
          </a:prstGeom>
        </p:spPr>
      </p:pic>
      <p:pic>
        <p:nvPicPr>
          <p:cNvPr id="25" name="Picture 24" descr="Screen Shot 2015-12-04 at 9.10.01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209800"/>
            <a:ext cx="1216431" cy="2984500"/>
          </a:xfrm>
          <a:prstGeom prst="rect">
            <a:avLst/>
          </a:prstGeom>
        </p:spPr>
      </p:pic>
      <p:pic>
        <p:nvPicPr>
          <p:cNvPr id="15" name="Picture 14" descr="Unknown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152400"/>
            <a:ext cx="1016000" cy="1104900"/>
          </a:xfrm>
          <a:prstGeom prst="rect">
            <a:avLst/>
          </a:prstGeom>
        </p:spPr>
      </p:pic>
      <p:pic>
        <p:nvPicPr>
          <p:cNvPr id="29" name="Picture 28" descr="buddy_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0200" y="3048000"/>
            <a:ext cx="1263650" cy="1263650"/>
          </a:xfrm>
          <a:prstGeom prst="rect">
            <a:avLst/>
          </a:prstGeom>
        </p:spPr>
      </p:pic>
      <p:pic>
        <p:nvPicPr>
          <p:cNvPr id="33" name="Picture 32" descr="Pellegrino Music Center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3600" y="4777730"/>
            <a:ext cx="2819400" cy="696425"/>
          </a:xfrm>
          <a:prstGeom prst="rect">
            <a:avLst/>
          </a:prstGeom>
        </p:spPr>
      </p:pic>
      <p:pic>
        <p:nvPicPr>
          <p:cNvPr id="34" name="Picture 33" descr="Music &amp; Arts Trans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0600" y="4812269"/>
            <a:ext cx="2514600" cy="748792"/>
          </a:xfrm>
          <a:prstGeom prst="rect">
            <a:avLst/>
          </a:prstGeom>
        </p:spPr>
      </p:pic>
      <p:pic>
        <p:nvPicPr>
          <p:cNvPr id="35" name="Picture 34" descr="JW_Pepper_logo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7750" y="3510752"/>
            <a:ext cx="2051050" cy="680248"/>
          </a:xfrm>
          <a:prstGeom prst="rect">
            <a:avLst/>
          </a:prstGeom>
        </p:spPr>
      </p:pic>
      <p:pic>
        <p:nvPicPr>
          <p:cNvPr id="36" name="Picture 35" descr="Kincaid's Is Music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6000" y="3543300"/>
            <a:ext cx="2438400" cy="6477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0" y="25540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30101"/>
                </a:solidFill>
                <a:latin typeface="+mn-lt"/>
              </a:rPr>
              <a:t>Marcia Neel</a:t>
            </a:r>
            <a:endParaRPr lang="en-US" b="1" dirty="0">
              <a:solidFill>
                <a:srgbClr val="C30101"/>
              </a:solidFill>
              <a:latin typeface="+mn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641185" y="4191000"/>
            <a:ext cx="1178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Bill Harvey</a:t>
            </a:r>
            <a:endParaRPr lang="en-US" dirty="0"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886200" y="4191000"/>
            <a:ext cx="1342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John </a:t>
            </a:r>
            <a:r>
              <a:rPr lang="en-US" dirty="0" err="1" smtClean="0">
                <a:latin typeface="+mj-lt"/>
              </a:rPr>
              <a:t>Yehling</a:t>
            </a:r>
            <a:r>
              <a:rPr lang="en-US" dirty="0" smtClean="0">
                <a:latin typeface="+mj-lt"/>
              </a:rPr>
              <a:t> </a:t>
            </a:r>
            <a:endParaRPr lang="en-US" dirty="0"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81800" y="4191000"/>
            <a:ext cx="1221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+mj-lt"/>
              </a:rPr>
              <a:t>Rick Dustin</a:t>
            </a:r>
            <a:endParaRPr 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524000" y="5486400"/>
            <a:ext cx="1174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+mj-lt"/>
              </a:rPr>
              <a:t>Renier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 Fee</a:t>
            </a:r>
            <a:endParaRPr 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489700" y="5486400"/>
            <a:ext cx="1627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+mj-lt"/>
              </a:rPr>
              <a:t>Jerry Pellegrino</a:t>
            </a:r>
            <a:endParaRPr lang="en-US" dirty="0">
              <a:solidFill>
                <a:srgbClr val="000000"/>
              </a:solidFill>
              <a:latin typeface="+mj-lt"/>
            </a:endParaRPr>
          </a:p>
        </p:txBody>
      </p:sp>
    </p:spTree>
    <p:custDataLst>
      <p:tags r:id="rId1"/>
    </p:custData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Today’s Session</a:t>
            </a:r>
            <a:endParaRPr lang="en-US" dirty="0">
              <a:solidFill>
                <a:srgbClr val="FFFF00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3557" name="Picture 6" descr="director pictu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 l="-2753" r="-2753"/>
          <a:stretch>
            <a:fillRect/>
          </a:stretch>
        </p:blipFill>
        <p:spPr>
          <a:xfrm>
            <a:off x="533400" y="1219200"/>
            <a:ext cx="4038600" cy="4302125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21197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257800" y="1371600"/>
            <a:ext cx="3733800" cy="4302125"/>
          </a:xfrm>
        </p:spPr>
        <p:txBody>
          <a:bodyPr>
            <a:noAutofit/>
          </a:bodyPr>
          <a:lstStyle/>
          <a:p>
            <a:pPr eaLnBrk="1" hangingPunct="1">
              <a:buClr>
                <a:schemeClr val="accent2"/>
              </a:buClr>
              <a:buFont typeface="Wingdings" charset="2"/>
              <a:buNone/>
            </a:pPr>
            <a:r>
              <a:rPr lang="en-US" dirty="0">
                <a:solidFill>
                  <a:srgbClr val="FFFFFF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Tips for </a:t>
            </a:r>
            <a:r>
              <a:rPr lang="en-US" b="1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Recruiting</a:t>
            </a:r>
            <a:r>
              <a:rPr lang="en-US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 </a:t>
            </a:r>
            <a:r>
              <a:rPr lang="en-US" dirty="0">
                <a:solidFill>
                  <a:srgbClr val="FFFFFF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Students</a:t>
            </a:r>
          </a:p>
          <a:p>
            <a:pPr eaLnBrk="1" hangingPunct="1">
              <a:buClr>
                <a:schemeClr val="tx1"/>
              </a:buClr>
              <a:buFont typeface="Wingdings" charset="2"/>
              <a:buChar char="q"/>
            </a:pPr>
            <a:endParaRPr lang="en-US" dirty="0">
              <a:solidFill>
                <a:srgbClr val="FFFFFF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Font typeface="Wingdings" charset="2"/>
              <a:buNone/>
            </a:pPr>
            <a:r>
              <a:rPr lang="en-US" dirty="0">
                <a:solidFill>
                  <a:srgbClr val="FFFFFF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Tips for </a:t>
            </a:r>
            <a:r>
              <a:rPr lang="en-US" b="1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Retaining</a:t>
            </a:r>
            <a:r>
              <a:rPr lang="en-US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 </a:t>
            </a:r>
            <a:r>
              <a:rPr lang="en-US" dirty="0">
                <a:solidFill>
                  <a:srgbClr val="FFFFFF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Students</a:t>
            </a:r>
          </a:p>
          <a:p>
            <a:pPr eaLnBrk="1" hangingPunct="1">
              <a:buClr>
                <a:schemeClr val="tx1"/>
              </a:buClr>
              <a:buFont typeface="Wingdings" charset="2"/>
              <a:buChar char="q"/>
            </a:pPr>
            <a:endParaRPr lang="en-US" dirty="0" smtClean="0">
              <a:solidFill>
                <a:srgbClr val="FFFFFF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None/>
            </a:pPr>
            <a:r>
              <a:rPr lang="en-US" b="1" dirty="0" smtClean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First Performance Program</a:t>
            </a:r>
            <a:endParaRPr lang="en-US" b="1" dirty="0">
              <a:solidFill>
                <a:srgbClr val="FFFF00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2004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1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1242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3352800" y="1524000"/>
            <a:ext cx="53340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endParaRPr lang="en-US" baseline="30000">
              <a:solidFill>
                <a:srgbClr val="000000"/>
              </a:solidFill>
              <a:latin typeface="Century Gothic" charset="0"/>
            </a:endParaRPr>
          </a:p>
          <a:p>
            <a:pPr eaLnBrk="0" hangingPunct="0"/>
            <a:endParaRPr lang="en-US" baseline="30000">
              <a:solidFill>
                <a:srgbClr val="000000"/>
              </a:solidFill>
              <a:latin typeface="Century Gothic" charset="0"/>
            </a:endParaRPr>
          </a:p>
          <a:p>
            <a:pPr eaLnBrk="0" hangingPunct="0"/>
            <a:endParaRPr lang="en-US" baseline="30000">
              <a:solidFill>
                <a:srgbClr val="000000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25604" name="Rectangle 10"/>
          <p:cNvSpPr>
            <a:spLocks noChangeArrowheads="1"/>
          </p:cNvSpPr>
          <p:nvPr/>
        </p:nvSpPr>
        <p:spPr bwMode="auto">
          <a:xfrm>
            <a:off x="381000" y="2057400"/>
            <a:ext cx="5029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spcAft>
                <a:spcPct val="40000"/>
              </a:spcAft>
              <a:buClr>
                <a:schemeClr val="bg2"/>
              </a:buClr>
              <a:buSzPct val="70000"/>
              <a:buFont typeface="Wingdings" charset="2"/>
              <a:buChar char="o"/>
            </a:pPr>
            <a:r>
              <a:rPr lang="en-US" sz="3200" dirty="0" smtClean="0">
                <a:solidFill>
                  <a:schemeClr val="bg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12 </a:t>
            </a:r>
            <a:r>
              <a:rPr lang="en-US" sz="3200" dirty="0">
                <a:solidFill>
                  <a:schemeClr val="bg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pages of proven methods</a:t>
            </a:r>
          </a:p>
          <a:p>
            <a:pPr marL="469900" indent="-469900">
              <a:spcBef>
                <a:spcPct val="20000"/>
              </a:spcBef>
              <a:spcAft>
                <a:spcPct val="40000"/>
              </a:spcAft>
              <a:buClr>
                <a:schemeClr val="bg2"/>
              </a:buClr>
              <a:buSzPct val="70000"/>
              <a:buFont typeface="Wingdings" charset="2"/>
              <a:buChar char="o"/>
            </a:pPr>
            <a:r>
              <a:rPr lang="en-US" sz="3200" dirty="0">
                <a:solidFill>
                  <a:schemeClr val="bg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10 pages of sample forms</a:t>
            </a:r>
            <a:endParaRPr lang="en-US" sz="3200" dirty="0" smtClean="0">
              <a:solidFill>
                <a:schemeClr val="bg1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latin typeface="+mn-lt"/>
            </a:endParaRPr>
          </a:p>
          <a:p>
            <a:pPr marL="469900" indent="-469900">
              <a:spcBef>
                <a:spcPct val="20000"/>
              </a:spcBef>
              <a:spcAft>
                <a:spcPct val="40000"/>
              </a:spcAft>
              <a:buClr>
                <a:schemeClr val="bg2"/>
              </a:buClr>
              <a:buSzPct val="70000"/>
              <a:buFont typeface="Wingdings" charset="2"/>
              <a:buChar char="o"/>
            </a:pPr>
            <a:r>
              <a:rPr lang="en-US" sz="3200" dirty="0" smtClean="0">
                <a:solidFill>
                  <a:schemeClr val="bg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Guidelines </a:t>
            </a:r>
            <a:r>
              <a:rPr lang="en-US" sz="3200" dirty="0">
                <a:solidFill>
                  <a:schemeClr val="bg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for</a:t>
            </a:r>
            <a:r>
              <a:rPr lang="en-US" sz="3200" dirty="0" smtClean="0">
                <a:solidFill>
                  <a:schemeClr val="bg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 directors</a:t>
            </a:r>
          </a:p>
        </p:txBody>
      </p:sp>
      <p:sp>
        <p:nvSpPr>
          <p:cNvPr id="25606" name="Text Box 15"/>
          <p:cNvSpPr txBox="1">
            <a:spLocks noChangeArrowheads="1"/>
          </p:cNvSpPr>
          <p:nvPr/>
        </p:nvSpPr>
        <p:spPr bwMode="auto">
          <a:xfrm>
            <a:off x="0" y="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Materials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Available for You to Use. . . A Year-Round Planner</a:t>
            </a:r>
            <a:endParaRPr lang="en-US" sz="3200" dirty="0">
              <a:solidFill>
                <a:srgbClr val="FFFF00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pic>
        <p:nvPicPr>
          <p:cNvPr id="7" name="Picture 6" descr="RecruitmentCO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479550"/>
            <a:ext cx="3390426" cy="438785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1028" descr="DSC_000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 rot="21412426">
            <a:off x="448857" y="1708391"/>
            <a:ext cx="4038600" cy="2598738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424963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295400"/>
            <a:ext cx="4648200" cy="4953000"/>
          </a:xfrm>
          <a:effectLst/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8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Every</a:t>
            </a:r>
            <a:r>
              <a:rPr lang="en-US" sz="2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 will be interested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8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All</a:t>
            </a:r>
            <a:r>
              <a:rPr lang="en-US" sz="2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students will have an equal opportunity to succeed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Music is an integral part of their </a:t>
            </a:r>
            <a:r>
              <a:rPr lang="en-US" sz="28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total</a:t>
            </a:r>
            <a:r>
              <a:rPr lang="en-US" sz="2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education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8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Every</a:t>
            </a:r>
            <a:r>
              <a:rPr lang="en-US" sz="2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 is eagerly welcome-- regardless of talent or ability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Students want to play because it looks like </a:t>
            </a:r>
            <a:r>
              <a:rPr lang="en-US" sz="28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fun</a:t>
            </a:r>
            <a:endParaRPr lang="en-US" sz="2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65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276600" cy="365125"/>
          </a:xfrm>
          <a:noFill/>
          <a:effectLst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Fundamental Beliefs of </a:t>
            </a:r>
            <a:br>
              <a:rPr lang="en-US" b="1" dirty="0" smtClean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</a:br>
            <a:r>
              <a:rPr lang="en-US" b="1" dirty="0" smtClean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</a:rPr>
              <a:t>Effective Recruiters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4963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90800" y="990600"/>
            <a:ext cx="6781800" cy="5029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4000" dirty="0" smtClean="0">
                <a:solidFill>
                  <a:srgbClr val="FFFFFF"/>
                </a:solidFill>
              </a:rPr>
              <a:t>	An interactive poll confirms that music education at an early age greatly increases the likelihood that a child will grow up to seek higher education and ultimately even earn a higher salary.          </a:t>
            </a:r>
            <a:r>
              <a:rPr lang="en-US" sz="4000" i="1" dirty="0" smtClean="0">
                <a:solidFill>
                  <a:srgbClr val="FFFFFF"/>
                </a:solidFill>
              </a:rPr>
              <a:t>(2007 Harris Poll)</a:t>
            </a:r>
          </a:p>
          <a:p>
            <a:pPr>
              <a:buNone/>
            </a:pPr>
            <a:r>
              <a:rPr lang="en-US" sz="4000" i="1" dirty="0" smtClean="0">
                <a:solidFill>
                  <a:srgbClr val="FFFFFF"/>
                </a:solidFill>
              </a:rPr>
              <a:t>	</a:t>
            </a:r>
          </a:p>
          <a:p>
            <a:pPr>
              <a:buNone/>
            </a:pPr>
            <a:r>
              <a:rPr lang="en-US" sz="4000" i="1" dirty="0" smtClean="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5" name="Picture 4" descr="trumpetcloseup"/>
          <p:cNvPicPr>
            <a:picLocks noGrp="1"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62937" y="1408624"/>
            <a:ext cx="2404063" cy="3620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Key Steps in Recruiting: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Attracting </a:t>
            </a: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. . .</a:t>
            </a: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9701" name="Picture 4" descr="4-DSC_003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 rot="21286844">
            <a:off x="351087" y="1872573"/>
            <a:ext cx="4445000" cy="28956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37785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953000" y="1524000"/>
            <a:ext cx="4038600" cy="48768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Foster student </a:t>
            </a:r>
            <a:r>
              <a:rPr lang="en-US" sz="28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interest through </a:t>
            </a:r>
            <a:r>
              <a:rPr lang="en-US" sz="2800" b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visibility</a:t>
            </a:r>
            <a:endParaRPr lang="en-US" sz="2800" dirty="0" smtClean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Inform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parents of benefits of music 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Build and nurture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support among administration &amp; classroom </a:t>
            </a:r>
            <a:r>
              <a:rPr lang="en-US" sz="28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teachers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None/>
            </a:pPr>
            <a:endParaRPr lang="en-US" sz="2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endParaRPr lang="en-US" sz="2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endParaRPr lang="en-US" sz="2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endParaRPr lang="en-US" sz="2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69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2004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859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oter Placeholder 5"/>
          <p:cNvSpPr txBox="1">
            <a:spLocks noGrp="1"/>
          </p:cNvSpPr>
          <p:nvPr/>
        </p:nvSpPr>
        <p:spPr bwMode="auto">
          <a:xfrm>
            <a:off x="3048000" y="6248400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600" dirty="0" err="1">
                <a:solidFill>
                  <a:schemeClr val="bg1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7200"/>
            <a:ext cx="9144000" cy="8382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Key Steps in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Recruiting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Recruiting is a </a:t>
            </a:r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YEAR-ROUND</a:t>
            </a:r>
            <a:r>
              <a:rPr lang="en-US" sz="40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process including:</a:t>
            </a:r>
            <a:r>
              <a:rPr lang="en-US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</a:b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143000"/>
            <a:ext cx="83820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SzTx/>
              <a:buFont typeface="Wingdings" charset="2"/>
              <a:buNone/>
            </a:pPr>
            <a:endParaRPr lang="en-US" sz="800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Regular visits with feeder programs/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teachers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Effective PR: Bulletin boards, school newsletters, PTA announcements, concert programs, school 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announcements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Mass concerts with feeder programs </a:t>
            </a:r>
          </a:p>
          <a:p>
            <a:pPr>
              <a:lnSpc>
                <a:spcPct val="90000"/>
              </a:lnSpc>
              <a:buNone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     including recorder classes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Recruitment meetings with</a:t>
            </a:r>
          </a:p>
          <a:p>
            <a:pPr>
              <a:lnSpc>
                <a:spcPct val="90000"/>
              </a:lnSpc>
              <a:buNone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	students and 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parents—</a:t>
            </a:r>
            <a:r>
              <a:rPr lang="en-US" sz="2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REACH OUT!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Instrument 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demos/petting zoos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Follow</a:t>
            </a: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ups – </a:t>
            </a:r>
            <a:r>
              <a:rPr lang="en-US" sz="2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SHOW UP FOR EVERYTHING!</a:t>
            </a:r>
            <a:endParaRPr lang="en-US" sz="2800" b="1" i="1" u="sng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" name="Picture 8" descr="Screen Shot 2015-04-10 at 8.24.23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2819400"/>
            <a:ext cx="2005780" cy="24384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2819817"/>
            <a:ext cx="2171700" cy="3263483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5"/>
          <p:cNvSpPr txBox="1">
            <a:spLocks noGrp="1"/>
          </p:cNvSpPr>
          <p:nvPr/>
        </p:nvSpPr>
        <p:spPr bwMode="auto">
          <a:xfrm>
            <a:off x="3048000" y="6248400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6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 smtClean="0">
              <a:solidFill>
                <a:srgbClr val="FFFFFF"/>
              </a:solidFill>
              <a:latin typeface="+mn-lt"/>
            </a:endParaRPr>
          </a:p>
          <a:p>
            <a:pPr algn="ctr"/>
            <a:endParaRPr lang="en-US" sz="1600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Key Steps in Recruiting: </a:t>
            </a:r>
            <a:b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	 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Engage Students Early.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. .</a:t>
            </a: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Video of Dan copy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12800" y="1524000"/>
            <a:ext cx="7569200" cy="429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5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latin typeface="Arial" charset="0"/>
              </a:rPr>
              <a:t>www.musicachievementcouncil.org</a:t>
            </a: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Key Steps in Recruiting: </a:t>
            </a:r>
            <a:b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	 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What’s Really Important.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. .</a:t>
            </a: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581400" y="990600"/>
            <a:ext cx="57912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SzTx/>
              <a:buFont typeface="Wingdings" charset="2"/>
              <a:buNone/>
            </a:pPr>
            <a:endParaRPr lang="en-US" sz="20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Ensure </a:t>
            </a:r>
            <a:r>
              <a:rPr lang="en-US" sz="44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HIGH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quality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and fulfillment </a:t>
            </a:r>
            <a:endParaRPr lang="en-US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Your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ENTHUSIASM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matters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Be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friendly, approachable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Students have big dreams of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success—</a:t>
            </a:r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give it to them!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It’s never to early to recruit</a:t>
            </a:r>
            <a:endParaRPr lang="en-US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Learning can be FUN! 				</a:t>
            </a:r>
            <a:r>
              <a:rPr lang="en-US" sz="36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SMILE</a:t>
            </a:r>
            <a:r>
              <a:rPr lang="en-US" b="1" i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!</a:t>
            </a:r>
            <a:endParaRPr lang="en-US" b="1" i="1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3797" name="Picture 5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371600"/>
            <a:ext cx="3048000" cy="4700717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Key Steps in Recruiting: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Plan Way A</a:t>
            </a:r>
            <a:r>
              <a:rPr lang="en-US" sz="36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</a:t>
            </a:r>
            <a:r>
              <a:rPr lang="en-US" sz="32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</a:t>
            </a:r>
            <a:r>
              <a:rPr lang="en-US" sz="24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ad 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5845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 rot="20996966">
            <a:off x="304800" y="1457325"/>
            <a:ext cx="4038600" cy="2587625"/>
          </a:xfrm>
          <a:effectLst>
            <a:reflection stA="50000" endPos="75000" dist="12700" dir="5400000" sy="-100000" algn="bl" rotWithShape="0"/>
          </a:effectLst>
        </p:spPr>
      </p:pic>
      <p:sp>
        <p:nvSpPr>
          <p:cNvPr id="37785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114800" y="1219200"/>
            <a:ext cx="4800600" cy="4876800"/>
          </a:xfrm>
        </p:spPr>
        <p:txBody>
          <a:bodyPr>
            <a:normAutofit fontScale="92500"/>
          </a:bodyPr>
          <a:lstStyle/>
          <a:p>
            <a:pPr eaLnBrk="1" hangingPunct="1">
              <a:buFont typeface="Wingdings" charset="2"/>
              <a:buNone/>
            </a:pPr>
            <a:endParaRPr lang="en-US" sz="2400" dirty="0">
              <a:ea typeface="ＭＳ Ｐゴシック" charset="-128"/>
              <a:cs typeface="ＭＳ Ｐゴシック" charset="-128"/>
            </a:endParaRPr>
          </a:p>
          <a:p>
            <a:pPr lvl="1" eaLnBrk="1" hangingPunct="1"/>
            <a:r>
              <a:rPr lang="en-US" dirty="0"/>
              <a:t>Meet with feeder/classroom teachers to identify future instrumentalists</a:t>
            </a:r>
          </a:p>
          <a:p>
            <a:pPr lvl="1" eaLnBrk="1" hangingPunct="1"/>
            <a:r>
              <a:rPr lang="en-US" dirty="0"/>
              <a:t>Select recruitment materials: DVDs, posters, surveys, forms, pamphlets, PR items</a:t>
            </a:r>
          </a:p>
          <a:p>
            <a:pPr lvl="1" eaLnBrk="1" hangingPunct="1"/>
            <a:r>
              <a:rPr lang="en-US" dirty="0"/>
              <a:t>Enlist dealer help well in advance--let them know what you </a:t>
            </a:r>
            <a:r>
              <a:rPr lang="en-US" dirty="0" smtClean="0"/>
              <a:t>need</a:t>
            </a: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914400"/>
            <a:ext cx="4141788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</a:effectLst>
        </p:spPr>
      </p:pic>
      <p:pic>
        <p:nvPicPr>
          <p:cNvPr id="35847" name="Picture 7" descr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7400" y="3743325"/>
            <a:ext cx="22860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Presentation Day</a:t>
            </a:r>
            <a:b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24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752600"/>
            <a:ext cx="8001000" cy="4114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Best in classroom setting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Show up unannounced</a:t>
            </a:r>
            <a:endParaRPr lang="en-US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Never </a:t>
            </a:r>
            <a:r>
              <a:rPr lang="en-US" dirty="0">
                <a:solidFill>
                  <a:schemeClr val="bg1"/>
                </a:solidFill>
              </a:rPr>
              <a:t>ask, “how many want to be </a:t>
            </a:r>
            <a:r>
              <a:rPr lang="en-US" dirty="0" smtClean="0">
                <a:solidFill>
                  <a:schemeClr val="bg1"/>
                </a:solidFill>
              </a:rPr>
              <a:t>in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bg1"/>
                </a:solidFill>
              </a:rPr>
              <a:t>    the band, choir</a:t>
            </a:r>
            <a:r>
              <a:rPr lang="en-US" dirty="0">
                <a:solidFill>
                  <a:schemeClr val="bg1"/>
                </a:solidFill>
              </a:rPr>
              <a:t>, orchestra. . .</a:t>
            </a:r>
            <a:r>
              <a:rPr lang="en-US" dirty="0" smtClean="0">
                <a:solidFill>
                  <a:schemeClr val="bg1"/>
                </a:solidFill>
              </a:rPr>
              <a:t>”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</a:rPr>
              <a:t>        Instead</a:t>
            </a:r>
            <a:r>
              <a:rPr lang="en-US" sz="2800" dirty="0">
                <a:solidFill>
                  <a:schemeClr val="bg1"/>
                </a:solidFill>
                <a:ea typeface="ＭＳ Ｐゴシック" charset="-128"/>
              </a:rPr>
              <a:t>, ask for a who of hands “how many 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</a:rPr>
              <a:t>of   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bg1"/>
                </a:solidFill>
                <a:ea typeface="ＭＳ Ｐゴシック" charset="-128"/>
              </a:rPr>
              <a:t>        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</a:rPr>
              <a:t>you </a:t>
            </a:r>
            <a:r>
              <a:rPr lang="en-US" sz="2800" dirty="0">
                <a:solidFill>
                  <a:schemeClr val="bg1"/>
                </a:solidFill>
                <a:ea typeface="ＭＳ Ｐゴシック" charset="-128"/>
              </a:rPr>
              <a:t>want to try an instrument?”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Keep </a:t>
            </a:r>
            <a:r>
              <a:rPr lang="en-US" dirty="0" smtClean="0">
                <a:solidFill>
                  <a:schemeClr val="bg1"/>
                </a:solidFill>
              </a:rPr>
              <a:t>presentation short (30 minutes)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dirty="0">
                <a:solidFill>
                  <a:srgbClr val="FFFF00"/>
                </a:solidFill>
              </a:rPr>
              <a:t>BE ENTHUSIASTIC!!!!!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7893" name="Rectangle 7"/>
          <p:cNvSpPr>
            <a:spLocks noChangeArrowheads="1"/>
          </p:cNvSpPr>
          <p:nvPr/>
        </p:nvSpPr>
        <p:spPr bwMode="auto">
          <a:xfrm>
            <a:off x="228600" y="914400"/>
            <a:ext cx="536920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  </a:t>
            </a:r>
            <a:r>
              <a:rPr lang="en-US" sz="2800" dirty="0">
                <a:solidFill>
                  <a:srgbClr val="FFFFFF"/>
                </a:solidFill>
                <a:latin typeface="+mn-lt"/>
              </a:rPr>
              <a:t>  Can be:  Musical Aptitude Survey </a:t>
            </a:r>
          </a:p>
          <a:p>
            <a:r>
              <a:rPr lang="en-US" sz="2800" dirty="0">
                <a:solidFill>
                  <a:srgbClr val="FFFFFF"/>
                </a:solidFill>
                <a:latin typeface="+mn-lt"/>
              </a:rPr>
              <a:t>	     </a:t>
            </a:r>
            <a:r>
              <a:rPr lang="en-US" sz="2800" dirty="0" smtClean="0">
                <a:solidFill>
                  <a:srgbClr val="FFFFFF"/>
                </a:solidFill>
                <a:latin typeface="+mn-lt"/>
              </a:rPr>
              <a:t>    Instrument </a:t>
            </a:r>
            <a:r>
              <a:rPr lang="en-US" sz="2800" dirty="0">
                <a:solidFill>
                  <a:srgbClr val="FFFFFF"/>
                </a:solidFill>
                <a:latin typeface="+mn-lt"/>
              </a:rPr>
              <a:t>Try-out</a:t>
            </a:r>
          </a:p>
        </p:txBody>
      </p:sp>
      <p:pic>
        <p:nvPicPr>
          <p:cNvPr id="37894" name="Picture 10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6999" y="609600"/>
            <a:ext cx="2084553" cy="2438401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112305" y="6211669"/>
            <a:ext cx="313609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 smtClean="0">
              <a:solidFill>
                <a:srgbClr val="FFFFFF"/>
              </a:solidFill>
              <a:latin typeface="+mn-lt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600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444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Follow-up idea #1 from: </a:t>
            </a:r>
            <a:br>
              <a:rPr lang="en-US" sz="4444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444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Jeff Scott &amp; Emily Wilkinson, ALMEA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2400" i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524000"/>
            <a:ext cx="91440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“Congratulations!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You have been chosen to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play (insert instrument)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in the (name of school) band!”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en-US" sz="3200" dirty="0" smtClean="0">
              <a:solidFill>
                <a:srgbClr val="FFFFFF"/>
              </a:solidFill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Giving a “Golden Invitation” to band makes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them feel special!”</a:t>
            </a:r>
          </a:p>
        </p:txBody>
      </p:sp>
      <p:pic>
        <p:nvPicPr>
          <p:cNvPr id="9" name="Picture 8" descr="Screen Shot 2015-01-23 at 8.01.3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752600"/>
            <a:ext cx="2336800" cy="2616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stA="50000" endPos="75000" dist="127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914825" y="6248400"/>
            <a:ext cx="34859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dirty="0" smtClean="0">
              <a:solidFill>
                <a:srgbClr val="FFFFFF"/>
              </a:solidFill>
              <a:latin typeface="+mn-lt"/>
            </a:endParaRPr>
          </a:p>
          <a:p>
            <a:endParaRPr lang="en-US" dirty="0" smtClean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600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Follow-up idea from: 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Chris Crone, PAMEA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24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657600" y="685800"/>
            <a:ext cx="5486400" cy="56388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>
              <a:buNone/>
            </a:pPr>
            <a:r>
              <a:rPr lang="en-US" dirty="0" smtClean="0">
                <a:solidFill>
                  <a:srgbClr val="FFFFFF"/>
                </a:solidFill>
              </a:rPr>
              <a:t>   Make the time to have each 4th grader touch, hold, and play </a:t>
            </a:r>
            <a:r>
              <a:rPr lang="en-US" dirty="0" smtClean="0">
                <a:solidFill>
                  <a:srgbClr val="FFFF00"/>
                </a:solidFill>
              </a:rPr>
              <a:t>three instruments </a:t>
            </a:r>
            <a:r>
              <a:rPr lang="en-US" dirty="0" smtClean="0">
                <a:solidFill>
                  <a:srgbClr val="FFFFFF"/>
                </a:solidFill>
              </a:rPr>
              <a:t>of their choice and then send a </a:t>
            </a:r>
            <a:r>
              <a:rPr lang="en-US" dirty="0" smtClean="0">
                <a:solidFill>
                  <a:srgbClr val="FFFF00"/>
                </a:solidFill>
              </a:rPr>
              <a:t>personal letter </a:t>
            </a:r>
            <a:r>
              <a:rPr lang="en-US" dirty="0" smtClean="0">
                <a:solidFill>
                  <a:srgbClr val="FFFFFF"/>
                </a:solidFill>
              </a:rPr>
              <a:t>home with each student letting the parents know which instrument their child had success on. . .</a:t>
            </a:r>
            <a:r>
              <a:rPr lang="en-US" dirty="0" smtClean="0">
                <a:solidFill>
                  <a:srgbClr val="FFFF00"/>
                </a:solidFill>
              </a:rPr>
              <a:t>your instrumental numbers go through the roof!</a:t>
            </a:r>
            <a:r>
              <a:rPr lang="en-US" dirty="0" smtClean="0">
                <a:solidFill>
                  <a:srgbClr val="FFFFFF"/>
                </a:solidFill>
              </a:rPr>
              <a:t>”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14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600200"/>
            <a:ext cx="2908467" cy="1939925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6" name="Picture 5" descr="Students-from-Eduardo-Mata-Elementar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827" y="3886200"/>
            <a:ext cx="3091573" cy="18288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eaLnBrk="1" hangingPunct="1"/>
            <a:r>
              <a:rPr lang="en-US" sz="40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Engage</a:t>
            </a: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Parent Support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1989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04800" y="1066800"/>
            <a:ext cx="3461657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98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962400" y="914400"/>
            <a:ext cx="5029200" cy="56388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Recruitment Letters</a:t>
            </a:r>
            <a:endParaRPr lang="en-US" sz="2800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Keep </a:t>
            </a:r>
            <a:r>
              <a:rPr lang="en-US" dirty="0">
                <a:solidFill>
                  <a:schemeClr val="bg1"/>
                </a:solidFill>
              </a:rPr>
              <a:t>them simple, upbeat and informational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Emphasize rewards, details</a:t>
            </a:r>
            <a:r>
              <a:rPr lang="en-US" dirty="0" smtClean="0">
                <a:solidFill>
                  <a:schemeClr val="bg1"/>
                </a:solidFill>
              </a:rPr>
              <a:t>,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your </a:t>
            </a:r>
            <a:r>
              <a:rPr lang="en-US" dirty="0">
                <a:solidFill>
                  <a:schemeClr val="bg1"/>
                </a:solidFill>
              </a:rPr>
              <a:t>expectations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RSVP form</a:t>
            </a:r>
          </a:p>
          <a:p>
            <a:pPr lvl="1" eaLnBrk="1" hangingPunct="1">
              <a:lnSpc>
                <a:spcPct val="90000"/>
              </a:lnSpc>
            </a:pPr>
            <a:endParaRPr lang="en-US" sz="1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800" b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Initial </a:t>
            </a:r>
            <a:r>
              <a:rPr lang="en-US" sz="2800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Meeting</a:t>
            </a:r>
            <a:endParaRPr lang="en-US" sz="2800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Involve </a:t>
            </a:r>
            <a:r>
              <a:rPr lang="en-US" dirty="0">
                <a:solidFill>
                  <a:schemeClr val="bg1"/>
                </a:solidFill>
              </a:rPr>
              <a:t>current parents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chemeClr val="bg1"/>
                </a:solidFill>
              </a:rPr>
              <a:t>Explain rental program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chemeClr val="bg1"/>
                </a:solidFill>
              </a:rPr>
              <a:t>Provide advocacy </a:t>
            </a:r>
            <a:r>
              <a:rPr lang="en-US" dirty="0" smtClean="0">
                <a:solidFill>
                  <a:schemeClr val="bg1"/>
                </a:solidFill>
              </a:rPr>
              <a:t>materials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None/>
            </a:pPr>
            <a:endParaRPr lang="en-US" sz="1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800" b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Best Ambassador is an </a:t>
            </a:r>
            <a:r>
              <a:rPr lang="en-US" sz="28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Excited</a:t>
            </a:r>
            <a:r>
              <a:rPr lang="en-US" sz="2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Child</a:t>
            </a:r>
            <a:endParaRPr lang="en-US" sz="2800" dirty="0" smtClean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8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324600"/>
            <a:ext cx="3200400" cy="457200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990600"/>
            <a:ext cx="4267200" cy="1524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1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</a:rPr>
              <a:t>Teach </a:t>
            </a:r>
            <a:r>
              <a:rPr lang="en-US" dirty="0">
                <a:solidFill>
                  <a:srgbClr val="FFFFFF"/>
                </a:solidFill>
              </a:rPr>
              <a:t>PARENTS how to support their child’s </a:t>
            </a:r>
            <a:r>
              <a:rPr lang="en-US" dirty="0" smtClean="0">
                <a:solidFill>
                  <a:srgbClr val="FFFFFF"/>
                </a:solidFill>
              </a:rPr>
              <a:t>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676400"/>
            <a:ext cx="4030372" cy="2971800"/>
          </a:xfrm>
          <a:prstGeom prst="rect">
            <a:avLst/>
          </a:prstGeom>
          <a:ln>
            <a:noFill/>
          </a:ln>
          <a:effectLst>
            <a:reflection stA="66000" endPos="75000" dist="12700" dir="5400000" sy="-100000" algn="bl" rotWithShape="0"/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124200" y="6324600"/>
            <a:ext cx="3136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 smtClean="0">
              <a:solidFill>
                <a:srgbClr val="FFFFFF"/>
              </a:solidFill>
              <a:latin typeface="+mn-lt"/>
            </a:endParaRPr>
          </a:p>
          <a:p>
            <a:endParaRPr lang="en-US" sz="1600" dirty="0" smtClean="0">
              <a:latin typeface="+mn-lt"/>
            </a:endParaRPr>
          </a:p>
          <a:p>
            <a:endParaRPr lang="en-US" sz="1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400800" cy="20574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If you want to be a </a:t>
            </a:r>
            <a:r>
              <a:rPr lang="en-US" sz="4400" b="1" i="1" u="sng" dirty="0" smtClean="0">
                <a:solidFill>
                  <a:srgbClr val="FFFF00"/>
                </a:solidFill>
              </a:rPr>
              <a:t>CEO</a:t>
            </a:r>
            <a:r>
              <a:rPr lang="en-US" sz="4400" dirty="0" smtClean="0">
                <a:solidFill>
                  <a:schemeClr val="bg1"/>
                </a:solidFill>
              </a:rPr>
              <a:t>,</a:t>
            </a:r>
            <a:r>
              <a:rPr lang="en-US" sz="4400" b="1" i="1" u="sng" dirty="0" smtClean="0">
                <a:solidFill>
                  <a:srgbClr val="FFCC00"/>
                </a:solidFill>
              </a:rPr>
              <a:t> </a:t>
            </a:r>
            <a:r>
              <a:rPr lang="en-US" sz="4400" dirty="0" smtClean="0">
                <a:solidFill>
                  <a:schemeClr val="bg1"/>
                </a:solidFill>
              </a:rPr>
              <a:t>College President, 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7200" i="1" dirty="0" smtClean="0">
                <a:solidFill>
                  <a:srgbClr val="FFFF00"/>
                </a:solidFill>
              </a:rPr>
              <a:t>TAKE MUSIC!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692" y="2057400"/>
            <a:ext cx="3549753" cy="236220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 smtClean="0">
                <a:solidFill>
                  <a:schemeClr val="bg1"/>
                </a:solidFill>
              </a:rPr>
              <a:t>even a Rock Star,</a:t>
            </a:r>
            <a:endParaRPr kumimoji="0" lang="en-US" sz="4400" b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990600"/>
            <a:ext cx="4267200" cy="1524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1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</a:rPr>
              <a:t>Teach </a:t>
            </a:r>
            <a:r>
              <a:rPr lang="en-US" dirty="0">
                <a:solidFill>
                  <a:srgbClr val="FFFFFF"/>
                </a:solidFill>
              </a:rPr>
              <a:t>PARENTS how to support their child’s </a:t>
            </a:r>
            <a:r>
              <a:rPr lang="en-US" dirty="0" smtClean="0">
                <a:solidFill>
                  <a:srgbClr val="FFFFFF"/>
                </a:solidFill>
              </a:rPr>
              <a:t>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676400"/>
            <a:ext cx="4030372" cy="2971800"/>
          </a:xfrm>
          <a:prstGeom prst="rect">
            <a:avLst/>
          </a:prstGeom>
          <a:ln>
            <a:noFill/>
          </a:ln>
          <a:effectLst>
            <a:reflection stA="66000" endPos="75000" dist="12700" dir="5400000" sy="-100000" algn="bl" rotWithShape="0"/>
            <a:softEdge rad="112500"/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76200" y="1981200"/>
            <a:ext cx="4267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28687" marR="0" lvl="1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Give PARENTS ideas of how to keep their children 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motivated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12305" y="6324600"/>
            <a:ext cx="31360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 smtClean="0">
              <a:solidFill>
                <a:srgbClr val="FFFFFF"/>
              </a:solidFill>
              <a:latin typeface="+mn-lt"/>
            </a:endParaRPr>
          </a:p>
          <a:p>
            <a:endParaRPr lang="en-US" sz="1600" dirty="0" smtClean="0">
              <a:latin typeface="+mn-lt"/>
            </a:endParaRPr>
          </a:p>
          <a:p>
            <a:endParaRPr lang="en-US" sz="1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990600"/>
            <a:ext cx="4267200" cy="1524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1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</a:rPr>
              <a:t>Teach </a:t>
            </a:r>
            <a:r>
              <a:rPr lang="en-US" dirty="0">
                <a:solidFill>
                  <a:srgbClr val="FFFFFF"/>
                </a:solidFill>
              </a:rPr>
              <a:t>PARENTS how to support their child’s </a:t>
            </a:r>
            <a:r>
              <a:rPr lang="en-US" dirty="0" smtClean="0">
                <a:solidFill>
                  <a:srgbClr val="FFFFFF"/>
                </a:solidFill>
              </a:rPr>
              <a:t>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676400"/>
            <a:ext cx="4030372" cy="2971800"/>
          </a:xfrm>
          <a:prstGeom prst="rect">
            <a:avLst/>
          </a:prstGeom>
          <a:ln>
            <a:noFill/>
          </a:ln>
          <a:effectLst>
            <a:reflection stA="65000" endPos="75000" dist="12700" dir="5400000" sy="-100000" algn="bl" rotWithShape="0"/>
            <a:softEdge rad="112500"/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76200" y="1981200"/>
            <a:ext cx="4267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28687" marR="0" lvl="1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Give PARENTS ideas of how to keep their children 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motivated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-76200" y="3276600"/>
            <a:ext cx="4648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08050" marR="0" lvl="1" indent="-4365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Encourage PARENTS to play an active role in the learning process and to become 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involved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ＭＳ Ｐゴシック" pitchFamily="-112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4200" y="6299200"/>
            <a:ext cx="31360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  <a:latin typeface="+mj-lt"/>
              </a:rPr>
              <a:t>www.musicachievementcouncil.org</a:t>
            </a:r>
            <a:endParaRPr lang="en-US" sz="1600" dirty="0" smtClean="0">
              <a:solidFill>
                <a:srgbClr val="FFFFFF"/>
              </a:solidFill>
              <a:latin typeface="+mj-lt"/>
            </a:endParaRPr>
          </a:p>
          <a:p>
            <a:endParaRPr lang="en-US" sz="1600" dirty="0" smtClean="0">
              <a:latin typeface="+mj-lt"/>
            </a:endParaRPr>
          </a:p>
          <a:p>
            <a:endParaRPr lang="en-US" sz="16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990600"/>
            <a:ext cx="4267200" cy="1524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1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</a:rPr>
              <a:t>Teach </a:t>
            </a:r>
            <a:r>
              <a:rPr lang="en-US" dirty="0">
                <a:solidFill>
                  <a:srgbClr val="FFFFFF"/>
                </a:solidFill>
              </a:rPr>
              <a:t>PARENTS how to support their child’s </a:t>
            </a:r>
            <a:r>
              <a:rPr lang="en-US" dirty="0" smtClean="0">
                <a:solidFill>
                  <a:srgbClr val="FFFFFF"/>
                </a:solidFill>
              </a:rPr>
              <a:t>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676400"/>
            <a:ext cx="4030372" cy="2971800"/>
          </a:xfrm>
          <a:prstGeom prst="rect">
            <a:avLst/>
          </a:prstGeom>
          <a:ln>
            <a:noFill/>
          </a:ln>
          <a:effectLst>
            <a:reflection stA="66000" endPos="75000" dist="12700" dir="5400000" sy="-100000" algn="bl" rotWithShape="0"/>
            <a:softEdge rad="112500"/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76200" y="1981200"/>
            <a:ext cx="4267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28687" marR="0" lvl="1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Give PARENTS ideas of how to keep their children 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motivated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-76200" y="3276600"/>
            <a:ext cx="4648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08050" marR="0" lvl="1" indent="-4365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Encourage PARENTS to play an active role in the learning process and to become 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involved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ＭＳ Ｐゴシック" pitchFamily="-112" charset="-128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-76200" y="4953000"/>
            <a:ext cx="5029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08050" marR="0" lvl="1" indent="-4365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Communicate with Parents REGULARLY to keep them 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engaged</a:t>
            </a:r>
            <a:endParaRPr kumimoji="0" lang="en-US" sz="2800" b="1" i="0" u="sng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95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Engage</a:t>
            </a: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Parent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Support…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Directly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!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Parent Band – REALLY FUN!</a:t>
            </a: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PT Slide 18 Parent Band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3716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050"/>
          <p:cNvSpPr>
            <a:spLocks noGrp="1" noChangeArrowheads="1"/>
          </p:cNvSpPr>
          <p:nvPr>
            <p:ph type="title" sz="quarter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eaLnBrk="1" hangingPunct="1"/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Keeping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Your </a:t>
            </a: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New Recruits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2292" name="Picture 2051" descr="3-DSC_002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2400" y="1295400"/>
            <a:ext cx="3186113" cy="2074863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4608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2766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2295" name="Picture 7" descr="HS Musicia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1981200"/>
            <a:ext cx="1771650" cy="31242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12296" name="Picture 4" descr="DSC_02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600" y="3733800"/>
            <a:ext cx="1692275" cy="22098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12297" name="Picture 13" descr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69162" y="3581400"/>
            <a:ext cx="1570038" cy="23622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10200" y="1219200"/>
            <a:ext cx="1889125" cy="22860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600" decel="100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600" decel="100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050"/>
          <p:cNvSpPr>
            <a:spLocks noGrp="1" noChangeArrowheads="1"/>
          </p:cNvSpPr>
          <p:nvPr>
            <p:ph type="title" sz="quarter"/>
          </p:nvPr>
        </p:nvSpPr>
        <p:spPr>
          <a:xfrm>
            <a:off x="0" y="76200"/>
            <a:ext cx="9144000" cy="1371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 </a:t>
            </a:r>
            <a:r>
              <a:rPr lang="en-US" sz="4444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Keeping </a:t>
            </a:r>
            <a:r>
              <a:rPr lang="en-US" sz="4444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Your </a:t>
            </a:r>
            <a:r>
              <a:rPr lang="en-US" sz="4444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New </a:t>
            </a:r>
            <a:r>
              <a:rPr lang="en-US" sz="4444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Recruits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4444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Why Do Kids Stay?  Let’s Ask </a:t>
            </a:r>
            <a:r>
              <a:rPr lang="en-US" sz="4444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THEM!</a:t>
            </a:r>
            <a:endParaRPr lang="en-US" sz="4444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8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2766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5" name="PPT Slide 21 Why Kids Stay in Band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71600" y="1447800"/>
            <a:ext cx="6553200" cy="491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Retention: Keys to</a:t>
            </a:r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Success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8133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267200" y="1066800"/>
            <a:ext cx="47244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833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52400" y="1066800"/>
            <a:ext cx="4114800" cy="2057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Provide a </a:t>
            </a:r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satisfying experience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from the day they receive their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instruments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 smtClean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3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1242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j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8134" name="Picture 9" descr="AP7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3886200"/>
            <a:ext cx="2286000" cy="201295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48135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00" y="3886200"/>
            <a:ext cx="2514600" cy="2009775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28600" y="3200400"/>
            <a:ext cx="41148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Build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appreciation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for the ensemble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28600" y="4572000"/>
            <a:ext cx="41148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Give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recognition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and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reinforcement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8339" grpId="0" build="p" autoUpdateAnimBg="0"/>
      <p:bldP spid="8" grpId="0" build="p" autoUpdateAnimBg="0"/>
      <p:bldP spid="9" grpId="0" build="p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oter Placeholder 5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www.musicachievementcouncil.org</a:t>
            </a:r>
            <a:endParaRPr lang="en-US" sz="12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algn="ctr"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Actions That Help </a:t>
            </a:r>
            <a:r>
              <a:rPr lang="en-US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Retain</a:t>
            </a:r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Students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990600"/>
            <a:ext cx="5029200" cy="54864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Developing group </a:t>
            </a:r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pride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Improving </a:t>
            </a:r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communication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with parents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Evaluating yourself continually 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“What else?”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Understanding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each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 as an individual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Being 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positive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and 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enthusiastic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Providing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engaging lessons </a:t>
            </a:r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consistently</a:t>
            </a:r>
          </a:p>
        </p:txBody>
      </p:sp>
      <p:pic>
        <p:nvPicPr>
          <p:cNvPr id="54277" name="Picture 13" descr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1143000"/>
            <a:ext cx="3505200" cy="3962400"/>
          </a:xfrm>
          <a:prstGeom prst="rect">
            <a:avLst/>
          </a:prstGeom>
          <a:ln>
            <a:noFill/>
          </a:ln>
          <a:effectLst>
            <a:reflection stA="65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100000" fill="hold"/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800" decel="100000" fill="hold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800" decel="100000" fill="hold"/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800" decel="100000" fill="hold"/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Common Reasons for Drop-outs?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2165" name="Picture 5" descr="Disappointed Chi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19200"/>
            <a:ext cx="2133600" cy="2133600"/>
          </a:xfrm>
          <a:prstGeom prst="rect">
            <a:avLst/>
          </a:prstGeom>
          <a:ln>
            <a:noFill/>
          </a:ln>
          <a:effectLst>
            <a:reflection stA="57000" endPos="75000" dist="12700" dir="5400000" sy="-100000" algn="bl" rotWithShape="0"/>
            <a:softEdge rad="112500"/>
          </a:effec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28600" y="762000"/>
            <a:ext cx="3505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The first disappointment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Common Reasons for Drop-outs?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2165" name="Picture 5" descr="Disappointed Chi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19200"/>
            <a:ext cx="2133600" cy="21336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92171" name="Picture 11" descr="bored-baby-128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1800" y="1066800"/>
            <a:ext cx="2114550" cy="22860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28600" y="1981200"/>
            <a:ext cx="2819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Lost interest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28600" y="762000"/>
            <a:ext cx="3505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The first disappointment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934200" cy="20574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If you want to be a </a:t>
            </a:r>
            <a:r>
              <a:rPr lang="en-US" sz="4400" dirty="0" smtClean="0">
                <a:solidFill>
                  <a:srgbClr val="FFFFFF"/>
                </a:solidFill>
              </a:rPr>
              <a:t>CEO</a:t>
            </a:r>
            <a:r>
              <a:rPr lang="en-US" sz="4400" i="1" dirty="0" smtClean="0">
                <a:solidFill>
                  <a:schemeClr val="bg1"/>
                </a:solidFill>
              </a:rPr>
              <a:t>, </a:t>
            </a:r>
            <a:r>
              <a:rPr lang="en-US" sz="4400" i="1" u="sng" dirty="0" smtClean="0">
                <a:solidFill>
                  <a:srgbClr val="FFCC00"/>
                </a:solidFill>
              </a:rPr>
              <a:t> </a:t>
            </a:r>
            <a:r>
              <a:rPr lang="en-US" sz="4400" b="1" i="1" u="sng" dirty="0" smtClean="0">
                <a:solidFill>
                  <a:srgbClr val="FFFF00"/>
                </a:solidFill>
              </a:rPr>
              <a:t>College Presiden</a:t>
            </a:r>
            <a:r>
              <a:rPr lang="en-US" sz="4400" i="1" u="sng" dirty="0" smtClean="0">
                <a:solidFill>
                  <a:srgbClr val="FFFF00"/>
                </a:solidFill>
              </a:rPr>
              <a:t>t</a:t>
            </a:r>
            <a:r>
              <a:rPr lang="en-US" sz="4400" i="1" dirty="0" smtClean="0">
                <a:solidFill>
                  <a:schemeClr val="bg1"/>
                </a:solidFill>
              </a:rPr>
              <a:t>, </a:t>
            </a:r>
            <a:r>
              <a:rPr lang="en-US" sz="4400" dirty="0" smtClean="0">
                <a:solidFill>
                  <a:schemeClr val="bg1"/>
                </a:solidFill>
              </a:rPr>
              <a:t>or</a:t>
            </a:r>
            <a:r>
              <a:rPr lang="en-US" sz="4400" i="1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4462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7200" i="1" dirty="0" smtClean="0">
                <a:solidFill>
                  <a:srgbClr val="FFFF00"/>
                </a:solidFill>
              </a:rPr>
              <a:t>TAKE MUSIC!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 smtClean="0">
                <a:solidFill>
                  <a:schemeClr val="bg1"/>
                </a:solidFill>
              </a:rPr>
              <a:t>even a Rock Star,</a:t>
            </a:r>
            <a:endParaRPr kumimoji="0" lang="en-US" sz="4400" b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219200"/>
            <a:ext cx="2743200" cy="2515304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Common Reasons for Drop-outs?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2165" name="Picture 5" descr="Disappointed Chi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19200"/>
            <a:ext cx="2133600" cy="2133600"/>
          </a:xfrm>
          <a:prstGeom prst="rect">
            <a:avLst/>
          </a:prstGeom>
          <a:ln>
            <a:noFill/>
          </a:ln>
          <a:effectLst>
            <a:reflection stA="50000" endPos="32000" dist="12700" dir="5400000" sy="-100000" algn="bl" rotWithShape="0"/>
            <a:softEdge rad="112500"/>
          </a:effectLst>
        </p:spPr>
      </p:pic>
      <p:pic>
        <p:nvPicPr>
          <p:cNvPr id="9216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3581400"/>
            <a:ext cx="1752600" cy="22860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92171" name="Picture 11" descr="bored-baby-128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1800" y="1066800"/>
            <a:ext cx="2114550" cy="2286000"/>
          </a:xfrm>
          <a:prstGeom prst="rect">
            <a:avLst/>
          </a:prstGeom>
          <a:ln>
            <a:noFill/>
          </a:ln>
          <a:effectLst>
            <a:reflection stA="50000" endPos="32000" dist="12700" dir="5400000" sy="-100000" algn="bl" rotWithShape="0"/>
            <a:softEdge rad="112500"/>
          </a:effec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28600" y="1981200"/>
            <a:ext cx="2819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Lost interest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28600" y="2743200"/>
            <a:ext cx="3886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32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Didn’t 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like the</a:t>
            </a: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 teacher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28600" y="762000"/>
            <a:ext cx="3505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The first disappointment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Common Reasons for Drop-outs?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2165" name="Picture 5" descr="Disappointed Chi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19200"/>
            <a:ext cx="21336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6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3581400"/>
            <a:ext cx="1752600" cy="22860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92169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3657600"/>
            <a:ext cx="2743200" cy="20574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92171" name="Picture 11" descr="bored-baby-128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1800" y="1066800"/>
            <a:ext cx="211455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28600" y="1981200"/>
            <a:ext cx="2819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Lost interest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28600" y="2743200"/>
            <a:ext cx="3886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32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Didn’t 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like the</a:t>
            </a: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 teacher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4114800"/>
            <a:ext cx="2362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None/>
            </a:pPr>
            <a:endParaRPr lang="en-US" sz="2800" dirty="0">
              <a:latin typeface="Times New Roman" charset="0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+mn-lt"/>
              </a:rPr>
              <a:t>Conflicts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28600" y="762000"/>
            <a:ext cx="3505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The first disappointment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44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 Can You Do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?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8373" name="Picture 4" descr="DSC_004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19125" y="1066800"/>
            <a:ext cx="3114675" cy="4302125"/>
          </a:xfrm>
          <a:prstGeom prst="rect">
            <a:avLst/>
          </a:prstGeom>
          <a:ln>
            <a:noFill/>
          </a:ln>
          <a:effectLst>
            <a:reflection blurRad="12700" stA="53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8372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114800" y="1066800"/>
            <a:ext cx="4572000" cy="44958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Talk to the student</a:t>
            </a:r>
          </a:p>
          <a:p>
            <a:pPr lvl="1" eaLnBrk="1" hangingPunct="1"/>
            <a:r>
              <a:rPr lang="en-US" dirty="0">
                <a:solidFill>
                  <a:srgbClr val="FFFFFF"/>
                </a:solidFill>
              </a:rPr>
              <a:t>Probe for real reason they want to quit</a:t>
            </a:r>
          </a:p>
          <a:p>
            <a:pPr lvl="1" eaLnBrk="1" hangingPunct="1"/>
            <a:r>
              <a:rPr lang="en-US" dirty="0">
                <a:solidFill>
                  <a:srgbClr val="FFFFFF"/>
                </a:solidFill>
              </a:rPr>
              <a:t>Show interest</a:t>
            </a:r>
          </a:p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Check their instrument</a:t>
            </a:r>
          </a:p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Talk with the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parents</a:t>
            </a:r>
          </a:p>
          <a:p>
            <a:pPr eaLnBrk="1" hangingPunct="1"/>
            <a:r>
              <a:rPr lang="en-US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Iowa Bandmasters Exit Survey online</a:t>
            </a:r>
            <a:endParaRPr lang="en-US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8370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err="1">
                <a:solidFill>
                  <a:srgbClr val="FFFFFF"/>
                </a:solidFill>
                <a:latin typeface="Arial" charset="0"/>
              </a:rPr>
              <a:t>www.musicachievementcouncil.org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oter Placeholder 5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latin typeface="Arial" charset="0"/>
              </a:rPr>
              <a:t>www.musicachievementcouncil.org</a:t>
            </a: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Why Should Students Continue? </a:t>
            </a:r>
            <a:b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Tell Your </a:t>
            </a:r>
            <a:r>
              <a:rPr lang="en-US" b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OWN </a:t>
            </a:r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Story: 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PT Slide 29 There Is A Place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08000" y="16002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 If …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143000"/>
            <a:ext cx="3962400" cy="48768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Students saw immediate success?</a:t>
            </a:r>
          </a:p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Parents heard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their kids play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their first performance just weeks after they started?</a:t>
            </a:r>
          </a:p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Learning to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play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was </a:t>
            </a:r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really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fun?</a:t>
            </a:r>
          </a:p>
        </p:txBody>
      </p:sp>
      <p:pic>
        <p:nvPicPr>
          <p:cNvPr id="62469" name="Picture 4" descr="3-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267200" y="1447800"/>
            <a:ext cx="4445000" cy="2895600"/>
          </a:xfrm>
          <a:prstGeom prst="rect">
            <a:avLst/>
          </a:prstGeom>
          <a:ln>
            <a:noFill/>
          </a:ln>
          <a:effectLst>
            <a:reflection stA="63000" endPos="66000" dist="12700" dir="5400000" sy="-100000" algn="bl" rotWithShape="0"/>
            <a:softEdge rad="112500"/>
          </a:effectLst>
        </p:spPr>
      </p:pic>
      <p:sp>
        <p:nvSpPr>
          <p:cNvPr id="6246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2766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531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algn="ctr"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First Performance Concert!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4516" name="Picture 3" descr="First Perf cov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lum bright="-4000" contrast="6000"/>
          </a:blip>
          <a:srcRect/>
          <a:stretch>
            <a:fillRect/>
          </a:stretch>
        </p:blipFill>
        <p:spPr>
          <a:xfrm rot="21408970">
            <a:off x="766465" y="917963"/>
            <a:ext cx="2997200" cy="4495800"/>
          </a:xfrm>
          <a:effectLst>
            <a:reflection stA="50000" endPos="75000" dist="12700" dir="5400000" sy="-100000" algn="bl" rotWithShape="0"/>
          </a:effectLst>
        </p:spPr>
      </p:pic>
      <p:sp>
        <p:nvSpPr>
          <p:cNvPr id="6451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962400" y="1676400"/>
            <a:ext cx="4724400" cy="2743200"/>
          </a:xfrm>
        </p:spPr>
        <p:txBody>
          <a:bodyPr>
            <a:noAutofit/>
          </a:bodyPr>
          <a:lstStyle/>
          <a:p>
            <a:pPr algn="ctr" eaLnBrk="1" hangingPunct="1">
              <a:buFont typeface="Wingdings" charset="2"/>
              <a:buNone/>
            </a:pPr>
            <a:r>
              <a:rPr lang="en-US" sz="4000" b="1" dirty="0" smtClean="0">
                <a:solidFill>
                  <a:srgbClr val="4D9AFF"/>
                </a:solidFill>
                <a:ea typeface="ＭＳ Ｐゴシック" charset="-128"/>
                <a:cs typeface="ＭＳ Ｐゴシック" charset="-128"/>
              </a:rPr>
              <a:t>A </a:t>
            </a:r>
            <a:r>
              <a:rPr lang="en-US" sz="4000" b="1" dirty="0">
                <a:solidFill>
                  <a:srgbClr val="4D9AFF"/>
                </a:solidFill>
                <a:ea typeface="ＭＳ Ｐゴシック" charset="-128"/>
                <a:cs typeface="ＭＳ Ｐゴシック" charset="-128"/>
              </a:rPr>
              <a:t>scripted demonstration of what your students have learned</a:t>
            </a:r>
          </a:p>
        </p:txBody>
      </p:sp>
      <p:sp>
        <p:nvSpPr>
          <p:cNvPr id="6451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3528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000" b="1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First Performance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Demonstration Concert for </a:t>
            </a:r>
            <a:r>
              <a:rPr lang="en-US" sz="40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Band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or </a:t>
            </a:r>
            <a:r>
              <a:rPr lang="en-US" sz="40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Orchestra</a:t>
            </a: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6565" name="Picture 4" descr="First Perf cover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lum bright="-4000" contrast="6000"/>
          </a:blip>
          <a:srcRect/>
          <a:stretch>
            <a:fillRect/>
          </a:stretch>
        </p:blipFill>
        <p:spPr>
          <a:xfrm rot="21408970">
            <a:off x="383900" y="1422609"/>
            <a:ext cx="1917477" cy="2901718"/>
          </a:xfrm>
          <a:effectLst>
            <a:reflection stA="50000" endPos="75000" dist="12700" dir="5400000" sy="-100000" algn="bl" rotWithShape="0"/>
          </a:effectLst>
        </p:spPr>
      </p:pic>
      <p:sp>
        <p:nvSpPr>
          <p:cNvPr id="412675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2286000" y="1676400"/>
            <a:ext cx="4038600" cy="21336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Schedule 6-8 weeks after the first class</a:t>
            </a:r>
          </a:p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Complete “turn-key” package</a:t>
            </a:r>
          </a:p>
        </p:txBody>
      </p:sp>
      <p:sp>
        <p:nvSpPr>
          <p:cNvPr id="66562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3528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chemeClr val="bg1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12678" name="Text Box 6"/>
          <p:cNvSpPr txBox="1">
            <a:spLocks noChangeArrowheads="1"/>
          </p:cNvSpPr>
          <p:nvPr/>
        </p:nvSpPr>
        <p:spPr bwMode="auto">
          <a:xfrm>
            <a:off x="685800" y="4267200"/>
            <a:ext cx="5105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3200" b="1" i="1" dirty="0">
                <a:solidFill>
                  <a:srgbClr val="4D9AFF"/>
                </a:solidFill>
                <a:latin typeface="+mn-lt"/>
              </a:rPr>
              <a:t>May be the best performance in terms of excitement and audience</a:t>
            </a:r>
            <a:r>
              <a:rPr lang="en-US" sz="3200" i="1" dirty="0">
                <a:solidFill>
                  <a:srgbClr val="4D9AFF"/>
                </a:solidFill>
                <a:latin typeface="+mn-lt"/>
              </a:rPr>
              <a:t>!</a:t>
            </a:r>
          </a:p>
        </p:txBody>
      </p:sp>
      <p:pic>
        <p:nvPicPr>
          <p:cNvPr id="66567" name="Picture 10" descr="Beg Band Concer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1600200"/>
            <a:ext cx="2506663" cy="32004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2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2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675" grpId="0" build="p" autoUpdateAnimBg="0"/>
      <p:bldP spid="41267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000" b="1" i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First Performance </a:t>
            </a: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Demonstration</a:t>
            </a:r>
            <a:b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10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2004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12678" name="Text Box 6"/>
          <p:cNvSpPr txBox="1">
            <a:spLocks noChangeArrowheads="1"/>
          </p:cNvSpPr>
          <p:nvPr/>
        </p:nvSpPr>
        <p:spPr bwMode="auto">
          <a:xfrm>
            <a:off x="1524000" y="4267200"/>
            <a:ext cx="426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50000"/>
              </a:spcBef>
            </a:pPr>
            <a:endParaRPr lang="en-US" sz="2800" i="1">
              <a:latin typeface="Times New Roman" charset="0"/>
            </a:endParaRPr>
          </a:p>
        </p:txBody>
      </p:sp>
      <p:pic>
        <p:nvPicPr>
          <p:cNvPr id="7" name="22 First Performance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7239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algn="ctr"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Why Does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First Performance</a:t>
            </a: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Work?</a:t>
            </a: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0660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838200"/>
            <a:ext cx="6705600" cy="31242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timing of the performance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Parents want to hear their kids play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Student interest soars and they learn to love performing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Students practice more prior to a </a:t>
            </a:r>
            <a:r>
              <a:rPr lang="en-US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performance</a:t>
            </a:r>
            <a:endParaRPr lang="en-US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065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err="1">
                <a:solidFill>
                  <a:srgbClr val="FFFFFF"/>
                </a:solidFill>
                <a:latin typeface="Arial" charset="0"/>
              </a:rPr>
              <a:t>www.musicachievementcouncil.org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0661" name="Picture 4" descr="First Perf cover"/>
          <p:cNvPicPr>
            <a:picLocks noChangeAspect="1" noChangeArrowheads="1"/>
          </p:cNvPicPr>
          <p:nvPr/>
        </p:nvPicPr>
        <p:blipFill>
          <a:blip r:embed="rId3">
            <a:lum bright="-4000" contrast="6000"/>
          </a:blip>
          <a:srcRect/>
          <a:stretch>
            <a:fillRect/>
          </a:stretch>
        </p:blipFill>
        <p:spPr bwMode="auto">
          <a:xfrm rot="310421">
            <a:off x="7107623" y="1143425"/>
            <a:ext cx="1482183" cy="22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</a:effec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81000" y="4800600"/>
            <a:ext cx="8610600" cy="190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defTabSz="4572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The audience will be large … enthusiastic … and will arrive early -- lots of quality time with those who care most about the outcome -</a:t>
            </a:r>
            <a:r>
              <a:rPr lang="en-US" sz="3200" dirty="0" smtClean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- </a:t>
            </a:r>
            <a:r>
              <a:rPr lang="en-US" sz="3200" b="1" i="1" dirty="0" smtClean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the parents!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81000" y="3733800"/>
            <a:ext cx="8610600" cy="1676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It works with any group … any schedule … any situation … and any method book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1242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16772" name="Text Box 4"/>
          <p:cNvSpPr txBox="1">
            <a:spLocks noChangeArrowheads="1"/>
          </p:cNvSpPr>
          <p:nvPr/>
        </p:nvSpPr>
        <p:spPr bwMode="auto">
          <a:xfrm>
            <a:off x="0" y="228600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i="1" dirty="0">
                <a:solidFill>
                  <a:srgbClr val="FFFF00"/>
                </a:solidFill>
                <a:latin typeface="Times New Roman" charset="0"/>
              </a:rPr>
              <a:t>Parents will be </a:t>
            </a:r>
            <a:r>
              <a:rPr lang="en-US" sz="2800" b="1" i="1" u="sng" dirty="0">
                <a:solidFill>
                  <a:srgbClr val="FFFF00"/>
                </a:solidFill>
                <a:latin typeface="Times New Roman" charset="0"/>
              </a:rPr>
              <a:t>amazed</a:t>
            </a:r>
            <a:r>
              <a:rPr lang="en-US" sz="2800" i="1" dirty="0">
                <a:solidFill>
                  <a:srgbClr val="FFFF00"/>
                </a:solidFill>
                <a:latin typeface="Times New Roman" charset="0"/>
              </a:rPr>
              <a:t> … </a:t>
            </a:r>
            <a:r>
              <a:rPr lang="en-US" sz="3200" i="1" dirty="0">
                <a:solidFill>
                  <a:srgbClr val="FFFF00"/>
                </a:solidFill>
                <a:latin typeface="Times New Roman" charset="0"/>
              </a:rPr>
              <a:t>most</a:t>
            </a:r>
            <a:r>
              <a:rPr lang="en-US" sz="2800" i="1" dirty="0">
                <a:solidFill>
                  <a:srgbClr val="FFFF00"/>
                </a:solidFill>
                <a:latin typeface="Times New Roman" charset="0"/>
              </a:rPr>
              <a:t> have no idea how much their child has learned based on what they hear at home!</a:t>
            </a:r>
          </a:p>
        </p:txBody>
      </p:sp>
      <p:pic>
        <p:nvPicPr>
          <p:cNvPr id="72709" name="Picture 8" descr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574800"/>
            <a:ext cx="7696200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6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7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629400" cy="20574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If you want to be a </a:t>
            </a:r>
            <a:r>
              <a:rPr lang="en-US" sz="4400" dirty="0" smtClean="0">
                <a:solidFill>
                  <a:srgbClr val="FFFFFF"/>
                </a:solidFill>
              </a:rPr>
              <a:t>CEO</a:t>
            </a:r>
            <a:r>
              <a:rPr lang="en-US" sz="4400" dirty="0" smtClean="0">
                <a:solidFill>
                  <a:schemeClr val="bg1"/>
                </a:solidFill>
              </a:rPr>
              <a:t>, </a:t>
            </a:r>
            <a:r>
              <a:rPr lang="en-US" sz="4400" dirty="0" smtClean="0">
                <a:solidFill>
                  <a:srgbClr val="FFFFFF"/>
                </a:solidFill>
              </a:rPr>
              <a:t>College President,</a:t>
            </a:r>
            <a:r>
              <a:rPr lang="en-US" sz="4400" dirty="0" smtClean="0">
                <a:solidFill>
                  <a:schemeClr val="bg1"/>
                </a:solidFill>
              </a:rPr>
              <a:t> 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7200" i="1" dirty="0" smtClean="0">
                <a:solidFill>
                  <a:srgbClr val="FFFF00"/>
                </a:solidFill>
              </a:rPr>
              <a:t>TAKE MUSIC!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 smtClean="0">
                <a:solidFill>
                  <a:schemeClr val="bg1"/>
                </a:solidFill>
              </a:rPr>
              <a:t>even a </a:t>
            </a:r>
            <a:r>
              <a:rPr lang="en-US" sz="4400" b="1" i="1" u="sng" dirty="0" smtClean="0">
                <a:solidFill>
                  <a:srgbClr val="FFFF00"/>
                </a:solidFill>
              </a:rPr>
              <a:t>Rock Star</a:t>
            </a:r>
            <a:r>
              <a:rPr lang="en-US" sz="4400" i="1" dirty="0" smtClean="0">
                <a:solidFill>
                  <a:schemeClr val="bg1"/>
                </a:solidFill>
              </a:rPr>
              <a:t>, </a:t>
            </a:r>
            <a:endParaRPr kumimoji="0" lang="en-US" sz="4400" b="0" i="1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Screen Shot 2015-12-04 at 10.04.5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1828800"/>
            <a:ext cx="513052" cy="1143000"/>
          </a:xfrm>
          <a:prstGeom prst="rect">
            <a:avLst/>
          </a:prstGeom>
        </p:spPr>
      </p:pic>
      <p:pic>
        <p:nvPicPr>
          <p:cNvPr id="13" name="Picture 12" descr="Screen Shot 2015-12-04 at 10.04.5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1981200"/>
            <a:ext cx="381000" cy="1143000"/>
          </a:xfrm>
          <a:prstGeom prst="rect">
            <a:avLst/>
          </a:prstGeom>
        </p:spPr>
      </p:pic>
      <p:pic>
        <p:nvPicPr>
          <p:cNvPr id="14" name="Picture 13" descr="Screen Shot 2015-12-04 at 10.04.5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3581400"/>
            <a:ext cx="381000" cy="1143000"/>
          </a:xfrm>
          <a:prstGeom prst="rect">
            <a:avLst/>
          </a:prstGeom>
        </p:spPr>
      </p:pic>
      <p:pic>
        <p:nvPicPr>
          <p:cNvPr id="17" name="Picture 16" descr="Rock St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914400"/>
            <a:ext cx="3581400" cy="3472873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pic>
        <p:nvPicPr>
          <p:cNvPr id="18" name="Picture 17" descr="Black Box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4340557"/>
            <a:ext cx="1066800" cy="155243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2"/>
          <p:cNvSpPr>
            <a:spLocks noGrp="1" noChangeArrowheads="1"/>
          </p:cNvSpPr>
          <p:nvPr>
            <p:ph idx="1"/>
          </p:nvPr>
        </p:nvSpPr>
        <p:spPr>
          <a:xfrm>
            <a:off x="1905000" y="1447800"/>
            <a:ext cx="6324600" cy="3657600"/>
          </a:xfrm>
        </p:spPr>
        <p:txBody>
          <a:bodyPr>
            <a:normAutofit/>
          </a:bodyPr>
          <a:lstStyle/>
          <a:p>
            <a:pPr eaLnBrk="1" hangingPunct="1">
              <a:spcAft>
                <a:spcPts val="1200"/>
              </a:spcAft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Many schools have the principal serve as the narrator -- </a:t>
            </a:r>
            <a:r>
              <a:rPr lang="en-US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GREAT PR!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The sound of </a:t>
            </a:r>
          </a:p>
          <a:p>
            <a:pPr eaLnBrk="1" hangingPunct="1">
              <a:buFont typeface="Wingdings" charset="2"/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    applause is </a:t>
            </a:r>
          </a:p>
          <a:p>
            <a:pPr eaLnBrk="1" hangingPunct="1">
              <a:buFont typeface="Wingdings" charset="2"/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    infectious</a:t>
            </a:r>
          </a:p>
        </p:txBody>
      </p:sp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2004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4756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  <a:latin typeface="Times New Roman" charset="0"/>
              </a:rPr>
              <a:t>Students enjoy the satisfaction of a performance after good preparation – the process starts </a:t>
            </a:r>
            <a:r>
              <a:rPr lang="en-US" sz="3200" b="1" i="1" u="sng" dirty="0">
                <a:solidFill>
                  <a:srgbClr val="FFFF00"/>
                </a:solidFill>
                <a:latin typeface="Times New Roman" charset="0"/>
              </a:rPr>
              <a:t>early</a:t>
            </a:r>
            <a:endParaRPr lang="en-US" sz="3200" dirty="0">
              <a:solidFill>
                <a:srgbClr val="FFFF00"/>
              </a:solidFill>
              <a:latin typeface="Times New Roman" charset="0"/>
            </a:endParaRPr>
          </a:p>
        </p:txBody>
      </p:sp>
      <p:pic>
        <p:nvPicPr>
          <p:cNvPr id="74757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2819400"/>
            <a:ext cx="3963093" cy="23821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stA="50000" endPos="75000" dist="127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0662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600200"/>
            <a:ext cx="1498600" cy="22479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8" descr="C:\Documents and Settings\William Harvey\Local Settings\Temporary Internet Files\Content.IE5\FN4DI34B\MPj04053960000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371600"/>
            <a:ext cx="6858000" cy="448945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Put the Date on Your Calendar!</a:t>
            </a:r>
            <a:b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Schedule </a:t>
            </a:r>
            <a:r>
              <a:rPr lang="en-US" b="1" i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First</a:t>
            </a:r>
            <a:r>
              <a:rPr lang="en-US" b="1" i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Performance </a:t>
            </a:r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NOW</a:t>
            </a:r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524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M.A.C. Wants to Help. . .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Check Out Our Online Resources</a:t>
            </a:r>
            <a:endParaRPr lang="en-US" sz="4000" b="1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1368425" y="2909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37 MAC_DrTim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41400" y="2590800"/>
            <a:ext cx="7112000" cy="4038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447800"/>
            <a:ext cx="9144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www.musicachievementcouncil.org</a:t>
            </a:r>
            <a:endParaRPr lang="en-US" sz="3200" b="1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@</a:t>
            </a:r>
            <a:r>
              <a:rPr lang="en-US" sz="3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MusicAchCouncil</a:t>
            </a:r>
            <a:endParaRPr lang="en-US" sz="32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 descr="Twitter_bird_logo_2012.sv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2209800"/>
            <a:ext cx="943928" cy="762770"/>
          </a:xfrm>
          <a:prstGeom prst="rect">
            <a:avLst/>
          </a:prstGeom>
        </p:spPr>
      </p:pic>
      <p:pic>
        <p:nvPicPr>
          <p:cNvPr id="9" name="Picture 8" descr="iPhone Graphic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9616" y="152400"/>
            <a:ext cx="1044384" cy="1300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066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Got SMART Phone?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3556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1368425" y="2909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" name="Picture 17" descr="RecruitmentCO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46805"/>
            <a:ext cx="2649537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stA="50000" endPos="75000" dist="127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Picture 22" descr="Bridging the Ga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1786681"/>
            <a:ext cx="3200400" cy="38749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stA="50000" endPos="75000" dist="127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4" name="Picture 23" descr="SuccessCOV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2873571"/>
            <a:ext cx="2895600" cy="3747452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2182" y="1371600"/>
            <a:ext cx="2453218" cy="3223205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1Right">
              <a:rot lat="1080000" lon="20040000" rev="0"/>
            </a:camera>
            <a:lightRig rig="threePt" dir="t"/>
          </a:scene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400" y="3070805"/>
            <a:ext cx="2593340" cy="34073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stA="50000" endPos="75000" dist="127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Picture 8" descr="iPhone Graphic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9616" y="152400"/>
            <a:ext cx="1044384" cy="13002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096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     </a:t>
            </a:r>
            <a:r>
              <a:rPr lang="en-US" sz="3200" dirty="0" err="1" smtClean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musicedconsultants.net</a:t>
            </a:r>
            <a:r>
              <a:rPr lang="en-US" sz="3200" dirty="0" smtClean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/conference-materials</a:t>
            </a:r>
            <a:endParaRPr lang="en-US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24384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9" name="Picture 8" descr="Hal Leonar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4419600"/>
            <a:ext cx="1905000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0" name="Picture 9" descr="D'Addario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3581400"/>
            <a:ext cx="25908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1" name="Picture 10" descr="Yamah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5602288"/>
            <a:ext cx="27432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2" name="Picture 11" descr="Jupiter Band Instrument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24200" y="4535488"/>
            <a:ext cx="31242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3" name="Picture 12" descr="large-logo-black_w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00600" y="2398712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4" name="Picture 13" descr="Dansr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81400" y="3581400"/>
            <a:ext cx="1905000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5" name="Picture 14" descr="VIC FIRTH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47800" y="5526088"/>
            <a:ext cx="3200400" cy="8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6" name="Picture 15" descr="Alfred-logo-600 pixels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19200" y="2362200"/>
            <a:ext cx="114300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8" name="Picture 19" descr="Picture 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19800" y="3678237"/>
            <a:ext cx="220980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9" name="Picture 1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048000" y="2362200"/>
            <a:ext cx="9906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-381000" y="1371600"/>
            <a:ext cx="6858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			  	 			</a:t>
            </a:r>
            <a:r>
              <a:rPr lang="en-US" sz="3200" b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		      							</a:t>
            </a:r>
            <a:r>
              <a:rPr lang="en-US" sz="3200" b="1" i="1" kern="0" dirty="0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					          @</a:t>
            </a:r>
            <a:r>
              <a:rPr lang="en-US" sz="3200" b="1" i="1" kern="0" dirty="0" err="1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MusicAchCouncil</a:t>
            </a:r>
            <a:endParaRPr lang="en-US" sz="3200" b="1" i="1" kern="0" dirty="0" smtClean="0">
              <a:solidFill>
                <a:srgbClr val="4890C5"/>
              </a:solidFill>
              <a:latin typeface="+mj-lt"/>
              <a:ea typeface="ＭＳ Ｐゴシック" charset="-128"/>
              <a:cs typeface="ＭＳ Ｐゴシック" charset="-128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kern="0" dirty="0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			 @</a:t>
            </a:r>
            <a:r>
              <a:rPr lang="en-US" sz="3200" b="1" i="1" kern="0" dirty="0" err="1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MusicEdConsult</a:t>
            </a:r>
            <a:endParaRPr kumimoji="0" lang="en-US" sz="3200" b="1" i="1" u="none" strike="noStrike" kern="0" cap="none" spc="0" normalizeH="0" baseline="0" noProof="0" dirty="0" smtClean="0">
              <a:ln>
                <a:noFill/>
              </a:ln>
              <a:solidFill>
                <a:srgbClr val="4890C5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8" name="Picture 17" descr="LOGO Trevor James Flutes_logo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53200" y="4419600"/>
            <a:ext cx="1903843" cy="1087438"/>
          </a:xfrm>
          <a:prstGeom prst="rect">
            <a:avLst/>
          </a:prstGeom>
        </p:spPr>
      </p:pic>
      <p:sp>
        <p:nvSpPr>
          <p:cNvPr id="23" name="Rectangle 22"/>
          <p:cNvSpPr>
            <a:spLocks noGrp="1" noChangeArrowheads="1"/>
          </p:cNvSpPr>
          <p:nvPr/>
        </p:nvSpPr>
        <p:spPr bwMode="auto">
          <a:xfrm>
            <a:off x="-533400" y="-2286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Thanks to these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Quality Companies!</a:t>
            </a:r>
            <a:endParaRPr lang="en-US" sz="40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7" name="Picture 16" descr="Twitter_bird_logo_2012.svg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09800" y="1447800"/>
            <a:ext cx="838200" cy="677333"/>
          </a:xfrm>
          <a:prstGeom prst="rect">
            <a:avLst/>
          </a:prstGeom>
        </p:spPr>
      </p:pic>
      <p:sp>
        <p:nvSpPr>
          <p:cNvPr id="22" name="Rectangle 21"/>
          <p:cNvSpPr>
            <a:spLocks noGrp="1" noChangeArrowheads="1"/>
          </p:cNvSpPr>
          <p:nvPr/>
        </p:nvSpPr>
        <p:spPr bwMode="auto">
          <a:xfrm>
            <a:off x="-533400" y="7620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sz="4000" i="1" dirty="0" err="1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40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0" name="Picture 19" descr="iPhone Graphic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99616" y="152400"/>
            <a:ext cx="1044384" cy="1300213"/>
          </a:xfrm>
          <a:prstGeom prst="rect">
            <a:avLst/>
          </a:prstGeom>
        </p:spPr>
      </p:pic>
    </p:spTree>
  </p:cSld>
  <p:clrMapOvr>
    <a:masterClrMapping/>
  </p:clrMapOvr>
  <p:transition spd="slow" advClick="0" advTm="90000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24384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9" name="Picture 8" descr="Hal Leonar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4419600"/>
            <a:ext cx="1905000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0" name="Picture 9" descr="D'Addario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3581400"/>
            <a:ext cx="25908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1" name="Picture 10" descr="Yamah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5602288"/>
            <a:ext cx="27432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2" name="Picture 11" descr="Jupiter Band Instrument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24200" y="4535488"/>
            <a:ext cx="31242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3" name="Picture 12" descr="large-logo-black_w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00600" y="2398712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4" name="Picture 13" descr="Dansr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81400" y="3581400"/>
            <a:ext cx="1905000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5" name="Picture 14" descr="VIC FIRTH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47800" y="5526088"/>
            <a:ext cx="3200400" cy="8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6" name="Picture 15" descr="Alfred-logo-600 pixels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19200" y="2362200"/>
            <a:ext cx="114300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8" name="Picture 19" descr="Picture 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19800" y="3678237"/>
            <a:ext cx="220980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9" name="Picture 1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048000" y="2362200"/>
            <a:ext cx="9906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-381000" y="1371600"/>
            <a:ext cx="6858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			  	 			</a:t>
            </a:r>
            <a:r>
              <a:rPr lang="en-US" sz="3200" b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		      							</a:t>
            </a:r>
            <a:r>
              <a:rPr lang="en-US" sz="3200" b="1" i="1" kern="0" dirty="0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					          @</a:t>
            </a:r>
            <a:r>
              <a:rPr lang="en-US" sz="3200" b="1" i="1" kern="0" dirty="0" err="1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MusicAchCouncil</a:t>
            </a:r>
            <a:endParaRPr lang="en-US" sz="3200" b="1" i="1" kern="0" dirty="0" smtClean="0">
              <a:solidFill>
                <a:srgbClr val="4890C5"/>
              </a:solidFill>
              <a:latin typeface="+mj-lt"/>
              <a:ea typeface="ＭＳ Ｐゴシック" charset="-128"/>
              <a:cs typeface="ＭＳ Ｐゴシック" charset="-128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kern="0" dirty="0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			 @</a:t>
            </a:r>
            <a:r>
              <a:rPr lang="en-US" sz="3200" b="1" i="1" kern="0" dirty="0" err="1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MusicEdConsult</a:t>
            </a:r>
            <a:endParaRPr kumimoji="0" lang="en-US" sz="3200" b="1" i="1" u="none" strike="noStrike" kern="0" cap="none" spc="0" normalizeH="0" baseline="0" noProof="0" dirty="0" smtClean="0">
              <a:ln>
                <a:noFill/>
              </a:ln>
              <a:solidFill>
                <a:srgbClr val="4890C5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8" name="Picture 17" descr="LOGO Trevor James Flutes_logo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53200" y="4419600"/>
            <a:ext cx="1903843" cy="1087438"/>
          </a:xfrm>
          <a:prstGeom prst="rect">
            <a:avLst/>
          </a:prstGeom>
        </p:spPr>
      </p:pic>
      <p:sp>
        <p:nvSpPr>
          <p:cNvPr id="23" name="Rectangle 22"/>
          <p:cNvSpPr>
            <a:spLocks noGrp="1" noChangeArrowheads="1"/>
          </p:cNvSpPr>
          <p:nvPr/>
        </p:nvSpPr>
        <p:spPr bwMode="auto">
          <a:xfrm>
            <a:off x="-533400" y="-2286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Thanks to these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Quality Companies!</a:t>
            </a:r>
            <a:endParaRPr lang="en-US" sz="40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7" name="Picture 16" descr="Twitter_bird_logo_2012.svg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09800" y="1447800"/>
            <a:ext cx="838200" cy="677333"/>
          </a:xfrm>
          <a:prstGeom prst="rect">
            <a:avLst/>
          </a:prstGeom>
        </p:spPr>
      </p:pic>
      <p:sp>
        <p:nvSpPr>
          <p:cNvPr id="22" name="Rectangle 21"/>
          <p:cNvSpPr>
            <a:spLocks noGrp="1" noChangeArrowheads="1"/>
          </p:cNvSpPr>
          <p:nvPr/>
        </p:nvSpPr>
        <p:spPr bwMode="auto">
          <a:xfrm>
            <a:off x="-533400" y="7620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sz="4000" i="1" dirty="0" err="1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40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0" name="Picture 19" descr="iPhone Graphic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99616" y="152400"/>
            <a:ext cx="1044384" cy="1300213"/>
          </a:xfrm>
          <a:prstGeom prst="rect">
            <a:avLst/>
          </a:prstGeom>
        </p:spPr>
      </p:pic>
    </p:spTree>
  </p:cSld>
  <p:clrMapOvr>
    <a:masterClrMapping/>
  </p:clrMapOvr>
  <p:transition spd="slow" advClick="0" advTm="90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971800" y="838200"/>
            <a:ext cx="5943600" cy="48768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000" u="sng" dirty="0" smtClean="0">
                <a:solidFill>
                  <a:srgbClr val="FFFF00"/>
                </a:solidFill>
              </a:rPr>
              <a:t>82 percent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smtClean="0">
                <a:solidFill>
                  <a:schemeClr val="bg1"/>
                </a:solidFill>
              </a:rPr>
              <a:t>of Americans who don’t currently play an instrument wish they had learned to play one. </a:t>
            </a:r>
            <a:r>
              <a:rPr lang="en-US" sz="4000" i="1" dirty="0" smtClean="0">
                <a:solidFill>
                  <a:schemeClr val="bg1"/>
                </a:solidFill>
              </a:rPr>
              <a:t>(Gallup Poll)</a:t>
            </a:r>
          </a:p>
          <a:p>
            <a:pPr indent="0">
              <a:lnSpc>
                <a:spcPct val="150000"/>
              </a:lnSpc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6" name="Picture 5" descr="DSC_02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94" y="1371600"/>
            <a:ext cx="2671843" cy="4102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502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All of today’s session attendees will receive </a:t>
            </a:r>
            <a:r>
              <a:rPr lang="en-US" sz="4000" u="sng" dirty="0" smtClean="0">
                <a:solidFill>
                  <a:srgbClr val="FFFF00"/>
                </a:solidFill>
              </a:rPr>
              <a:t>FREE</a:t>
            </a:r>
            <a:r>
              <a:rPr lang="en-US" sz="4000" dirty="0" smtClean="0">
                <a:solidFill>
                  <a:srgbClr val="FFFF00"/>
                </a:solidFill>
              </a:rPr>
              <a:t> COPIES </a:t>
            </a:r>
            <a:r>
              <a:rPr lang="en-US" sz="4000" dirty="0" smtClean="0">
                <a:solidFill>
                  <a:srgbClr val="FFFFFF"/>
                </a:solidFill>
              </a:rPr>
              <a:t>of: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200400"/>
            <a:ext cx="480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 smtClean="0">
                <a:solidFill>
                  <a:srgbClr val="2AB091"/>
                </a:solidFill>
                <a:effectLst/>
              </a:rPr>
              <a:t>A Practical Guide for Recruitment and Retention</a:t>
            </a:r>
            <a:endParaRPr lang="en-US" sz="4800" b="1" i="1" dirty="0">
              <a:solidFill>
                <a:srgbClr val="2AB091"/>
              </a:solidFill>
              <a:effectLst/>
            </a:endParaRPr>
          </a:p>
        </p:txBody>
      </p:sp>
      <p:pic>
        <p:nvPicPr>
          <p:cNvPr id="8" name="Picture 7" descr="Recruitment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066800"/>
            <a:ext cx="3390426" cy="438785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4953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All of today’s session attendees will receive </a:t>
            </a:r>
            <a:r>
              <a:rPr lang="en-US" sz="4000" u="sng" dirty="0" smtClean="0">
                <a:solidFill>
                  <a:srgbClr val="FFFF00"/>
                </a:solidFill>
              </a:rPr>
              <a:t>FREE</a:t>
            </a:r>
            <a:r>
              <a:rPr lang="en-US" sz="4000" dirty="0" smtClean="0">
                <a:solidFill>
                  <a:srgbClr val="FFFF00"/>
                </a:solidFill>
              </a:rPr>
              <a:t> COPIES </a:t>
            </a:r>
            <a:r>
              <a:rPr lang="en-US" sz="4000" dirty="0" smtClean="0">
                <a:solidFill>
                  <a:srgbClr val="FFFFFF"/>
                </a:solidFill>
              </a:rPr>
              <a:t>of: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048000"/>
            <a:ext cx="4800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 smtClean="0">
                <a:solidFill>
                  <a:srgbClr val="45A3D6"/>
                </a:solidFill>
              </a:rPr>
              <a:t>Tips for Success:</a:t>
            </a:r>
          </a:p>
          <a:p>
            <a:pPr algn="ctr"/>
            <a:r>
              <a:rPr lang="en-US" sz="4800" b="1" i="1" dirty="0" smtClean="0">
                <a:solidFill>
                  <a:srgbClr val="45A3D6"/>
                </a:solidFill>
              </a:rPr>
              <a:t>A Guide for Instrumental Music Teachers</a:t>
            </a:r>
            <a:endParaRPr lang="en-US" sz="4800" b="1" i="1" dirty="0">
              <a:solidFill>
                <a:srgbClr val="45A3D6"/>
              </a:solidFill>
            </a:endParaRPr>
          </a:p>
        </p:txBody>
      </p:sp>
      <p:pic>
        <p:nvPicPr>
          <p:cNvPr id="8" name="Picture 7" descr="Success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357" y="1026211"/>
            <a:ext cx="3387443" cy="4383989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4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6953</TotalTime>
  <Words>2376</Words>
  <Application>Microsoft Macintosh PowerPoint</Application>
  <PresentationFormat>On-screen Show (4:3)</PresentationFormat>
  <Paragraphs>447</Paragraphs>
  <Slides>65</Slides>
  <Notes>47</Notes>
  <HiddenSlides>0</HiddenSlides>
  <MMClips>6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Office Theme</vt:lpstr>
      <vt:lpstr>DID YOU KNOW . . .</vt:lpstr>
      <vt:lpstr>DID YOU KNOW . . .</vt:lpstr>
      <vt:lpstr>DID YOU KNOW . . .</vt:lpstr>
      <vt:lpstr>THE MESSAGE IS. . .</vt:lpstr>
      <vt:lpstr>THE MESSAGE IS. . .</vt:lpstr>
      <vt:lpstr>THE MESSAGE IS.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WHAT WAS LEARNED?</vt:lpstr>
      <vt:lpstr>FAMOUS QUOTES. . .</vt:lpstr>
      <vt:lpstr>FAMOUS QUOTES. . .</vt:lpstr>
      <vt:lpstr>Slide 26</vt:lpstr>
      <vt:lpstr>Today’s Session</vt:lpstr>
      <vt:lpstr>Slide 28</vt:lpstr>
      <vt:lpstr>Fundamental Beliefs of  Effective Recruiters</vt:lpstr>
      <vt:lpstr>Key Steps in Recruiting:  Attracting Students. . .</vt:lpstr>
      <vt:lpstr>Key Steps in Recruiting Recruiting is a YEAR-ROUND process including: </vt:lpstr>
      <vt:lpstr>Key Steps in Recruiting:      Engage Students Early. . .</vt:lpstr>
      <vt:lpstr>Key Steps in Recruiting:      What’s Really Important. . .</vt:lpstr>
      <vt:lpstr>Key Steps in Recruiting: Plan Way Ahead </vt:lpstr>
      <vt:lpstr>Presentation Day </vt:lpstr>
      <vt:lpstr>Follow-up idea #1 from:  Jeff Scott &amp; Emily Wilkinson, ALMEA </vt:lpstr>
      <vt:lpstr>Follow-up idea from:  Chris Crone, PAMEA </vt:lpstr>
      <vt:lpstr>Engage Parent Support</vt:lpstr>
      <vt:lpstr>Teach the Parents Too. . . They don’t know what NORMAL is!</vt:lpstr>
      <vt:lpstr>Teach the Parents Too. . . They don’t know what NORMAL is!</vt:lpstr>
      <vt:lpstr>Teach the Parents Too. . . They don’t know what NORMAL is!</vt:lpstr>
      <vt:lpstr>Teach the Parents Too. . . They don’t know what NORMAL is!</vt:lpstr>
      <vt:lpstr>Engage Parent Support…Directly! The Parent Band – REALLY FUN!</vt:lpstr>
      <vt:lpstr>Keeping Your New Recruits</vt:lpstr>
      <vt:lpstr>   Keeping Your New Recruits   Why Do Kids Stay?  Let’s Ask THEM!</vt:lpstr>
      <vt:lpstr>Retention: Keys to Success</vt:lpstr>
      <vt:lpstr>Actions That Help Retain Students</vt:lpstr>
      <vt:lpstr>Common Reasons for Drop-outs?</vt:lpstr>
      <vt:lpstr>Common Reasons for Drop-outs?</vt:lpstr>
      <vt:lpstr>Common Reasons for Drop-outs?</vt:lpstr>
      <vt:lpstr>Common Reasons for Drop-outs?</vt:lpstr>
      <vt:lpstr>What Can You Do? </vt:lpstr>
      <vt:lpstr>Why Should Students Continue?  Tell Your OWN Story: </vt:lpstr>
      <vt:lpstr>What If …</vt:lpstr>
      <vt:lpstr>First Performance Concert!</vt:lpstr>
      <vt:lpstr>First Performance Demonstration Concert for Band or Orchestra</vt:lpstr>
      <vt:lpstr>First Performance Demonstration </vt:lpstr>
      <vt:lpstr>Why Does First Performance Work?</vt:lpstr>
      <vt:lpstr>Slide 59</vt:lpstr>
      <vt:lpstr>Slide 60</vt:lpstr>
      <vt:lpstr>Put the Date on Your Calendar! Schedule First Performance NOW!</vt:lpstr>
      <vt:lpstr>M.A.C. Wants to Help. . .   Check Out Our Online Resources</vt:lpstr>
      <vt:lpstr>Got SMART Phone? </vt:lpstr>
      <vt:lpstr>Slide 64</vt:lpstr>
      <vt:lpstr>Slide 65</vt:lpstr>
    </vt:vector>
  </TitlesOfParts>
  <Company>Music Achievement Council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NAMM / Bill Harvey</dc:creator>
  <cp:lastModifiedBy>Marcia Neel</cp:lastModifiedBy>
  <cp:revision>1315</cp:revision>
  <dcterms:created xsi:type="dcterms:W3CDTF">2016-01-29T16:42:36Z</dcterms:created>
  <dcterms:modified xsi:type="dcterms:W3CDTF">2016-01-29T17:01:24Z</dcterms:modified>
</cp:coreProperties>
</file>