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71"/>
  </p:notesMasterIdLst>
  <p:handoutMasterIdLst>
    <p:handoutMasterId r:id="rId72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34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531" r:id="rId40"/>
    <p:sldId id="532" r:id="rId41"/>
    <p:sldId id="537" r:id="rId42"/>
    <p:sldId id="427" r:id="rId43"/>
    <p:sldId id="443" r:id="rId44"/>
    <p:sldId id="444" r:id="rId45"/>
    <p:sldId id="445" r:id="rId46"/>
    <p:sldId id="412" r:id="rId47"/>
    <p:sldId id="353" r:id="rId48"/>
    <p:sldId id="413" r:id="rId49"/>
    <p:sldId id="354" r:id="rId50"/>
    <p:sldId id="379" r:id="rId51"/>
    <p:sldId id="376" r:id="rId52"/>
    <p:sldId id="525" r:id="rId53"/>
    <p:sldId id="526" r:id="rId54"/>
    <p:sldId id="527" r:id="rId55"/>
    <p:sldId id="357" r:id="rId56"/>
    <p:sldId id="430" r:id="rId57"/>
    <p:sldId id="358" r:id="rId58"/>
    <p:sldId id="359" r:id="rId59"/>
    <p:sldId id="361" r:id="rId60"/>
    <p:sldId id="395" r:id="rId61"/>
    <p:sldId id="362" r:id="rId62"/>
    <p:sldId id="369" r:id="rId63"/>
    <p:sldId id="364" r:id="rId64"/>
    <p:sldId id="365" r:id="rId65"/>
    <p:sldId id="417" r:id="rId66"/>
    <p:sldId id="419" r:id="rId67"/>
    <p:sldId id="539" r:id="rId68"/>
    <p:sldId id="540" r:id="rId69"/>
    <p:sldId id="541" r:id="rId7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FFDC77"/>
    <a:srgbClr val="006901"/>
    <a:srgbClr val="007701"/>
    <a:srgbClr val="003F00"/>
    <a:srgbClr val="C30101"/>
    <a:srgbClr val="0000FF"/>
    <a:srgbClr val="000000"/>
    <a:srgbClr val="FF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52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11/22/16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3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6.png"/><Relationship Id="rId1" Type="http://schemas.openxmlformats.org/officeDocument/2006/relationships/video" Target="file://localhost/Users/marcianeel/Desktop/NEMEA%20R&amp;R%20PPT,%20Video,%20Graphics/NEMEA%202016%20R&amp;R%20PPT%20Videos:Graphics/PPT%20Slide%2040%20Mariachi%20Performance:Bailey.mov" TargetMode="Externa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1.png"/><Relationship Id="rId1" Type="http://schemas.openxmlformats.org/officeDocument/2006/relationships/video" Target="file://localhost/Users/marcianeel/Desktop/NEMEA%20R&amp;R%20PPT,%20Video,%20Graphics/NEMEA%202016%20R&amp;R%20PPT%20Videos:Graphics/PPT%20Slide%2046%20The%20Parent%20Band.mp4" TargetMode="Externa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7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45%20Why%20Kids%20Stay%20in%20Band.mp4" TargetMode="Externa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4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7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53%20There%20Is%20A%20Place.mp4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2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78.png"/><Relationship Id="rId5" Type="http://schemas.openxmlformats.org/officeDocument/2006/relationships/image" Target="../media/image24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9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4" Type="http://schemas.openxmlformats.org/officeDocument/2006/relationships/image" Target="../media/image92.png"/><Relationship Id="rId15" Type="http://schemas.openxmlformats.org/officeDocument/2006/relationships/image" Target="../media/image24.png"/><Relationship Id="rId16" Type="http://schemas.openxmlformats.org/officeDocument/2006/relationships/image" Target="../media/image27.png"/><Relationship Id="rId1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4" Type="http://schemas.openxmlformats.org/officeDocument/2006/relationships/image" Target="../media/image92.png"/><Relationship Id="rId15" Type="http://schemas.openxmlformats.org/officeDocument/2006/relationships/image" Target="../media/image24.png"/><Relationship Id="rId16" Type="http://schemas.openxmlformats.org/officeDocument/2006/relationships/image" Target="../media/image27.png"/><Relationship Id="rId1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MAC Logo Transp Pic 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2349500"/>
            <a:ext cx="1587500" cy="34417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latin typeface="+mn-lt"/>
            </a:endParaRP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become. </a:t>
            </a:r>
            <a:endParaRPr lang="en-US" sz="48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27000">
              <a:schemeClr val="bg1">
                <a:lumMod val="50000"/>
              </a:schemeClr>
            </a:gs>
            <a:gs pos="100000">
              <a:srgbClr val="FFFFFF"/>
            </a:gs>
            <a:gs pos="63000">
              <a:schemeClr val="bg1">
                <a:lumMod val="50000"/>
                <a:alpha val="64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019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006901"/>
                </a:solidFill>
                <a:latin typeface="+mn-lt"/>
              </a:rPr>
              <a:t>www.MusicAchievementCouncil.org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444" y="990600"/>
            <a:ext cx="799556" cy="9954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1411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sz="3600" b="1" dirty="0">
              <a:solidFill>
                <a:srgbClr val="C30101"/>
              </a:solidFill>
              <a:latin typeface="+mn-lt"/>
            </a:endParaRPr>
          </a:p>
        </p:txBody>
      </p:sp>
      <p:pic>
        <p:nvPicPr>
          <p:cNvPr id="17" name="Picture 16" descr="NASMD Logo:Green on 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743200"/>
            <a:ext cx="1981200" cy="577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28800" y="4191000"/>
            <a:ext cx="52327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November 18, 2016   8:00 AM</a:t>
            </a:r>
            <a:endParaRPr lang="en-US" sz="3200" b="1" dirty="0">
              <a:latin typeface="+mn-lt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40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5486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006901"/>
                </a:solidFill>
                <a:latin typeface="+mn-lt"/>
              </a:rPr>
              <a:t>www.MusicEdConsultants.net</a:t>
            </a:r>
            <a:r>
              <a:rPr lang="en-US" sz="3200" b="1" i="1" dirty="0" smtClean="0">
                <a:solidFill>
                  <a:srgbClr val="006901"/>
                </a:solidFill>
                <a:latin typeface="+mn-lt"/>
              </a:rPr>
              <a:t>/conference-materials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b="1" i="1" dirty="0" smtClean="0">
                <a:solidFill>
                  <a:srgbClr val="006901"/>
                </a:solidFill>
                <a:latin typeface="+mn-lt"/>
              </a:rPr>
              <a:t>PPT, Session, and Videos will be Posted Online at: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MAC logo color Transp Fu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590800"/>
            <a:ext cx="3048000" cy="918996"/>
          </a:xfrm>
          <a:prstGeom prst="rect">
            <a:avLst/>
          </a:prstGeom>
        </p:spPr>
      </p:pic>
      <p:pic>
        <p:nvPicPr>
          <p:cNvPr id="12" name="Picture 11" descr="Schmitt-Music-logo Trans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2286000"/>
            <a:ext cx="1937961" cy="156767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7315200" y="1344168"/>
            <a:ext cx="978408" cy="332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600" y="3810000"/>
            <a:ext cx="150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Paul Thomsen</a:t>
            </a:r>
            <a:endParaRPr 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810000"/>
            <a:ext cx="147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Mark </a:t>
            </a:r>
            <a:r>
              <a:rPr lang="en-US" dirty="0" err="1" smtClean="0">
                <a:latin typeface="+mj-lt"/>
              </a:rPr>
              <a:t>Bobnick</a:t>
            </a:r>
            <a:endParaRPr lang="en-US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Concert 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 Materials Available for You to Use. . .       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83820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EFFECTIVE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 Bulletin boards, school newsletters, PTA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and school announcements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concert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programs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INCLUDING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>
              <a:lnSpc>
                <a:spcPct val="90000"/>
              </a:lnSpc>
              <a:buNone/>
            </a:pPr>
            <a:endParaRPr lang="en-US" sz="1200" b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5240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at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rehearsal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086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Day/Aptitude Survey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7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Best in classroom </a:t>
            </a:r>
            <a:r>
              <a:rPr lang="en-US" sz="3200" dirty="0" smtClean="0">
                <a:solidFill>
                  <a:schemeClr val="bg1"/>
                </a:solidFill>
              </a:rPr>
              <a:t>setting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>
                <a:solidFill>
                  <a:schemeClr val="bg1"/>
                </a:solidFill>
              </a:rPr>
              <a:t>Show up </a:t>
            </a:r>
            <a:r>
              <a:rPr lang="en-US" sz="3459" dirty="0" smtClean="0">
                <a:solidFill>
                  <a:schemeClr val="bg1"/>
                </a:solidFill>
              </a:rPr>
              <a:t>unannounced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 smtClean="0">
                <a:solidFill>
                  <a:schemeClr val="bg1"/>
                </a:solidFill>
              </a:rPr>
              <a:t>Never </a:t>
            </a:r>
            <a:r>
              <a:rPr lang="en-US" sz="3459" dirty="0">
                <a:solidFill>
                  <a:schemeClr val="bg1"/>
                </a:solidFill>
              </a:rPr>
              <a:t>ask, “how many want to </a:t>
            </a:r>
            <a:r>
              <a:rPr lang="en-US" sz="3459" dirty="0" smtClean="0">
                <a:solidFill>
                  <a:schemeClr val="bg1"/>
                </a:solidFill>
              </a:rPr>
              <a:t>be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in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459" dirty="0" smtClean="0">
                <a:solidFill>
                  <a:schemeClr val="bg1"/>
                </a:solidFill>
              </a:rPr>
              <a:t>the band, choir</a:t>
            </a:r>
            <a:r>
              <a:rPr lang="en-US" sz="3459" dirty="0">
                <a:solidFill>
                  <a:schemeClr val="bg1"/>
                </a:solidFill>
              </a:rPr>
              <a:t>, orchestra. . .</a:t>
            </a:r>
            <a:r>
              <a:rPr lang="en-US" sz="3459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3459" b="1" u="sng" dirty="0" smtClean="0">
                <a:solidFill>
                  <a:schemeClr val="bg1"/>
                </a:solidFill>
                <a:ea typeface="ＭＳ Ｐゴシック" charset="-128"/>
              </a:rPr>
              <a:t>Instead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, ask for a show of hands, “how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      many of you want to </a:t>
            </a:r>
            <a:r>
              <a:rPr lang="en-US" sz="3459" b="1" i="1" u="sng" dirty="0" smtClean="0">
                <a:solidFill>
                  <a:srgbClr val="FFFF00"/>
                </a:solidFill>
                <a:ea typeface="ＭＳ Ｐゴシック" charset="-128"/>
              </a:rPr>
              <a:t>try 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an instrument?”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08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Keep presentation short (30 minutes)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BE ENTHUSIASTIC!!!!</a:t>
            </a:r>
            <a:r>
              <a:rPr lang="en-US" sz="3200" b="1" dirty="0" smtClean="0">
                <a:solidFill>
                  <a:srgbClr val="FFFF00"/>
                </a:solidFill>
              </a:rPr>
              <a:t>!     SMILE!!!!!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47" y="1524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6576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Provide advocacy </a:t>
            </a:r>
            <a:r>
              <a:rPr lang="en-US" dirty="0" smtClean="0">
                <a:solidFill>
                  <a:srgbClr val="FFFF00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Increase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Base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Monaco MS Mariachi Trumpet 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066800"/>
            <a:ext cx="5943600" cy="3200400"/>
          </a:xfrm>
          <a:prstGeom prst="rect">
            <a:avLst/>
          </a:prstGeom>
        </p:spPr>
      </p:pic>
      <p:pic>
        <p:nvPicPr>
          <p:cNvPr id="12" name="Picture 11" descr="Monaco MS Mariachi Girl Sing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18" y="1066800"/>
            <a:ext cx="3001982" cy="41465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 descr="Screen Shot 2016-02-18 at 6.41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3568700"/>
            <a:ext cx="3251200" cy="2451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Bailey MS Mariachi Program –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 2</a:t>
            </a:r>
            <a:endParaRPr lang="en-US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81756" y="990600"/>
            <a:ext cx="7676444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YoureInvitedG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152400"/>
            <a:ext cx="2743200" cy="1772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2192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CC66"/>
                </a:solidFill>
                <a:latin typeface="+mn-lt"/>
              </a:rPr>
              <a:t>National Mariachi Workshops for Educators®</a:t>
            </a:r>
            <a:endParaRPr lang="en-US" sz="4400" i="1" dirty="0">
              <a:solidFill>
                <a:srgbClr val="FFCC6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5572" y="2590800"/>
            <a:ext cx="9209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66"/>
                </a:solidFill>
                <a:latin typeface="+mn-lt"/>
              </a:rPr>
              <a:t>June 26 - 30, 2017</a:t>
            </a:r>
          </a:p>
        </p:txBody>
      </p:sp>
      <p:pic>
        <p:nvPicPr>
          <p:cNvPr id="13" name="Picture 12" descr="__48130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505200"/>
            <a:ext cx="1625600" cy="1580941"/>
          </a:xfrm>
          <a:prstGeom prst="rect">
            <a:avLst/>
          </a:prstGeom>
        </p:spPr>
      </p:pic>
      <p:pic>
        <p:nvPicPr>
          <p:cNvPr id="14" name="Picture 13" descr="Screen Shot 2016-02-19 at 11.02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590800"/>
            <a:ext cx="1981200" cy="22511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5725180"/>
            <a:ext cx="849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66"/>
                </a:solidFill>
                <a:latin typeface="+mj-lt"/>
              </a:rPr>
              <a:t>www. musicedconsultants.net/2017-mariachi-workshops</a:t>
            </a:r>
            <a:endParaRPr lang="en-US" sz="2800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76995"/>
            <a:ext cx="818025" cy="101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</a:t>
            </a:r>
            <a:r>
              <a:rPr lang="en-US" sz="40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NORMAL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46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09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4444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PT Slide 45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 each rehearsal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Story:  Foothill HS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57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immediate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6-7 weeks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 smtClean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 smtClean="0">
                <a:solidFill>
                  <a:srgbClr val="FFFF00"/>
                </a:solidFill>
                <a:latin typeface="Times New Roman" charset="0"/>
              </a:rPr>
              <a:t>! Most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4290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5105400"/>
            <a:ext cx="5029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Available at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Hal Leonard </a:t>
            </a: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or through your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Local Dealer</a:t>
            </a:r>
            <a:endParaRPr lang="en-US" sz="3200" b="1" i="1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Performance Concert </a:t>
            </a:r>
            <a:r>
              <a:rPr lang="en-US" b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Check Out All of Our Online Resources</a:t>
            </a:r>
            <a:endParaRPr lang="en-US" sz="3600" b="1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5908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16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 at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BandDirector.com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1448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7297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www.nafme.org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/my-classroom/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music-achievement-council-resources-educators/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10" descr="ESSA-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24000"/>
            <a:ext cx="6311900" cy="4701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098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2" name="Picture 21" descr="Schmitt-Music-logo Transp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600" y="2289500"/>
            <a:ext cx="1691244" cy="1368100"/>
          </a:xfrm>
          <a:prstGeom prst="rect">
            <a:avLst/>
          </a:prstGeom>
        </p:spPr>
      </p:pic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098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2" name="Picture 21" descr="Schmitt-Music-logo Transp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600" y="2289500"/>
            <a:ext cx="1691244" cy="1368100"/>
          </a:xfrm>
          <a:prstGeom prst="rect">
            <a:avLst/>
          </a:prstGeom>
        </p:spPr>
      </p:pic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  <a:latin typeface="+mn-lt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latin typeface="+mn-lt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7781</TotalTime>
  <Words>2435</Words>
  <Application>Microsoft Macintosh PowerPoint</Application>
  <PresentationFormat>On-screen Show (4:3)</PresentationFormat>
  <Paragraphs>470</Paragraphs>
  <Slides>69</Slides>
  <Notes>51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Day/Aptitude Survey </vt:lpstr>
      <vt:lpstr>Follow-up idea #1 from:  Jeff Scott &amp; Emily Wilkinson, ALMEA </vt:lpstr>
      <vt:lpstr>Follow-up idea from:  Chris Crone, PAMEA </vt:lpstr>
      <vt:lpstr>Engage Parent Support</vt:lpstr>
      <vt:lpstr>Increase Your Base</vt:lpstr>
      <vt:lpstr>Bailey MS Mariachi Program – Year 2</vt:lpstr>
      <vt:lpstr>Slide 41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 Foothill HS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62</vt:lpstr>
      <vt:lpstr>Slide 63</vt:lpstr>
      <vt:lpstr>Put the Date on Your Calendar! Schedule First Performance Concert NOW!</vt:lpstr>
      <vt:lpstr>M.A.C. Wants to Help. . .   Check Out All of Our Online Resources</vt:lpstr>
      <vt:lpstr>Got SMART Phone? </vt:lpstr>
      <vt:lpstr>Got SMART Phone? </vt:lpstr>
      <vt:lpstr>Slide 68</vt:lpstr>
      <vt:lpstr>Slide 69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1451</cp:revision>
  <dcterms:created xsi:type="dcterms:W3CDTF">2016-11-22T21:21:32Z</dcterms:created>
  <dcterms:modified xsi:type="dcterms:W3CDTF">2016-11-22T21:24:11Z</dcterms:modified>
</cp:coreProperties>
</file>