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7" r:id="rId2"/>
    <p:sldId id="259" r:id="rId3"/>
    <p:sldId id="302" r:id="rId4"/>
    <p:sldId id="312" r:id="rId5"/>
    <p:sldId id="260" r:id="rId6"/>
    <p:sldId id="294" r:id="rId7"/>
    <p:sldId id="295" r:id="rId8"/>
    <p:sldId id="291" r:id="rId9"/>
    <p:sldId id="307" r:id="rId10"/>
    <p:sldId id="292" r:id="rId11"/>
    <p:sldId id="308" r:id="rId12"/>
    <p:sldId id="285" r:id="rId13"/>
    <p:sldId id="305" r:id="rId14"/>
    <p:sldId id="263" r:id="rId15"/>
    <p:sldId id="264" r:id="rId16"/>
    <p:sldId id="265" r:id="rId17"/>
    <p:sldId id="311" r:id="rId18"/>
    <p:sldId id="268" r:id="rId19"/>
    <p:sldId id="289" r:id="rId20"/>
    <p:sldId id="270" r:id="rId21"/>
    <p:sldId id="288" r:id="rId22"/>
    <p:sldId id="272" r:id="rId23"/>
    <p:sldId id="277" r:id="rId24"/>
    <p:sldId id="301" r:id="rId25"/>
    <p:sldId id="273" r:id="rId26"/>
    <p:sldId id="274" r:id="rId27"/>
    <p:sldId id="275" r:id="rId28"/>
    <p:sldId id="276" r:id="rId29"/>
    <p:sldId id="280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5323-DB2A-144A-8156-B13841A4C84D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ED15-648B-1649-83E7-4A3358182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MNMEA%20One%20is%20Too%20Small%20Videos/%20Keynote%20PPT%20Videos/PPT%20Slide%2015%20Isn't%20She%20Lovely%20Video%20Jason%20Collier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arcianeel/Desktop/MNMEA%20One%20is%20Too%20Small%20Videos/%20Keynote%20PPT%20Videos/%20PPT%20Slide%2017%20Result-Driven%20Communication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3.png"/><Relationship Id="rId1" Type="http://schemas.openxmlformats.org/officeDocument/2006/relationships/video" Target="file://localhost/Users/marcianeel/Desktop/Projects/%20USE%20in%20Presentations%3F/Videos/Videos%20on%20My%20YouTube/Simo%CC%81n%20Boliva%CC%81r%20Youth%20Orch%20%22Mambo%22.mp4" TargetMode="Externa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MNMEA%20One%20is%20Too%20Small%20Videos/%20Keynote%20PPT%20Videos/Slide%2013%20Eric%20Whitacre.mp4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5.png"/><Relationship Id="rId1" Type="http://schemas.openxmlformats.org/officeDocument/2006/relationships/video" Target="file://localhost/Users/marcianeel/Desktop/Projects/%20USE%20in%20Presentations%3F/Videos/Slide%207%20Lemons%20to%20Lemonade.mp4" TargetMode="Externa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6.png"/><Relationship Id="rId1" Type="http://schemas.openxmlformats.org/officeDocument/2006/relationships/video" Target="file://localhost/Users/marcianeel/Desktop/MNMEA%20One%20is%20Too%20Small%20Videos/%20Keynote%20PPT%20Videos/%20PPT%20Slide%2030%20Star%20Spangled%20Banner.mp4" TargetMode="Externa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video" Target="file://localhost/Users/marcianeel/Desktop/MNMEA%20One%20is%20Too%20Small%20Videos/%20Keynote%20PPT%20Videos/%20PPT%20Slide%203%20Little%20Girl%20Conducting%20at%20Church%20copy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educationconsultants.net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68024"/>
            <a:ext cx="9144000" cy="2582676"/>
          </a:xfrm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“One is Too Small a Number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 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to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Achieve Something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Great;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It’s Much More than the Music!”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-22503" y="54779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28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www.musiceducationconsultants.net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/conference-materials</a:t>
            </a:r>
            <a:endParaRPr lang="en-US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2503" y="464009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February 16, 2017</a:t>
            </a:r>
            <a:endParaRPr lang="en-US" sz="4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iPhone 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13" y="4656728"/>
            <a:ext cx="878083" cy="1093175"/>
          </a:xfrm>
          <a:prstGeom prst="rect">
            <a:avLst/>
          </a:prstGeom>
        </p:spPr>
      </p:pic>
      <p:pic>
        <p:nvPicPr>
          <p:cNvPr id="7" name="Picture 6" descr="customLogo.g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03" y="14430"/>
            <a:ext cx="91440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invented the solid body guitar because his audience at a BBQ joint couldn’t hear him play.</a:t>
            </a: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1627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7089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529" y="1476506"/>
            <a:ext cx="8307295" cy="452431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Producing Creative Outcomes:</a:t>
            </a:r>
          </a:p>
          <a:p>
            <a:pPr algn="ctr"/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Are We Challenging Our Students?</a:t>
            </a:r>
            <a:endParaRPr lang="en-US" sz="3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	</a:t>
            </a:r>
            <a:endParaRPr lang="en-US" sz="36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  <a:cs typeface="Times New Roman"/>
              </a:rPr>
              <a:t>	EX: </a:t>
            </a:r>
            <a:r>
              <a:rPr lang="en-US" sz="3600" dirty="0" smtClean="0">
                <a:latin typeface="Times New Roman" pitchFamily="-104" charset="0"/>
                <a:cs typeface="Times New Roman"/>
              </a:rPr>
              <a:t>Ability to analyze </a:t>
            </a:r>
            <a:r>
              <a:rPr lang="en-US" sz="3600" dirty="0" smtClean="0">
                <a:latin typeface="Times New Roman"/>
                <a:cs typeface="Times New Roman"/>
              </a:rPr>
              <a:t>how parts of a 	whole interact with each other to 	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	systems.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endParaRPr lang="en-US" sz="3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182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78644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88497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Meet Jason Collier!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6" name="PPT Slide 15 Isn't She Lovely Video Jason Colli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4205" y="1843660"/>
            <a:ext cx="6667431" cy="5000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735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55282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339010"/>
            <a:ext cx="8686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600" dirty="0" smtClean="0">
                <a:latin typeface="Times New Roman" pitchFamily="-104" charset="0"/>
              </a:rPr>
              <a:t>Ability to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/>
            <a:r>
              <a:rPr lang="en-US" sz="3600" u="sng" dirty="0" smtClean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600" dirty="0" smtClean="0">
                <a:latin typeface="Times New Roman" pitchFamily="-104" charset="0"/>
              </a:rPr>
              <a:t> effectively </a:t>
            </a:r>
          </a:p>
          <a:p>
            <a:pPr lvl="1"/>
            <a:endParaRPr lang="en-US" sz="3200" dirty="0" smtClean="0">
              <a:latin typeface="Times New Roman" pitchFamily="-104" charset="0"/>
            </a:endParaRPr>
          </a:p>
          <a:p>
            <a:pPr lvl="1"/>
            <a:r>
              <a:rPr lang="en-US" sz="3600" dirty="0" smtClean="0">
                <a:latin typeface="Times New Roman" pitchFamily="-104" charset="0"/>
              </a:rPr>
              <a:t>Ability to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6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600" dirty="0" smtClean="0">
                <a:latin typeface="Times New Roman" pitchFamily="-104" charset="0"/>
              </a:rPr>
              <a:t>effectively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491" y="1752600"/>
            <a:ext cx="3781919" cy="303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763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-104" charset="0"/>
              <a:buNone/>
            </a:pPr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3600" dirty="0">
                <a:latin typeface="Times New Roman" pitchFamily="-104" charset="0"/>
              </a:rPr>
              <a:t>:</a:t>
            </a:r>
            <a:r>
              <a:rPr lang="en-US" sz="3600" dirty="0" smtClean="0">
                <a:latin typeface="Times New Roman" pitchFamily="-104" charset="0"/>
              </a:rPr>
              <a:t> </a:t>
            </a:r>
          </a:p>
          <a:p>
            <a:pPr marL="457200" indent="-457200" algn="ctr">
              <a:buFont typeface="Arial" pitchFamily="-104" charset="0"/>
              <a:buNone/>
            </a:pPr>
            <a:r>
              <a:rPr lang="en-US" sz="3600" dirty="0" smtClean="0">
                <a:latin typeface="Times New Roman" pitchFamily="-104" charset="0"/>
              </a:rPr>
              <a:t>Expressing (and listening) effectively</a:t>
            </a:r>
            <a:endParaRPr lang="en-US" sz="3600" dirty="0">
              <a:latin typeface="Times New Roman" pitchFamily="-104" charset="0"/>
            </a:endParaRPr>
          </a:p>
        </p:txBody>
      </p:sp>
      <p:pic>
        <p:nvPicPr>
          <p:cNvPr id="6" name=" PPT Slide 17 Result-Driven Communi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5259" y="2145520"/>
            <a:ext cx="6283306" cy="471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2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456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533696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3.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ollaboration</a:t>
            </a:r>
            <a:r>
              <a:rPr lang="en-US" sz="3600" b="1" dirty="0">
                <a:latin typeface="Times New Roman" pitchFamily="-104" charset="0"/>
              </a:rPr>
              <a:t> (Teamwork). . .</a:t>
            </a:r>
            <a:endParaRPr lang="en-US" sz="36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600" dirty="0">
                <a:latin typeface="Times New Roman" pitchFamily="-104" charset="0"/>
              </a:rPr>
              <a:t>Ability to work effectively and </a:t>
            </a:r>
            <a:r>
              <a:rPr lang="en-US" sz="3600" dirty="0" smtClean="0">
                <a:latin typeface="Times New Roman" pitchFamily="-104" charset="0"/>
              </a:rPr>
              <a:t>respectfully with </a:t>
            </a:r>
            <a:r>
              <a:rPr lang="en-US" sz="3600" b="1" i="1" u="sng" dirty="0" smtClean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endParaRPr lang="en-US" sz="36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8438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Collaboration: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2800" b="1" u="sng" dirty="0" smtClean="0">
                <a:latin typeface="Times New Roman" pitchFamily="-104" charset="0"/>
              </a:rPr>
              <a:t>EFFECTIVE </a:t>
            </a:r>
            <a:r>
              <a:rPr lang="en-US" sz="2800" dirty="0" smtClean="0">
                <a:latin typeface="Times New Roman" pitchFamily="-104" charset="0"/>
              </a:rPr>
              <a:t>when </a:t>
            </a:r>
            <a:r>
              <a:rPr lang="en-US" sz="2800" b="1" u="sng" dirty="0" smtClean="0">
                <a:latin typeface="Times New Roman" pitchFamily="-104" charset="0"/>
              </a:rPr>
              <a:t>EVERYONE</a:t>
            </a:r>
            <a:r>
              <a:rPr lang="en-US" sz="2800" dirty="0" smtClean="0">
                <a:latin typeface="Times New Roman" pitchFamily="-104" charset="0"/>
              </a:rPr>
              <a:t> performs at their best!</a:t>
            </a:r>
            <a:endParaRPr lang="en-US" sz="2800" dirty="0">
              <a:latin typeface="Times New Roman" pitchFamily="-104" charset="0"/>
            </a:endParaRPr>
          </a:p>
        </p:txBody>
      </p:sp>
      <p:pic>
        <p:nvPicPr>
          <p:cNvPr id="7" name="Simón Bolivár Youth Orch &quot;Mambo&quot;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8387" y="2062614"/>
            <a:ext cx="8071536" cy="423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945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Gustavo </a:t>
            </a:r>
            <a:r>
              <a:rPr lang="en-US" sz="2000" dirty="0" err="1" smtClean="0">
                <a:latin typeface="Times"/>
                <a:cs typeface="Times"/>
              </a:rPr>
              <a:t>Dudamel</a:t>
            </a:r>
            <a:r>
              <a:rPr lang="en-US" sz="2000" dirty="0" smtClean="0">
                <a:latin typeface="Times"/>
                <a:cs typeface="Times"/>
              </a:rPr>
              <a:t> and </a:t>
            </a:r>
            <a:r>
              <a:rPr lang="en-US" sz="2000" dirty="0" err="1" smtClean="0">
                <a:latin typeface="Times"/>
                <a:cs typeface="Times"/>
              </a:rPr>
              <a:t>Simón</a:t>
            </a:r>
            <a:r>
              <a:rPr lang="en-US" sz="2000" dirty="0" smtClean="0">
                <a:latin typeface="Times"/>
                <a:cs typeface="Times"/>
              </a:rPr>
              <a:t> Bolívar National Youth Orchestra El </a:t>
            </a:r>
            <a:r>
              <a:rPr lang="en-US" sz="2000" dirty="0" err="1" smtClean="0">
                <a:latin typeface="Times"/>
                <a:cs typeface="Times"/>
              </a:rPr>
              <a:t>Sistema</a:t>
            </a:r>
            <a:endParaRPr lang="en-US" sz="20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735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524282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6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600" dirty="0">
                <a:latin typeface="Times New Roman" pitchFamily="-104" charset="0"/>
              </a:rPr>
              <a:t>Ability to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create new and more worthwhile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 ideas</a:t>
            </a:r>
            <a:r>
              <a:rPr lang="en-US" sz="3600" dirty="0" smtClean="0">
                <a:latin typeface="Times New Roman" pitchFamily="-104" charset="0"/>
              </a:rPr>
              <a:t> </a:t>
            </a:r>
            <a:r>
              <a:rPr lang="en-US" sz="3600" dirty="0">
                <a:latin typeface="Times New Roman" pitchFamily="-104" charset="0"/>
              </a:rPr>
              <a:t>and</a:t>
            </a:r>
            <a:r>
              <a:rPr lang="en-US" sz="3600" dirty="0" smtClean="0">
                <a:latin typeface="Times New Roman" pitchFamily="-104" charset="0"/>
              </a:rPr>
              <a:t> to work creatively with others.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42185" y="943234"/>
            <a:ext cx="7977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Create new and more worthwhile ideas</a:t>
            </a:r>
            <a:r>
              <a:rPr lang="en-US" sz="3600" dirty="0" smtClean="0">
                <a:latin typeface="Times New Roman" pitchFamily="-104" charset="0"/>
              </a:rPr>
              <a:t> and work creatively with others</a:t>
            </a:r>
            <a:endParaRPr lang="en-US" sz="36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8" name="Slide 13 Eric Whitacr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682" y="2670778"/>
            <a:ext cx="7354705" cy="396427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24447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-104" charset="0"/>
              </a:rPr>
              <a:t>Meet Eric </a:t>
            </a:r>
            <a:r>
              <a:rPr lang="en-US" sz="3600" dirty="0" err="1" smtClean="0">
                <a:latin typeface="Times New Roman" pitchFamily="-104" charset="0"/>
              </a:rPr>
              <a:t>Whitacre</a:t>
            </a:r>
            <a:endParaRPr lang="en-US" sz="36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School is. . .</a:t>
            </a:r>
            <a:endParaRPr lang="en-US" sz="3600" i="1" dirty="0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3089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462351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5.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onfidence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600" dirty="0">
                <a:latin typeface="Times New Roman" pitchFamily="-104" charset="0"/>
              </a:rPr>
              <a:t>Ability to handle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EVERY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CIRCUMSTANCE </a:t>
            </a:r>
            <a:r>
              <a:rPr lang="en-US" sz="3600" dirty="0" smtClean="0">
                <a:latin typeface="Times New Roman" pitchFamily="-104" charset="0"/>
              </a:rPr>
              <a:t>and </a:t>
            </a:r>
            <a:r>
              <a:rPr lang="en-US" sz="3600" dirty="0">
                <a:latin typeface="Times New Roman" pitchFamily="-104" charset="0"/>
              </a:rPr>
              <a:t>grow from </a:t>
            </a:r>
            <a:r>
              <a:rPr lang="en-US" sz="3600" dirty="0" smtClean="0">
                <a:latin typeface="Times New Roman" pitchFamily="-104" charset="0"/>
              </a:rPr>
              <a:t>it!</a:t>
            </a:r>
            <a:endParaRPr lang="en-US" sz="36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971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46691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3600" dirty="0" smtClean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3600" dirty="0" smtClean="0">
                <a:latin typeface="Times New Roman" pitchFamily="-104" charset="0"/>
              </a:rPr>
              <a:t>Ability </a:t>
            </a:r>
            <a:r>
              <a:rPr lang="en-US" sz="3600" dirty="0">
                <a:latin typeface="Times New Roman" pitchFamily="-104" charset="0"/>
              </a:rPr>
              <a:t>to handle </a:t>
            </a:r>
            <a:r>
              <a:rPr lang="en-US" sz="3600" b="1" u="sng" dirty="0">
                <a:latin typeface="Times New Roman" pitchFamily="-104" charset="0"/>
              </a:rPr>
              <a:t>EVERY</a:t>
            </a:r>
            <a:r>
              <a:rPr lang="en-US" sz="3600" dirty="0">
                <a:latin typeface="Times New Roman" pitchFamily="-104" charset="0"/>
              </a:rPr>
              <a:t> CIRCUMSTANCE </a:t>
            </a:r>
          </a:p>
        </p:txBody>
      </p:sp>
      <p:pic>
        <p:nvPicPr>
          <p:cNvPr id="7" name="Slide 7 Lemons to Lemonad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3957" y="2267130"/>
            <a:ext cx="8460240" cy="421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-104" charset="0"/>
              </a:rPr>
              <a:t> DO IT </a:t>
            </a:r>
            <a:r>
              <a:rPr lang="en-US" sz="4400" b="1" i="1" u="sng" dirty="0" smtClean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-104" charset="0"/>
              </a:rPr>
              <a:t>”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</a:p>
          <a:p>
            <a:pPr algn="ctr"/>
            <a:endParaRPr lang="en-US" sz="4400" dirty="0" smtClean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200" b="1" dirty="0" smtClean="0">
              <a:latin typeface="Times New Roman" pitchFamily="-104" charset="0"/>
            </a:endParaRP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HOW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u="sng" dirty="0" smtClean="0">
                <a:latin typeface="Times New Roman" pitchFamily="-104" charset="0"/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ALL </a:t>
            </a:r>
            <a:r>
              <a:rPr lang="en-US" sz="4400" b="1" dirty="0" smtClean="0">
                <a:latin typeface="Times New Roman" pitchFamily="-104" charset="0"/>
              </a:rPr>
              <a:t>WORK</a:t>
            </a:r>
          </a:p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 smtClean="0">
                <a:latin typeface="Times New Roman" pitchFamily="-104" charset="0"/>
              </a:rPr>
              <a:t> TO CREATE</a:t>
            </a: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SOMETHING GREAT!</a:t>
            </a:r>
            <a:endParaRPr lang="en-US" sz="4400" b="1" dirty="0">
              <a:latin typeface="Times New Roman" pitchFamily="-10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00876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00876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93955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986624" y="593955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</a:t>
            </a:r>
            <a:r>
              <a:rPr lang="en-US" sz="4400" i="1" dirty="0" smtClean="0">
                <a:latin typeface="Times New Roman" pitchFamily="-104" charset="0"/>
              </a:rPr>
              <a:t>program— </a:t>
            </a:r>
            <a:endParaRPr lang="en-US" sz="4400" i="1" dirty="0">
              <a:latin typeface="Times New Roman" pitchFamily="-104" charset="0"/>
            </a:endParaRP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“Dr Tim”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-104" charset="0"/>
              </a:rPr>
              <a:t>Lautzenheizer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   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203"/>
            <a:ext cx="9144000" cy="1143000"/>
          </a:xfrm>
        </p:spPr>
        <p:txBody>
          <a:bodyPr/>
          <a:lstStyle/>
          <a:p>
            <a:pPr lvl="0"/>
            <a:r>
              <a:rPr lang="en-US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</a:b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8509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One Goal:</a:t>
            </a:r>
            <a:endParaRPr kumimoji="0" lang="en-US" sz="5400" u="none" strike="noStrike" kern="0" cap="none" spc="0" normalizeH="0" baseline="0" noProof="0" dirty="0"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915966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To ensure continued,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active music-making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for </a:t>
            </a:r>
            <a:r>
              <a:rPr lang="en-US" sz="7200" b="1" i="1" u="sng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all</a:t>
            </a: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3746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000" i="1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1662616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2424616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</a:t>
            </a:r>
            <a:r>
              <a:rPr lang="en-US" sz="4000" dirty="0">
                <a:latin typeface="Times New Roman" pitchFamily="-104" charset="0"/>
              </a:rPr>
              <a:t>encourage one another to reach out to each </a:t>
            </a:r>
            <a:r>
              <a:rPr lang="en-US" sz="4000" dirty="0" smtClean="0">
                <a:latin typeface="Times New Roman" pitchFamily="-104" charset="0"/>
              </a:rPr>
              <a:t>other.</a:t>
            </a: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apply </a:t>
            </a:r>
            <a:r>
              <a:rPr lang="en-US" sz="4000" dirty="0">
                <a:latin typeface="Times New Roman" pitchFamily="-104" charset="0"/>
              </a:rPr>
              <a:t>harmony and </a:t>
            </a:r>
            <a:r>
              <a:rPr lang="en-US" sz="4000" dirty="0" smtClean="0">
                <a:latin typeface="Times New Roman" pitchFamily="-104" charset="0"/>
              </a:rPr>
              <a:t>balance to </a:t>
            </a:r>
            <a:r>
              <a:rPr lang="en-US" sz="4000" dirty="0">
                <a:latin typeface="Times New Roman" pitchFamily="-104" charset="0"/>
              </a:rPr>
              <a:t>more than great music-</a:t>
            </a:r>
            <a:r>
              <a:rPr lang="en-US" sz="4000" dirty="0" smtClean="0">
                <a:latin typeface="Times New Roman" pitchFamily="-104" charset="0"/>
              </a:rPr>
              <a:t>making.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400" i="1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generate </a:t>
            </a:r>
            <a:r>
              <a:rPr lang="en-US" sz="4000" dirty="0">
                <a:latin typeface="Times New Roman" pitchFamily="-104" charset="0"/>
              </a:rPr>
              <a:t>the</a:t>
            </a:r>
            <a:r>
              <a:rPr lang="en-US" sz="4000" dirty="0" smtClean="0">
                <a:latin typeface="Times New Roman" pitchFamily="-104" charset="0"/>
              </a:rPr>
              <a:t> right attitude</a:t>
            </a:r>
            <a:r>
              <a:rPr lang="en-US" sz="4000" dirty="0">
                <a:latin typeface="Times New Roman" pitchFamily="-104" charset="0"/>
              </a:rPr>
              <a:t>.</a:t>
            </a:r>
            <a:endParaRPr lang="en-US" sz="4000" dirty="0" smtClean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dirty="0" smtClean="0">
                <a:latin typeface="Times New Roman" pitchFamily="-104" charset="0"/>
              </a:rPr>
              <a:t>attitude plays </a:t>
            </a:r>
            <a:r>
              <a:rPr lang="en-US" sz="4000" dirty="0">
                <a:latin typeface="Times New Roman" pitchFamily="-104" charset="0"/>
              </a:rPr>
              <a:t>a crucial role in the outcome of</a:t>
            </a:r>
            <a:r>
              <a:rPr lang="en-US" sz="4000" dirty="0" smtClean="0">
                <a:latin typeface="Times New Roman" pitchFamily="-104" charset="0"/>
              </a:rPr>
              <a:t> our students’ experiences.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279668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 </a:t>
            </a:r>
            <a:r>
              <a:rPr lang="en-US" sz="4000" dirty="0" smtClean="0">
                <a:latin typeface="Times New Roman" pitchFamily="-104" charset="0"/>
              </a:rPr>
              <a:t>come </a:t>
            </a:r>
            <a:r>
              <a:rPr lang="en-US" sz="4000" dirty="0">
                <a:latin typeface="Times New Roman" pitchFamily="-104" charset="0"/>
              </a:rPr>
              <a:t>together ready to invest energy for ongoing growth</a:t>
            </a:r>
            <a:r>
              <a:rPr lang="en-US" sz="4000" dirty="0" smtClean="0">
                <a:latin typeface="Times New Roman" pitchFamily="-104" charset="0"/>
              </a:rPr>
              <a:t> to </a:t>
            </a:r>
            <a:r>
              <a:rPr lang="en-US" sz="4000" dirty="0">
                <a:latin typeface="Times New Roman" pitchFamily="-104" charset="0"/>
              </a:rPr>
              <a:t>advance the entire program to the next </a:t>
            </a:r>
            <a:r>
              <a:rPr lang="en-US" sz="4000" dirty="0" smtClean="0">
                <a:latin typeface="Times New Roman" pitchFamily="-104" charset="0"/>
              </a:rPr>
              <a:t>level.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34665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 </a:t>
            </a:r>
            <a:r>
              <a:rPr lang="en-US" sz="4000" dirty="0" smtClean="0">
                <a:latin typeface="Times New Roman" pitchFamily="-104" charset="0"/>
              </a:rPr>
              <a:t>reflect </a:t>
            </a:r>
            <a:r>
              <a:rPr lang="en-US" sz="4000" dirty="0">
                <a:latin typeface="Times New Roman" pitchFamily="-104" charset="0"/>
              </a:rPr>
              <a:t>a sense of excellence to go beyond the basic </a:t>
            </a:r>
            <a:r>
              <a:rPr lang="en-US" sz="4000" dirty="0" smtClean="0">
                <a:latin typeface="Times New Roman" pitchFamily="-104" charset="0"/>
              </a:rPr>
              <a:t>requirements—to </a:t>
            </a:r>
            <a:r>
              <a:rPr lang="en-US" sz="4000" dirty="0">
                <a:latin typeface="Times New Roman" pitchFamily="-104" charset="0"/>
              </a:rPr>
              <a:t>put forth extra </a:t>
            </a:r>
            <a:r>
              <a:rPr lang="en-US" sz="4000" dirty="0" smtClean="0">
                <a:latin typeface="Times New Roman" pitchFamily="-104" charset="0"/>
              </a:rPr>
              <a:t>effort.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03723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 C.A.R.E.!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 pitchFamily="-104" charset="0"/>
              </a:rPr>
              <a:t>...Because “she” deserves the very best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 pitchFamily="-104" charset="0"/>
              </a:rPr>
              <a:t>from </a:t>
            </a:r>
            <a:r>
              <a:rPr lang="en-US" sz="4000" b="1" u="sng" dirty="0" smtClean="0">
                <a:solidFill>
                  <a:srgbClr val="FFFFFF"/>
                </a:solidFill>
                <a:latin typeface="Times New Roman" pitchFamily="-104" charset="0"/>
              </a:rPr>
              <a:t>ALL </a:t>
            </a:r>
            <a:r>
              <a:rPr lang="en-US" sz="4000" dirty="0" smtClean="0">
                <a:solidFill>
                  <a:srgbClr val="FFFFFF"/>
                </a:solidFill>
                <a:latin typeface="Times New Roman" pitchFamily="-104" charset="0"/>
              </a:rPr>
              <a:t>of us!</a:t>
            </a:r>
            <a:endParaRPr lang="en-US" sz="4000" i="1" dirty="0" smtClean="0">
              <a:solidFill>
                <a:srgbClr val="FFFFFF"/>
              </a:solidFill>
              <a:latin typeface="Times New Roman" pitchFamily="-104" charset="0"/>
            </a:endParaRPr>
          </a:p>
          <a:p>
            <a:pPr algn="ctr"/>
            <a:endParaRPr lang="en-US" sz="40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4" name=" PPT Slide 30 Star Spangled Bann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0944" y="2335007"/>
            <a:ext cx="6947143" cy="390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135232" y="0"/>
            <a:ext cx="5397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4" name=" PPT Slide 3 Little Girl Conducting at Church copy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22431" y="1287300"/>
            <a:ext cx="8128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262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itchFamily="-104" charset="0"/>
              </a:rPr>
              <a:t>Thank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-104" charset="0"/>
              </a:rPr>
              <a:t>You!</a:t>
            </a:r>
            <a:endParaRPr lang="en-US" sz="6000" b="1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925" y="6017422"/>
            <a:ext cx="61608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36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26162" y="4967903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  <a:hlinkClick r:id="rId3"/>
              </a:rPr>
              <a:t>www.musiceducationconsultants.net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  <a:hlinkClick r:id="rId3"/>
              </a:rPr>
              <a:t>/</a:t>
            </a:r>
            <a:endParaRPr lang="en-US" sz="36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conference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-materials</a:t>
            </a:r>
            <a:endParaRPr lang="en-US" sz="3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800" dirty="0"/>
          </a:p>
        </p:txBody>
      </p:sp>
      <p:pic>
        <p:nvPicPr>
          <p:cNvPr id="7" name="Picture 6" descr="iPhone Graph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453" y="2931760"/>
            <a:ext cx="1044384" cy="1300213"/>
          </a:xfrm>
          <a:prstGeom prst="rect">
            <a:avLst/>
          </a:prstGeom>
        </p:spPr>
      </p:pic>
      <p:pic>
        <p:nvPicPr>
          <p:cNvPr id="8" name="Picture 7" descr="customLogo.g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3" y="926545"/>
            <a:ext cx="9144000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7414" y="450623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Posted at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3" name="Picture 12" descr="MNMEA 2017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044" y="2180366"/>
            <a:ext cx="2167047" cy="2167047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itchFamily="-104" charset="0"/>
              </a:rPr>
              <a:t>Today’s Session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280196" y="1352977"/>
            <a:ext cx="33536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Times New Roman" pitchFamily="-104" charset="0"/>
              </a:rPr>
              <a:t>1. What we are teaching</a:t>
            </a:r>
            <a:endParaRPr lang="en-US" sz="4400" dirty="0">
              <a:solidFill>
                <a:srgbClr val="FFFFFF"/>
              </a:solidFill>
              <a:latin typeface="Times New Roman" pitchFamily="-10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0790" y="3207937"/>
            <a:ext cx="335363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Times New Roman" pitchFamily="-104" charset="0"/>
              </a:rPr>
              <a:t>2. How we are teaching “that”</a:t>
            </a:r>
            <a:endParaRPr lang="en-US" sz="4400" dirty="0">
              <a:solidFill>
                <a:srgbClr val="FFFFFF"/>
              </a:solidFill>
              <a:latin typeface="Times New Roman" pitchFamily="-104" charset="0"/>
            </a:endParaRPr>
          </a:p>
        </p:txBody>
      </p:sp>
      <p:pic>
        <p:nvPicPr>
          <p:cNvPr id="7" name="Picture 6" descr="Screen Shot 2017-02-15 at 10.58.1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4" y="1074180"/>
            <a:ext cx="4903060" cy="4752659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-455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More Than One. . .</a:t>
            </a:r>
          </a:p>
          <a:p>
            <a:pPr marL="457200" indent="-457200" algn="ctr"/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A 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</a:t>
            </a:r>
            <a:r>
              <a:rPr lang="en-US" sz="4400" i="1" u="sng" dirty="0" smtClean="0">
                <a:solidFill>
                  <a:srgbClr val="FFFF00"/>
                </a:solidFill>
                <a:latin typeface="Times New Roman" pitchFamily="-104" charset="0"/>
              </a:rPr>
              <a:t>their 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255234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onfidence</a:t>
            </a:r>
            <a:endParaRPr lang="en-US" sz="3600" dirty="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14325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33163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691021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2993" y="1959"/>
            <a:ext cx="1416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Five</a:t>
            </a:r>
            <a:r>
              <a:rPr lang="en-US" sz="4400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!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947548"/>
            <a:ext cx="8196729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a) </a:t>
            </a:r>
            <a:r>
              <a:rPr lang="en-US" sz="3600" dirty="0" smtClean="0">
                <a:latin typeface="Times New Roman" pitchFamily="-104" charset="0"/>
              </a:rPr>
              <a:t>Ability </a:t>
            </a:r>
            <a:r>
              <a:rPr lang="en-US" sz="3600" dirty="0">
                <a:latin typeface="Times New Roman" pitchFamily="-104" charset="0"/>
              </a:rPr>
              <a:t>to reason effectively and</a:t>
            </a:r>
            <a:r>
              <a:rPr lang="en-US" sz="3600" dirty="0" smtClean="0">
                <a:latin typeface="Times New Roman" pitchFamily="-10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	problems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r>
              <a:rPr lang="en-US" sz="3600" dirty="0" smtClean="0">
                <a:latin typeface="Times New Roman" pitchFamily="-104" charset="0"/>
                <a:cs typeface="Times New Roman"/>
              </a:rPr>
              <a:t>	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-104" charset="0"/>
                <a:cs typeface="Times New Roman"/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  <a:cs typeface="Times New Roman"/>
              </a:rPr>
              <a:t>) </a:t>
            </a:r>
            <a:r>
              <a:rPr lang="en-US" sz="3600" dirty="0" smtClean="0">
                <a:latin typeface="Times New Roman" pitchFamily="-104" charset="0"/>
                <a:cs typeface="Times New Roman"/>
              </a:rPr>
              <a:t>Ability to analyze </a:t>
            </a:r>
            <a:r>
              <a:rPr lang="en-US" sz="3600" dirty="0" smtClean="0">
                <a:latin typeface="Times New Roman"/>
                <a:cs typeface="Times New Roman"/>
              </a:rPr>
              <a:t>how parts of a 	whole interact with each other to 	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	systems.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lvl="1" algn="l"/>
            <a:endParaRPr lang="en-US" sz="3600" dirty="0" smtClean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1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Problem Solving: </a:t>
            </a:r>
          </a:p>
          <a:p>
            <a:pPr algn="ctr"/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Are We Challenging Our Students?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	EX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: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Having a problem getting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people to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turn off their phones and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beepers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at your concerts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? A student 	came up with this clever solution. . .</a:t>
            </a:r>
          </a:p>
          <a:p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0"/>
            <a:ext cx="9144001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was inspired to design a higher-quality mallet than the “warped utensils and implements not specifically designed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3243" y="4528426"/>
            <a:ext cx="871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for percussionists” while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playing timpani with the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Boston Symphony Orchestra. 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950</Words>
  <Application>Microsoft Macintosh PowerPoint</Application>
  <PresentationFormat>On-screen Show (4:3)</PresentationFormat>
  <Paragraphs>196</Paragraphs>
  <Slides>30</Slides>
  <Notes>29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Get EVERYONE on the Same Page </vt:lpstr>
      <vt:lpstr>Slide 25</vt:lpstr>
      <vt:lpstr>Slide 26</vt:lpstr>
      <vt:lpstr>Slide 27</vt:lpstr>
      <vt:lpstr>Slide 28</vt:lpstr>
      <vt:lpstr>Slide 29</vt:lpstr>
      <vt:lpstr>Slide 30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354</cp:revision>
  <cp:lastPrinted>2017-02-16T04:43:18Z</cp:lastPrinted>
  <dcterms:created xsi:type="dcterms:W3CDTF">2017-02-16T04:27:36Z</dcterms:created>
  <dcterms:modified xsi:type="dcterms:W3CDTF">2017-02-16T04:43:27Z</dcterms:modified>
</cp:coreProperties>
</file>