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media/audio2.bin" ContentType="audio/unknown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media/audio3.bin" ContentType="audio/unknown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media/audio1.bin" ContentType="audio/unknown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73"/>
  </p:notesMasterIdLst>
  <p:handoutMasterIdLst>
    <p:handoutMasterId r:id="rId74"/>
  </p:handoutMasterIdLst>
  <p:sldIdLst>
    <p:sldId id="415" r:id="rId2"/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256" r:id="rId27"/>
    <p:sldId id="257" r:id="rId28"/>
    <p:sldId id="298" r:id="rId29"/>
    <p:sldId id="353" r:id="rId30"/>
    <p:sldId id="390" r:id="rId31"/>
    <p:sldId id="262" r:id="rId32"/>
    <p:sldId id="405" r:id="rId33"/>
    <p:sldId id="406" r:id="rId34"/>
    <p:sldId id="414" r:id="rId35"/>
    <p:sldId id="387" r:id="rId36"/>
    <p:sldId id="404" r:id="rId37"/>
    <p:sldId id="402" r:id="rId38"/>
    <p:sldId id="403" r:id="rId39"/>
    <p:sldId id="444" r:id="rId40"/>
    <p:sldId id="445" r:id="rId41"/>
    <p:sldId id="305" r:id="rId42"/>
    <p:sldId id="388" r:id="rId43"/>
    <p:sldId id="354" r:id="rId44"/>
    <p:sldId id="449" r:id="rId45"/>
    <p:sldId id="450" r:id="rId46"/>
    <p:sldId id="451" r:id="rId47"/>
    <p:sldId id="452" r:id="rId48"/>
    <p:sldId id="453" r:id="rId49"/>
    <p:sldId id="454" r:id="rId50"/>
    <p:sldId id="455" r:id="rId51"/>
    <p:sldId id="456" r:id="rId52"/>
    <p:sldId id="457" r:id="rId53"/>
    <p:sldId id="448" r:id="rId54"/>
    <p:sldId id="308" r:id="rId55"/>
    <p:sldId id="330" r:id="rId56"/>
    <p:sldId id="367" r:id="rId57"/>
    <p:sldId id="331" r:id="rId58"/>
    <p:sldId id="352" r:id="rId59"/>
    <p:sldId id="313" r:id="rId60"/>
    <p:sldId id="398" r:id="rId61"/>
    <p:sldId id="407" r:id="rId62"/>
    <p:sldId id="408" r:id="rId63"/>
    <p:sldId id="400" r:id="rId64"/>
    <p:sldId id="342" r:id="rId65"/>
    <p:sldId id="360" r:id="rId66"/>
    <p:sldId id="370" r:id="rId67"/>
    <p:sldId id="369" r:id="rId68"/>
    <p:sldId id="386" r:id="rId69"/>
    <p:sldId id="440" r:id="rId70"/>
    <p:sldId id="446" r:id="rId71"/>
    <p:sldId id="447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6E6E6"/>
    <a:srgbClr val="008080"/>
    <a:srgbClr val="FF7051"/>
    <a:srgbClr val="C531C8"/>
    <a:srgbClr val="7E7E7E"/>
    <a:srgbClr val="000000"/>
    <a:srgbClr val="FF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2787"/>
    <p:restoredTop sz="90929"/>
  </p:normalViewPr>
  <p:slideViewPr>
    <p:cSldViewPr>
      <p:cViewPr varScale="1">
        <p:scale>
          <a:sx n="88" d="100"/>
          <a:sy n="88" d="100"/>
        </p:scale>
        <p:origin x="-2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DF05-8EA5-414C-9180-7B852B7E109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F02FF-0078-9048-864D-E90DE4A97BA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65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66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67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69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70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71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7200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10/12/16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MegaArts%202016%20Tips%20PPT%20&amp;%20Videos/MegaArts%202016%20Tips%20Videos:Graphics/PPT%20Slide%2030%20Communication%20Problems-German%20Coast%20Guard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6.png"/><Relationship Id="rId1" Type="http://schemas.openxmlformats.org/officeDocument/2006/relationships/video" Target="file://localhost/Users/marcianeel/Desktop/MegaArts%202016%20Tips%20PPT%20&amp;%20Videos/MegaArts%202016%20Tips%20Videos:Graphics/PPT%20Slide%2036%20First%20Performance.mov" TargetMode="Externa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7.png"/><Relationship Id="rId1" Type="http://schemas.openxmlformats.org/officeDocument/2006/relationships/video" Target="file://localhost/Users/marcianeel/Desktop/MegaArts%202016%20Tips%20PPT%20&amp;%20Videos/MegaArts%202016%20Tips%20Videos:Graphics/PPT%20Slide%2037%20Elementary%20Band.MOV" TargetMode="Externa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8.png"/><Relationship Id="rId1" Type="http://schemas.openxmlformats.org/officeDocument/2006/relationships/video" Target="file://localhost/Users/marcianeel/Desktop/MegaArts%202016%20Tips%20PPT%20&amp;%20Videos/MegaArts%202016%20Tips%20Videos:Graphics/PPT%20Slide%2038%20The%20Parent%20Band.mp4" TargetMode="Externa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2.png"/><Relationship Id="rId1" Type="http://schemas.openxmlformats.org/officeDocument/2006/relationships/video" Target="file://localhost/Users/marcianeel/Desktop/MegaArts%202016%20Tips%20PPT%20&amp;%20Videos/MegaArts%202016%20Tips%20Videos:Graphics/PPT%20Slide%2040%20Mariachi%20Performance:Bailey.mov" TargetMode="Externa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3.png"/><Relationship Id="rId1" Type="http://schemas.openxmlformats.org/officeDocument/2006/relationships/video" Target="file://localhost/Users/marcianeel/Desktop/MegaArts%202016%20Tips%20PPT%20&amp;%20Videos/MegaArts%202016%20Tips%20Videos:Graphics/PPT%20Slide%2041%2013%20Reasons%20They%20Stay%20In%20Band%20copy.mp4" TargetMode="Externa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66.png"/><Relationship Id="rId1" Type="http://schemas.openxmlformats.org/officeDocument/2006/relationships/video" Target="file://localhost/Users/marcianeel/Desktop/MegaArts%202016%20Tips%20PPT%20&amp;%20Videos/MegaArts%202016%20Tips%20Videos:Graphics/PPT%20Slide%2052%20Snapshot%20Video-There%20Is%20A%20Place.mp4" TargetMode="Externa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72.png"/><Relationship Id="rId1" Type="http://schemas.openxmlformats.org/officeDocument/2006/relationships/video" Target="file://localhost/Users/marcianeel/Desktop/MegaArts%202016%20Tips%20PPT%20&amp;%20Videos/MegaArts%202016%20Tips%20Videos:Graphics/PPT%20Slide%2058%20DrTim.mp4" TargetMode="External"/><Relationship Id="rId2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3.png"/><Relationship Id="rId5" Type="http://schemas.openxmlformats.org/officeDocument/2006/relationships/image" Target="../media/image9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jpeg"/><Relationship Id="rId13" Type="http://schemas.openxmlformats.org/officeDocument/2006/relationships/image" Target="../media/image84.jpeg"/><Relationship Id="rId14" Type="http://schemas.openxmlformats.org/officeDocument/2006/relationships/image" Target="../media/image23.jpeg"/><Relationship Id="rId15" Type="http://schemas.openxmlformats.org/officeDocument/2006/relationships/image" Target="../media/image70.png"/><Relationship Id="rId16" Type="http://schemas.openxmlformats.org/officeDocument/2006/relationships/image" Target="../media/image24.png"/><Relationship Id="rId17" Type="http://schemas.openxmlformats.org/officeDocument/2006/relationships/image" Target="../media/image26.jpeg"/><Relationship Id="rId18" Type="http://schemas.openxmlformats.org/officeDocument/2006/relationships/image" Target="../media/image25.png"/><Relationship Id="rId1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jpeg"/><Relationship Id="rId13" Type="http://schemas.openxmlformats.org/officeDocument/2006/relationships/image" Target="../media/image84.jpeg"/><Relationship Id="rId14" Type="http://schemas.openxmlformats.org/officeDocument/2006/relationships/image" Target="../media/image23.jpeg"/><Relationship Id="rId15" Type="http://schemas.openxmlformats.org/officeDocument/2006/relationships/image" Target="../media/image70.png"/><Relationship Id="rId16" Type="http://schemas.openxmlformats.org/officeDocument/2006/relationships/image" Target="../media/image24.png"/><Relationship Id="rId17" Type="http://schemas.openxmlformats.org/officeDocument/2006/relationships/image" Target="../media/image26.jpeg"/><Relationship Id="rId18" Type="http://schemas.openxmlformats.org/officeDocument/2006/relationships/image" Target="../media/image25.png"/><Relationship Id="rId1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71" y="25908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9" name="Picture 8" descr="Bridging the Gap Cover: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32919"/>
            <a:ext cx="3581400" cy="45344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</a:t>
            </a:r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KNOW</a:t>
            </a:r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 First Performance Demo Concert for Band and/or Orchestra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6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48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</a:t>
            </a:r>
            <a:r>
              <a:rPr lang="en-US" sz="4000" dirty="0" smtClean="0">
                <a:solidFill>
                  <a:srgbClr val="FFFFFF"/>
                </a:solidFill>
                <a:effectLst/>
                <a:latin typeface="Calibri"/>
                <a:cs typeface="Calibri"/>
              </a:rPr>
              <a:t>strategies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95600"/>
            <a:ext cx="2743200" cy="2743200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2438400"/>
            <a:ext cx="25908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Greg </a:t>
            </a:r>
            <a:r>
              <a:rPr lang="en-US" sz="3200" i="1" dirty="0" err="1" smtClean="0">
                <a:solidFill>
                  <a:srgbClr val="FFFFFF"/>
                </a:solidFill>
                <a:latin typeface="Calibri"/>
                <a:cs typeface="Calibri"/>
              </a:rPr>
              <a:t>Bimm</a:t>
            </a:r>
            <a:endParaRPr lang="en-US" sz="3200" i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438400"/>
            <a:ext cx="311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Charlie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Menghini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890915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799" y="2438400"/>
            <a:ext cx="2286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Marcia Neel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84631"/>
            <a:ext cx="2438400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Screen Shot 2016-10-12 at 2.07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971800"/>
            <a:ext cx="2913063" cy="2743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966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Terry Shade</a:t>
            </a:r>
            <a:endParaRPr lang="en-US" sz="3200" i="1" dirty="0">
              <a:latin typeface="Calibri"/>
              <a:cs typeface="Calibri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4576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6019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_tells_gl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200400"/>
            <a:ext cx="2959240" cy="299212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Calibri"/>
                <a:cs typeface="Calibri"/>
              </a:rPr>
              <a:t>scientifically </a:t>
            </a:r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proven to:</a:t>
            </a:r>
          </a:p>
          <a:p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   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Build confidence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(Harris Poll) 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LONGER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become. </a:t>
            </a:r>
            <a:endParaRPr lang="en-US" sz="48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7807195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certain effect on the moral character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Aristotle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Thomas Jefferson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-76200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TIPS for Success!</a:t>
            </a:r>
            <a:endParaRPr lang="en-US" sz="5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Secrets Revealed From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Our Very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Best!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4572000" y="5029200"/>
            <a:ext cx="525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National Association of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School Music Dealers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2284273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2016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MegaArts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Conference</a:t>
            </a:r>
            <a:endParaRPr lang="en-US" sz="54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Times New Roman" pitchFamily="-10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15240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Marcia Neel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9" name="Picture 18" descr="NASMD Logo:Green on Whit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819775"/>
            <a:ext cx="2514600" cy="733425"/>
          </a:xfrm>
          <a:prstGeom prst="rect">
            <a:avLst/>
          </a:prstGeom>
        </p:spPr>
      </p:pic>
      <p:pic>
        <p:nvPicPr>
          <p:cNvPr id="14" name="Picture 13" descr="Bertran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33800"/>
            <a:ext cx="3175782" cy="1066800"/>
          </a:xfrm>
          <a:prstGeom prst="rect">
            <a:avLst/>
          </a:prstGeom>
        </p:spPr>
      </p:pic>
      <p:pic>
        <p:nvPicPr>
          <p:cNvPr id="16" name="Picture 15" descr="San Diego Music Studi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66457"/>
            <a:ext cx="2590800" cy="1110343"/>
          </a:xfrm>
          <a:prstGeom prst="rect">
            <a:avLst/>
          </a:prstGeom>
        </p:spPr>
      </p:pic>
      <p:pic>
        <p:nvPicPr>
          <p:cNvPr id="21" name="Picture 20" descr="NickRail.logo_30years_with year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733800"/>
            <a:ext cx="1474055" cy="1981200"/>
          </a:xfrm>
          <a:prstGeom prst="rect">
            <a:avLst/>
          </a:prstGeom>
        </p:spPr>
      </p:pic>
      <p:pic>
        <p:nvPicPr>
          <p:cNvPr id="23" name="Picture 22" descr="Screen Shot 2016-10-12 at 1.21.48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5414254"/>
            <a:ext cx="3803650" cy="1138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76035" y="3200400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Cody Minder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200400"/>
            <a:ext cx="2500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Kimberly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Deverell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800" y="3276600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Jeff Bertrand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Consider the Education/Training Needed for These Careers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878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Public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Relations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516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700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of this is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Job! How is it going?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9331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334000"/>
            <a:ext cx="78486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9144000" cy="1219200"/>
          </a:xfrm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1. Focusing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on the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Classroom</a:t>
            </a:r>
            <a:r>
              <a:rPr lang="en-US" sz="9600" dirty="0">
                <a:latin typeface="Times New Roman" charset="0"/>
              </a:rPr>
              <a:t/>
            </a:r>
            <a:br>
              <a:rPr lang="en-US" sz="9600" dirty="0">
                <a:latin typeface="Times New Roman" charset="0"/>
              </a:rPr>
            </a:br>
            <a:endParaRPr lang="en-US" sz="60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What does a Music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 Educator Do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33400" y="1524000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 (Standards-based)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03250" y="2133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037" y="4114800"/>
            <a:ext cx="469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Prepare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Quality Lessons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33400" y="3392269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533400" y="54102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33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Share Love of Music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694113" cy="241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8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8257" y="48006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257" y="60960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1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90600"/>
            <a:ext cx="6781800" cy="5029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1371600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Effective Communication is a Must!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PT Slide 30 Communication Problems-German Coast Guard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11430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295400"/>
            <a:ext cx="861059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1143000"/>
            <a:ext cx="731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WE WANT YOU!</a:t>
            </a:r>
            <a:endParaRPr lang="en-US" sz="4800" b="1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876800" y="14478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Foster student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interest through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visibility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Picture 7" descr="4-DSC_0031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844">
            <a:off x="274888" y="2101173"/>
            <a:ext cx="444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</a:pP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Regular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visits with feeder programs/teachers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students and parents—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START EARLY!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Build the vision EARLY — Elementary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410200" cy="381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GET ‘EM FIRED UP!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a</a:t>
            </a:r>
            <a:endParaRPr lang="en-US" sz="40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</a:t>
            </a: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Concert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With Your Beginners!</a:t>
            </a:r>
          </a:p>
          <a:p>
            <a:pPr marL="533400" indent="-533400" algn="ctr" eaLnBrk="1" hangingPunct="1">
              <a:buNone/>
            </a:pPr>
            <a:endParaRPr lang="en-US" sz="4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lnSpc>
                <a:spcPct val="90000"/>
              </a:lnSpc>
              <a:buNone/>
            </a:pP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5626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Involve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Experienced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Players!</a:t>
            </a:r>
          </a:p>
          <a:p>
            <a:pPr marL="533400" marR="0" lvl="0" indent="-5334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21408970">
            <a:off x="5833382" y="1296259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Demo Concert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" name="PPT Slide 36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8288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PPT Slide 3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5200" y="20320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Build the vision EARLY—Elementary </a:t>
            </a:r>
            <a:r>
              <a:rPr lang="en-US" sz="3600" b="1" i="1" u="sng" dirty="0" smtClean="0">
                <a:solidFill>
                  <a:srgbClr val="FFFFFF"/>
                </a:solidFill>
                <a:latin typeface="Times New Roman" charset="0"/>
              </a:rPr>
              <a:t>Parents</a:t>
            </a:r>
            <a:endParaRPr lang="en-US" sz="36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" name="PPT Slide 38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90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668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smtClean="0">
                <a:solidFill>
                  <a:srgbClr val="FFFFFF"/>
                </a:solidFill>
                <a:latin typeface="Times New Roman" charset="0"/>
              </a:rPr>
              <a:t>Broaden Your </a:t>
            </a: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Base!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9" name="Picture 8" descr="Screen Shot 2016-02-12 at 7.46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90700"/>
            <a:ext cx="3069427" cy="36957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0" name="Picture 9" descr="Screen Shot 2016-02-12 at 7.48.0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90700"/>
            <a:ext cx="5874383" cy="30718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1" name="Picture 10" descr="Screen Shot 2016-02-12 at 7.49.2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726" y="3948112"/>
            <a:ext cx="2106674" cy="290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-304800" y="50292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FFFFFF"/>
                </a:solidFill>
                <a:latin typeface="Times New Roman" charset="0"/>
                <a:ea typeface="+mn-ea"/>
                <a:cs typeface="+mn-cs"/>
              </a:rPr>
              <a:t>Monaco MS Mariachi</a:t>
            </a:r>
            <a:endParaRPr kumimoji="0" lang="en-US" sz="4400" b="1" i="1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CEO</a:t>
            </a:r>
            <a:r>
              <a:rPr lang="en-US" sz="4400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Bailey MS Mariachi – Year 2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1691640"/>
            <a:ext cx="7315200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“13 Reasons They </a:t>
            </a:r>
            <a:r>
              <a:rPr lang="en-US" sz="48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Stay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in Band”</a:t>
            </a:r>
            <a:endParaRPr lang="en-US" sz="48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PT Slide 41 13 Reasons They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0668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2. The Business Side of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Teaching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Administrators/Faculty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Help Your Principal Understand ESSA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ESSA-Obama-Signs-blog-thumb-500x333-16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7095090" cy="472533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82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Terms to Look for: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“Well-rounded,” “Music,” “Arts”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380501" y="1547842"/>
            <a:ext cx="838299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“Well-Rounded Education”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provision (previously known as “Core Academic Subjects”) is a section (Sec. 8002) within ESSA that lists courses, activities, and programming in subjects deemed critical when providing students a broad and enriched educational experience. The provision includes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 and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arts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,” which articulates the importance of music </a:t>
            </a:r>
            <a:r>
              <a:rPr lang="en-US" sz="3200" b="1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a part of every child’s education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Another Education Law </a:t>
            </a:r>
            <a:r>
              <a:rPr lang="en-US" sz="40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du Jour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30696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 ends the Federal School Improvement Strategies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03" y="2286000"/>
            <a:ext cx="6398394" cy="4148636"/>
          </a:xfrm>
          <a:prstGeom prst="rect">
            <a:avLst/>
          </a:prstGeom>
        </p:spPr>
      </p:pic>
      <p:pic>
        <p:nvPicPr>
          <p:cNvPr id="17" name="Picture 16" descr="politics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49" y="1961649"/>
            <a:ext cx="4586752" cy="293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Another Education Law 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du Jour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366141" y="2083605"/>
            <a:ext cx="47778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1. Whereas No Child Left Behind prescribed a top-down, one-size fits all approach to struggling schools, this law offers the flexibility to find the best local solutions—while also ensuring that students are making progress.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30396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Accountability is moving from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State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level.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9" name="Picture 18" descr="Symbol for 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" y="2083605"/>
            <a:ext cx="4279900" cy="4279900"/>
          </a:xfrm>
          <a:prstGeom prst="rect">
            <a:avLst/>
          </a:prstGeom>
        </p:spPr>
      </p:pic>
      <p:pic>
        <p:nvPicPr>
          <p:cNvPr id="11" name="Picture 10" descr="nclb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80" y="2475131"/>
            <a:ext cx="3734595" cy="3711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Another Education Law 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du Jour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3345098" y="2025907"/>
            <a:ext cx="579890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2. ESSA, while encouraging rigorous and challenging state academic standards on which the state’s accountability system is built, does </a:t>
            </a:r>
            <a:r>
              <a:rPr lang="en-US" sz="3200" b="1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not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require Common Core and in fact forbids the U.S. Department of Education from requiring any set of standards for any state. 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38536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Accountability is moving from Federal to State level.</a:t>
            </a:r>
          </a:p>
          <a:p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top Common Co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" y="2257908"/>
            <a:ext cx="3093818" cy="2950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Another Education Law 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du Jour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38536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Ends Federal Goal of 100% Proficiency by 2014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AY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65" y="2142588"/>
            <a:ext cx="3040989" cy="3040989"/>
          </a:xfrm>
          <a:prstGeom prst="rect">
            <a:avLst/>
          </a:prstGeom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499586" y="2370802"/>
            <a:ext cx="53582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3. It ends the requirement that all schools that don’t meet goals for any subgroup of students are automatically identified as failing.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350281" y="5462114"/>
            <a:ext cx="5358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But wait. . .</a:t>
            </a:r>
            <a:endParaRPr lang="en-US" sz="4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966718" y="5473007"/>
            <a:ext cx="33524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there’s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more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4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hoo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7898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New and Clear Intent to Support Our Nation’s   </a:t>
            </a:r>
          </a:p>
          <a:p>
            <a:pPr marL="971550" lvl="1" indent="-514350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Schools Through a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Education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315004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2.  Enumeration of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a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Subject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0" y="45615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3.  Requirements for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Education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4400" i="1" u="sng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446616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6.  Flexible Accountability Systems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5385686"/>
            <a:ext cx="93286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7.  Protection from “Pull Outs” 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308106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5.  More Professional Development for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Educators through Title I funding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298" y="177796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4.  Flexibility of Title I funds to support a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	well-rounded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education (ergo,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Education)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13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Timeline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3" name="Picture 12" descr="Screen Shot 2016-05-19 at 7.39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649"/>
            <a:ext cx="9144000" cy="1809693"/>
          </a:xfrm>
          <a:prstGeom prst="rect">
            <a:avLst/>
          </a:prstGeom>
        </p:spPr>
      </p:pic>
      <p:pic>
        <p:nvPicPr>
          <p:cNvPr id="14" name="Picture 13" descr="2016-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607"/>
            <a:ext cx="9144000" cy="2035305"/>
          </a:xfrm>
          <a:prstGeom prst="rect">
            <a:avLst/>
          </a:prstGeom>
        </p:spPr>
      </p:pic>
      <p:pic>
        <p:nvPicPr>
          <p:cNvPr id="15" name="Picture 14" descr="2017-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77064"/>
            <a:ext cx="9144000" cy="1414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22547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Credit: Foundation for Excellence in Education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4018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What Should I Do? Next Steps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145876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Become familiar with ESSA</a:t>
            </a:r>
          </a:p>
          <a:p>
            <a:pPr marL="971550" lvl="1" indent="-514350"/>
            <a:r>
              <a:rPr lang="en-US" sz="32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Google: Everything ESSA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971550" lvl="1" indent="-514350">
              <a:buAutoNum type="arabicPeriod"/>
            </a:pP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269861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2.  Meet with your Music Department Team</a:t>
            </a:r>
          </a:p>
          <a:p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0" y="387544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 startAt="3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Schedule a meeting with your Principal</a:t>
            </a:r>
          </a:p>
          <a:p>
            <a:pPr marL="971550" lvl="1" indent="-514350"/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505753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4.  SERVE!</a:t>
            </a:r>
          </a:p>
          <a:p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  <p:bldP spid="7988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Administrators/Faculty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371600"/>
            <a:ext cx="860425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Celebrate your faculty!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Include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principal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&amp; faculty in concerts to discover the joy of music-making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all informed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 activities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/events &amp;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THANK THEM OUTWARDLY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 support.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Sign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up to chaperone a dance, cover a class, attend a game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and/or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serve on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committees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Choosing a Music Dealer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447801"/>
            <a:ext cx="8534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Dealers Support Our Programs by. . .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sz="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advocacy materials &amp; recruiting help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regular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service calls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Ensuring competitive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prices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Offering lease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programs for new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folders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posters, calendars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nametags. . .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Serving as a partner to help develop our programs</a:t>
            </a: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5402759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All </a:t>
            </a:r>
            <a:r>
              <a:rPr lang="en-US" sz="44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YO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 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to do is ask!!!</a:t>
            </a:r>
            <a:endParaRPr lang="en-US" sz="4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Replacement: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5-Year Plan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Evaluate the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165741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HINT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: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Know your school’s Fiscal Policies!</a:t>
            </a:r>
          </a:p>
          <a:p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Prioritize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Write up a complete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5-YEAR PLAN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with a clear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65337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27537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379537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4478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Maintain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-749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019800"/>
            <a:ext cx="80772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62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3. Telling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4196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upport Music Encourage Suc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1"/>
            <a:ext cx="50292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CEO, 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Rock Star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022927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Story: DATA! DATA! DATA!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199"/>
            <a:ext cx="87630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38201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Great Ways to Get Out Your Message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152400" y="1721106"/>
            <a:ext cx="586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Have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tell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stories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Makes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the Difference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Because.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Profile Your Students:  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Artist of the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Week/Month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Create a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8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17564"/>
            <a:ext cx="2971800" cy="45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Video: Foothill High School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PT Slide 52 Snapshot Video-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764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67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4. Supporting</a:t>
            </a: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Music </a:t>
            </a:r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Education</a:t>
            </a:r>
            <a:r>
              <a:rPr lang="en-US" sz="8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8000" dirty="0">
                <a:solidFill>
                  <a:srgbClr val="FFFF00"/>
                </a:solidFill>
                <a:latin typeface="Times New Roman" charset="0"/>
              </a:rPr>
            </a:br>
            <a:endParaRPr lang="en-US" sz="8000" dirty="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675293"/>
            <a:ext cx="83820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artandsoul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499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i="1" u="sng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" y="1752600"/>
            <a:ext cx="541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Recruit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new, quality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music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educators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your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school    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district and help them get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started</a:t>
            </a:r>
            <a:endParaRPr lang="en-US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help with the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interviewing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process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develop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Mentoring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 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serve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 a mentor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pic>
        <p:nvPicPr>
          <p:cNvPr id="7" name="Picture 6" descr="CroppedSucces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04237"/>
            <a:ext cx="3657599" cy="267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524000"/>
            <a:ext cx="838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a Local University?</a:t>
            </a:r>
          </a:p>
          <a:p>
            <a:pPr algn="ctr"/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have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observe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classes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Allow 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teach sectionals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Attend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university concerts and encourage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 attend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Take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teachers and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“be gentle!”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609600"/>
            <a:ext cx="9448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 descr="Screen Shot 2013-02-21 at 9.3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505" y="6858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Helpful Videos!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55693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Screen Shot 2013-02-21 at 9.12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" y="2133600"/>
            <a:ext cx="9056913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16" y="680987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Dr. Tim Says It All!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19200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PT Slide 58 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981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Got SMART Phone?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2800" i="1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0686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8821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145892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71387"/>
            <a:ext cx="1044384" cy="1300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1" y="5698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                 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www.nafme.org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/my-classroom/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   music-achievement-council-resources-educators/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799" y="2816225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0292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224338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60198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5026" y="2867026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60198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1618" y="2813925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4224338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0" y="2847262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5095611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All Materials will be Posted at:</a:t>
            </a:r>
          </a:p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conference-materials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endParaRPr lang="en-US" sz="44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3" name="Picture 22" descr="Dansr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4224338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ASMD Logo:Green on White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378200"/>
            <a:ext cx="2514600" cy="733425"/>
          </a:xfrm>
          <a:prstGeom prst="rect">
            <a:avLst/>
          </a:prstGeom>
        </p:spPr>
      </p:pic>
      <p:pic>
        <p:nvPicPr>
          <p:cNvPr id="27" name="Picture 26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7200" y="228600"/>
            <a:ext cx="1044384" cy="1300213"/>
          </a:xfrm>
          <a:prstGeom prst="rect">
            <a:avLst/>
          </a:prstGeom>
        </p:spPr>
      </p:pic>
      <p:pic>
        <p:nvPicPr>
          <p:cNvPr id="31" name="Picture 30" descr="Bertrands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" y="1830777"/>
            <a:ext cx="2716212" cy="912423"/>
          </a:xfrm>
          <a:prstGeom prst="rect">
            <a:avLst/>
          </a:prstGeom>
        </p:spPr>
      </p:pic>
      <p:pic>
        <p:nvPicPr>
          <p:cNvPr id="32" name="Picture 31" descr="NickRail.logo_30years_with years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2400" y="1752600"/>
            <a:ext cx="1072469" cy="1441450"/>
          </a:xfrm>
          <a:prstGeom prst="rect">
            <a:avLst/>
          </a:prstGeom>
        </p:spPr>
      </p:pic>
      <p:pic>
        <p:nvPicPr>
          <p:cNvPr id="33" name="Picture 32" descr="San Diego Music Studi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6400" y="1762804"/>
            <a:ext cx="2287590" cy="980396"/>
          </a:xfrm>
          <a:prstGeom prst="rect">
            <a:avLst/>
          </a:prstGeom>
        </p:spPr>
      </p:pic>
      <p:pic>
        <p:nvPicPr>
          <p:cNvPr id="28" name="Picture 27" descr="Screen Shot 2016-10-12 at 9.33.57 P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80343" y="5105400"/>
            <a:ext cx="4172857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799" y="2816225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0292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224338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60198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5026" y="2867026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60198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1618" y="2813925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4224338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0" y="2847262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5095611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All Materials will be Posted at:</a:t>
            </a:r>
          </a:p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conference-materials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endParaRPr lang="en-US" sz="44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3" name="Picture 22" descr="Dansr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4224338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ASMD Logo:Green on White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378200"/>
            <a:ext cx="2514600" cy="733425"/>
          </a:xfrm>
          <a:prstGeom prst="rect">
            <a:avLst/>
          </a:prstGeom>
        </p:spPr>
      </p:pic>
      <p:pic>
        <p:nvPicPr>
          <p:cNvPr id="27" name="Picture 26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7200" y="228600"/>
            <a:ext cx="1044384" cy="1300213"/>
          </a:xfrm>
          <a:prstGeom prst="rect">
            <a:avLst/>
          </a:prstGeom>
        </p:spPr>
      </p:pic>
      <p:pic>
        <p:nvPicPr>
          <p:cNvPr id="31" name="Picture 30" descr="Bertrands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" y="1830777"/>
            <a:ext cx="2716212" cy="912423"/>
          </a:xfrm>
          <a:prstGeom prst="rect">
            <a:avLst/>
          </a:prstGeom>
        </p:spPr>
      </p:pic>
      <p:pic>
        <p:nvPicPr>
          <p:cNvPr id="32" name="Picture 31" descr="NickRail.logo_30years_with years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2400" y="1752600"/>
            <a:ext cx="1072469" cy="1441450"/>
          </a:xfrm>
          <a:prstGeom prst="rect">
            <a:avLst/>
          </a:prstGeom>
        </p:spPr>
      </p:pic>
      <p:pic>
        <p:nvPicPr>
          <p:cNvPr id="33" name="Picture 32" descr="San Diego Music Studi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6400" y="1762804"/>
            <a:ext cx="2287590" cy="980396"/>
          </a:xfrm>
          <a:prstGeom prst="rect">
            <a:avLst/>
          </a:prstGeom>
        </p:spPr>
      </p:pic>
      <p:pic>
        <p:nvPicPr>
          <p:cNvPr id="28" name="Picture 27" descr="Screen Shot 2016-10-12 at 9.33.57 P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80343" y="5105400"/>
            <a:ext cx="4172857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4394</TotalTime>
  <Words>2549</Words>
  <Application>Microsoft Macintosh PowerPoint</Application>
  <PresentationFormat>On-screen Show (4:3)</PresentationFormat>
  <Paragraphs>444</Paragraphs>
  <Slides>71</Slides>
  <Notes>54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Blank Presentation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Consider the Education/Training Needed for These Careers</vt:lpstr>
      <vt:lpstr>1. Focusing  on the  Classroom </vt:lpstr>
      <vt:lpstr>Focusing on the Classroom  What does a Music Educator Do?</vt:lpstr>
      <vt:lpstr>Slide 30</vt:lpstr>
      <vt:lpstr>Focusing on the Classroom Recruitment and Retention</vt:lpstr>
      <vt:lpstr>Focusing on the Classroom Recruit: Attract Students Year-Round</vt:lpstr>
      <vt:lpstr>Focusing on the Classroom Recruit: Attract Students Year-Round</vt:lpstr>
      <vt:lpstr>Focusing on the Classroom Recruit: Attract Students Year-Round</vt:lpstr>
      <vt:lpstr>Focusing on the Classroom Build the vision EARLY — Elementary </vt:lpstr>
      <vt:lpstr>Focusing on the Classroom First Performance Demo Concert</vt:lpstr>
      <vt:lpstr>Focusing on the Classroom Recruitment and Retention</vt:lpstr>
      <vt:lpstr>Focusing on the Classroom Recruitment and Retention</vt:lpstr>
      <vt:lpstr>Focusing on the Classroom Recruitment and Retention</vt:lpstr>
      <vt:lpstr>Focusing on the Classroom Recruitment and Retention</vt:lpstr>
      <vt:lpstr>“13 Reasons They Stay in Band”</vt:lpstr>
      <vt:lpstr>2. The Business Side of  Teaching </vt:lpstr>
      <vt:lpstr>The Business Side of Teaching Working with Administrators/Faculty Help Your Principal Understand ESSA  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The Business Side of Teaching Working with Administrators/Faculty  </vt:lpstr>
      <vt:lpstr>The Business Side of Teaching  Choosing a Music Dealer  </vt:lpstr>
      <vt:lpstr>The Business Side of Teaching  Instrument Replacement: The 5-Year Plan </vt:lpstr>
      <vt:lpstr>The Business Side of Teaching  Instrument Replacement Plan  </vt:lpstr>
      <vt:lpstr>The Business Side of Teaching  Instrument Replacement Plan  </vt:lpstr>
      <vt:lpstr>Slide 58</vt:lpstr>
      <vt:lpstr>3. Telling  The Story   </vt:lpstr>
      <vt:lpstr>Telling the Story: DATA! DATA! DATA! </vt:lpstr>
      <vt:lpstr>Telling the Story  Great Ways to Get Out Your Message </vt:lpstr>
      <vt:lpstr>Telling the Story  Snapshot Video: Foothill High School</vt:lpstr>
      <vt:lpstr>4. Supporting  Music Education </vt:lpstr>
      <vt:lpstr>Supporting Music Education  GIVE BACK: Help Others Succeed!</vt:lpstr>
      <vt:lpstr>Supporting Music Education  GIVE BACK: Help Others Succeed!</vt:lpstr>
      <vt:lpstr>“Tips for Success”  Resource Materials</vt:lpstr>
      <vt:lpstr>“Tips for Success”  Resource Materials Helpful Videos!</vt:lpstr>
      <vt:lpstr>“Tips for Success”  Resource Materials Dr. Tim Says It All!</vt:lpstr>
      <vt:lpstr>Got SMART Phone? </vt:lpstr>
      <vt:lpstr>Slide 70</vt:lpstr>
      <vt:lpstr>Slide 71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1163</cp:revision>
  <cp:lastPrinted>2015-11-22T20:50:27Z</cp:lastPrinted>
  <dcterms:created xsi:type="dcterms:W3CDTF">2016-10-13T05:20:12Z</dcterms:created>
  <dcterms:modified xsi:type="dcterms:W3CDTF">2016-10-13T05:21:34Z</dcterms:modified>
</cp:coreProperties>
</file>