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8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1"/>
  </p:notesMasterIdLst>
  <p:sldIdLst>
    <p:sldId id="287" r:id="rId2"/>
    <p:sldId id="259" r:id="rId3"/>
    <p:sldId id="302" r:id="rId4"/>
    <p:sldId id="260" r:id="rId5"/>
    <p:sldId id="294" r:id="rId6"/>
    <p:sldId id="295" r:id="rId7"/>
    <p:sldId id="291" r:id="rId8"/>
    <p:sldId id="307" r:id="rId9"/>
    <p:sldId id="292" r:id="rId10"/>
    <p:sldId id="308" r:id="rId11"/>
    <p:sldId id="285" r:id="rId12"/>
    <p:sldId id="305" r:id="rId13"/>
    <p:sldId id="263" r:id="rId14"/>
    <p:sldId id="264" r:id="rId15"/>
    <p:sldId id="265" r:id="rId16"/>
    <p:sldId id="311" r:id="rId17"/>
    <p:sldId id="268" r:id="rId18"/>
    <p:sldId id="289" r:id="rId19"/>
    <p:sldId id="270" r:id="rId20"/>
    <p:sldId id="288" r:id="rId21"/>
    <p:sldId id="272" r:id="rId22"/>
    <p:sldId id="277" r:id="rId23"/>
    <p:sldId id="301" r:id="rId24"/>
    <p:sldId id="273" r:id="rId25"/>
    <p:sldId id="274" r:id="rId26"/>
    <p:sldId id="275" r:id="rId27"/>
    <p:sldId id="276" r:id="rId28"/>
    <p:sldId id="280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9807F-1B59-5D48-9198-CD0E92E8D150}" type="datetimeFigureOut">
              <a:rPr lang="en-US" smtClean="0"/>
              <a:pPr/>
              <a:t>2/10/17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2F61B-FE65-334F-8B66-348BB264E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9E9D4-7356-4F43-9922-631A9440388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D09CA-963B-2B40-B397-71E9B1C07EED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4657-4E06-3349-94F7-A7E49DC671CF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EF84-7A06-E948-BE90-A23D85005DA6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3BD8-9E60-5241-A2B8-28C5A6F8E22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D9116-B4D5-5A49-95EA-0FACA5513BFB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3BD8-9E60-5241-A2B8-28C5A6F8E22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537E1-1B67-ED44-88EF-1C9F23495C72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4698C-CCA3-8E44-A825-574C72707CC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E2F66-0E2D-C347-9299-CA6A137D763D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B81BB-7547-F04D-B467-AD620DF8FBB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30B11-E947-474B-A1C8-88D3171EDF04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393E8-D1CF-E644-959A-1E2E4731590B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BF665-4EF5-A94F-A657-9901CF5B834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EBDA2-ACC5-6A46-AF54-E6664E4129B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B21A8-3DA3-214A-9797-136325493D6C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E3923-61B9-364F-8FB0-0ED690E71A8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B78E2-8A96-0B41-A0CB-AE8C9296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A82E6-281A-124E-A729-176BA7773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4CD3-7B1F-6447-BD82-9257B73D2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3142-2954-DF4B-BB03-9447E96C6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E2E8-4906-B94D-95C5-473ED83A2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C6DF-B193-A247-8240-1338E4A8F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FD9D-CAE8-9249-A7CC-E7C76D095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288A-001F-6C4E-BCF1-006B03946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8777-3A1E-EA45-9372-B3403EA4D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5B1F-444C-004A-B475-5AFABBE31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2ED0-5C30-AD46-B7F5-B62C74A37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3B3B"/>
            </a:gs>
            <a:gs pos="50000">
              <a:srgbClr val="008080"/>
            </a:gs>
            <a:gs pos="100000">
              <a:srgbClr val="003B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6002DBDC-9FAC-CF4C-82AF-77CB7DB79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9.png"/><Relationship Id="rId1" Type="http://schemas.openxmlformats.org/officeDocument/2006/relationships/video" Target="file://localhost/Users/marcianeel/Desktop/KMEA%20One%20is%20Too%20Small%20Videos/%20Keynote%20PPT%20Videos/%20PPT%20Slide%2015%20Produce%20Incredible%20Outcomes%20Star%20Wars-Jeffrey%20Ding.mp4" TargetMode="Externa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1.png"/><Relationship Id="rId1" Type="http://schemas.openxmlformats.org/officeDocument/2006/relationships/video" Target="file://localhost/Users/marcianeel/Desktop/KMEA%20One%20is%20Too%20Small%20Videos/%20Keynote%20PPT%20Videos/%20PPT%20Slide%2017%20Result-Driven%20Communication.mp4" TargetMode="Externa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2.png"/><Relationship Id="rId1" Type="http://schemas.openxmlformats.org/officeDocument/2006/relationships/video" Target="file://localhost/Users/marcianeel/Desktop/Projects/%20USE%20in%20Presentations%3F/Videos/Videos%20on%20My%20YouTube/Simo%CC%81n%20Boliva%CC%81r%20Youth%20Orch%20%22Mambo%22.mp4" TargetMode="Externa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3.png"/><Relationship Id="rId1" Type="http://schemas.openxmlformats.org/officeDocument/2006/relationships/video" Target="file://localhost/Users/marcianeel/Desktop/KMEA%20One%20is%20Too%20Small%20Videos/%20Keynote%20PPT%20Videos/%20PPT%20Slide%2021%20Creativity-Ohio%20State%20Video%20Game%20Show.mp4" TargetMode="Externa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4.png"/><Relationship Id="rId1" Type="http://schemas.openxmlformats.org/officeDocument/2006/relationships/video" Target="file://localhost/Users/marcianeel/Desktop/Projects/%20USE%20in%20Presentations%3F/Videos/Slide%207%20Lemons%20to%20Lemonade.mp4" TargetMode="Externa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5.png"/><Relationship Id="rId1" Type="http://schemas.openxmlformats.org/officeDocument/2006/relationships/video" Target="file://localhost/Users/marcianeel/Desktop/KMEA%20One%20is%20Too%20Small%20Videos/%20Keynote%20PPT%20Videos/%20PPT%20Slide%2030%20Star%20Spangled%20Banner.mp4" TargetMode="Externa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video" Target="file://localhost/Users/marcianeel/Desktop/KMEA%20One%20is%20Too%20Small%20Videos/%20Keynote%20PPT%20Videos/%20PPT%20Slide%203%20Little%20Girl%20Conducting%20at%20Church%20copy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54502"/>
            <a:ext cx="9144000" cy="2582676"/>
          </a:xfrm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“One is Too Small a Number</a:t>
            </a:r>
            <a:r>
              <a:rPr lang="en-US" sz="4400" b="1" i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  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to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Achieve Something Great”</a:t>
            </a:r>
            <a:endParaRPr lang="en-US" sz="4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-22503" y="547792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marcia@musicedconsultants.net</a:t>
            </a:r>
            <a:endParaRPr lang="en-US" sz="2800" dirty="0" smtClean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www.musiceducationconsultants.net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/conference-materials</a:t>
            </a:r>
            <a:endParaRPr lang="en-US" sz="28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14343" name="Rectangle 1032"/>
          <p:cNvSpPr>
            <a:spLocks noChangeArrowheads="1"/>
          </p:cNvSpPr>
          <p:nvPr/>
        </p:nvSpPr>
        <p:spPr bwMode="auto">
          <a:xfrm>
            <a:off x="1143000" y="4300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2503" y="428337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February 10, 2017</a:t>
            </a:r>
            <a:endParaRPr lang="en-US" sz="4400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iPhone Graph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240" y="100269"/>
            <a:ext cx="1044384" cy="1300213"/>
          </a:xfrm>
          <a:prstGeom prst="rect">
            <a:avLst/>
          </a:prstGeom>
        </p:spPr>
      </p:pic>
      <p:pic>
        <p:nvPicPr>
          <p:cNvPr id="10" name="Picture 9" descr="Logo_318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18" y="215962"/>
            <a:ext cx="4038600" cy="16764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889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64357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08347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Times New Roman" pitchFamily="-104" charset="0"/>
              </a:rPr>
              <a:t>Problem Solvers:</a:t>
            </a:r>
          </a:p>
          <a:p>
            <a:endParaRPr lang="en-US" sz="800" dirty="0" smtClean="0">
              <a:latin typeface="Times New Roman" pitchFamily="-1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504" y="2211683"/>
            <a:ext cx="41235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Les Paul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invented the solid body guitar because his audience at a BBQ joint couldn’t hear him play.</a:t>
            </a:r>
          </a:p>
          <a:p>
            <a:endParaRPr lang="en-US" sz="3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340" y="2397203"/>
            <a:ext cx="4418470" cy="2244302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478" y="1562120"/>
            <a:ext cx="7094766" cy="74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529" y="1673948"/>
            <a:ext cx="8307295" cy="397031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EXAMPLE: </a:t>
            </a:r>
            <a:r>
              <a:rPr lang="en-US" sz="3600" dirty="0" smtClean="0">
                <a:latin typeface="Times New Roman"/>
                <a:cs typeface="Times New Roman"/>
              </a:rPr>
              <a:t>Ability to analyze how parts </a:t>
            </a:r>
          </a:p>
          <a:p>
            <a:r>
              <a:rPr lang="en-US" sz="3600" dirty="0" smtClean="0">
                <a:latin typeface="Times New Roman"/>
                <a:cs typeface="Times New Roman"/>
              </a:rPr>
              <a:t>of a whole interact with each other to </a:t>
            </a:r>
            <a:r>
              <a:rPr lang="en-US" sz="3600" u="sng" dirty="0" smtClean="0">
                <a:solidFill>
                  <a:srgbClr val="FFFF00"/>
                </a:solidFill>
                <a:latin typeface="Times New Roman"/>
                <a:cs typeface="Times New Roman"/>
              </a:rPr>
              <a:t>produce overall outcomes </a:t>
            </a:r>
            <a:r>
              <a:rPr lang="en-US" sz="3600" dirty="0" smtClean="0">
                <a:latin typeface="Times New Roman"/>
                <a:cs typeface="Times New Roman"/>
              </a:rPr>
              <a:t>in complex systems.</a:t>
            </a:r>
          </a:p>
          <a:p>
            <a:endParaRPr lang="en-US" sz="3600" dirty="0" smtClean="0">
              <a:latin typeface="Times New Roman"/>
              <a:cs typeface="Times New Roman"/>
            </a:endParaRPr>
          </a:p>
          <a:p>
            <a:r>
              <a:rPr lang="en-US" sz="3600" dirty="0" smtClean="0">
                <a:latin typeface="Times New Roman"/>
                <a:cs typeface="Times New Roman"/>
              </a:rPr>
              <a:t>See how this creative young man used this concept to produce a remarkable outcome!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53182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78644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088497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Times New Roman" pitchFamily="-104" charset="0"/>
              </a:rPr>
              <a:t>JEFFREY DING - </a:t>
            </a:r>
            <a:r>
              <a:rPr lang="en-US" sz="3200" dirty="0" smtClean="0">
                <a:latin typeface="Times New Roman"/>
                <a:cs typeface="Times New Roman"/>
              </a:rPr>
              <a:t>Produce overall outcomes </a:t>
            </a:r>
            <a:endParaRPr lang="en-US" sz="3200" dirty="0">
              <a:latin typeface="Times New Roman" pitchFamily="-104" charset="0"/>
            </a:endParaRPr>
          </a:p>
        </p:txBody>
      </p:sp>
      <p:pic>
        <p:nvPicPr>
          <p:cNvPr id="7" name=" PPT Slide 15 Produce Incredible Outcomes Star Wars-Jeffrey Ding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7230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336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600200"/>
            <a:ext cx="8686800" cy="50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2.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ommunication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 smtClean="0">
              <a:latin typeface="Times New Roman" pitchFamily="-104" charset="0"/>
            </a:endParaRPr>
          </a:p>
          <a:p>
            <a:pPr lvl="1"/>
            <a:r>
              <a:rPr lang="en-US" sz="3200" dirty="0" smtClean="0">
                <a:latin typeface="Times New Roman" pitchFamily="-104" charset="0"/>
              </a:rPr>
              <a:t>Ability to </a:t>
            </a:r>
            <a:r>
              <a:rPr lang="en-US" sz="3200" u="sng" dirty="0" smtClean="0">
                <a:solidFill>
                  <a:srgbClr val="FFFF00"/>
                </a:solidFill>
                <a:latin typeface="Times New Roman" pitchFamily="-104" charset="0"/>
              </a:rPr>
              <a:t>listen</a:t>
            </a:r>
            <a:r>
              <a:rPr lang="en-US" sz="3200" dirty="0" smtClean="0">
                <a:latin typeface="Times New Roman" pitchFamily="-104" charset="0"/>
              </a:rPr>
              <a:t> </a:t>
            </a:r>
          </a:p>
          <a:p>
            <a:pPr lvl="1"/>
            <a:r>
              <a:rPr lang="en-US" sz="3200" dirty="0" smtClean="0">
                <a:latin typeface="Times New Roman" pitchFamily="-104" charset="0"/>
              </a:rPr>
              <a:t>effectively</a:t>
            </a:r>
          </a:p>
          <a:p>
            <a:pPr lvl="1" algn="l"/>
            <a:endParaRPr lang="en-US" sz="2000" dirty="0" smtClean="0">
              <a:latin typeface="Times New Roman" pitchFamily="-104" charset="0"/>
            </a:endParaRP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Ability </a:t>
            </a:r>
            <a:r>
              <a:rPr lang="en-US" sz="3200" dirty="0">
                <a:latin typeface="Times New Roman" pitchFamily="-104" charset="0"/>
              </a:rPr>
              <a:t>to </a:t>
            </a:r>
            <a:r>
              <a:rPr lang="en-US" sz="3200" u="sng" dirty="0">
                <a:solidFill>
                  <a:srgbClr val="FFFF00"/>
                </a:solidFill>
                <a:latin typeface="Times New Roman" pitchFamily="-104" charset="0"/>
              </a:rPr>
              <a:t>express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</a:p>
          <a:p>
            <a:pPr lvl="1" algn="l"/>
            <a:r>
              <a:rPr lang="en-US" sz="3200" u="sng" dirty="0">
                <a:solidFill>
                  <a:srgbClr val="FFFF00"/>
                </a:solidFill>
                <a:latin typeface="Times New Roman" pitchFamily="-104" charset="0"/>
              </a:rPr>
              <a:t>thoughts</a:t>
            </a:r>
            <a:r>
              <a:rPr lang="en-US" sz="3200" dirty="0">
                <a:latin typeface="Times New Roman" pitchFamily="-104" charset="0"/>
              </a:rPr>
              <a:t> effectively </a:t>
            </a:r>
            <a:endParaRPr lang="en-US" sz="3200" dirty="0" smtClean="0">
              <a:latin typeface="Times New Roman" pitchFamily="-104" charset="0"/>
            </a:endParaRP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 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Have you tried 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-104" charset="0"/>
              </a:rPr>
              <a:t>Result-driven Communication</a:t>
            </a:r>
            <a:r>
              <a:rPr lang="en-US" sz="3200" dirty="0" smtClean="0">
                <a:latin typeface="Times New Roman" pitchFamily="-104" charset="0"/>
              </a:rPr>
              <a:t>?</a:t>
            </a:r>
          </a:p>
          <a:p>
            <a:pPr lvl="1" algn="l"/>
            <a:endParaRPr lang="en-US" sz="3200" dirty="0" smtClean="0">
              <a:latin typeface="Times New Roman" pitchFamily="-104" charset="0"/>
            </a:endParaRPr>
          </a:p>
          <a:p>
            <a:pPr lvl="1" algn="l"/>
            <a:endParaRPr lang="en-US" sz="2000" dirty="0">
              <a:latin typeface="Times New Roman" pitchFamily="-104" charset="0"/>
            </a:endParaRPr>
          </a:p>
        </p:txBody>
      </p:sp>
      <p:pic>
        <p:nvPicPr>
          <p:cNvPr id="26629" name="Picture 9" descr="1459055735_3480b405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491" y="1752600"/>
            <a:ext cx="3781919" cy="3033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33600" y="457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97631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>
              <a:buFont typeface="Arial" pitchFamily="-104" charset="0"/>
              <a:buNone/>
            </a:pP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Result-driven</a:t>
            </a:r>
            <a:r>
              <a:rPr lang="en-US" sz="3200" dirty="0">
                <a:latin typeface="Times New Roman" pitchFamily="-10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Communication</a:t>
            </a:r>
            <a:r>
              <a:rPr lang="en-US" sz="3200" dirty="0">
                <a:latin typeface="Times New Roman" pitchFamily="-104" charset="0"/>
              </a:rPr>
              <a:t>: Listening and</a:t>
            </a:r>
          </a:p>
          <a:p>
            <a:pPr marL="457200" indent="-457200" algn="ctr">
              <a:buFont typeface="Arial" pitchFamily="-104" charset="0"/>
              <a:buNone/>
            </a:pPr>
            <a:r>
              <a:rPr lang="en-US" sz="3200" dirty="0">
                <a:latin typeface="Times New Roman" pitchFamily="-104" charset="0"/>
              </a:rPr>
              <a:t>communicating effectively will guarantee success!</a:t>
            </a:r>
          </a:p>
        </p:txBody>
      </p:sp>
      <p:pic>
        <p:nvPicPr>
          <p:cNvPr id="7" name=" PPT Slide 17 Result-Driven Communication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212424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1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33600" y="7620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3.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ollaboration</a:t>
            </a:r>
            <a:r>
              <a:rPr lang="en-US" sz="3600" b="1" dirty="0">
                <a:latin typeface="Times New Roman" pitchFamily="-104" charset="0"/>
              </a:rPr>
              <a:t> (Teamwork).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work effectively and respectfully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with </a:t>
            </a:r>
            <a:r>
              <a:rPr lang="en-US" sz="3200" b="1" i="1" u="sng" dirty="0" smtClean="0">
                <a:solidFill>
                  <a:srgbClr val="FFFF00"/>
                </a:solidFill>
                <a:latin typeface="Times New Roman" pitchFamily="-104" charset="0"/>
              </a:rPr>
              <a:t>ALL</a:t>
            </a:r>
            <a:endParaRPr lang="en-US" sz="32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457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88438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-104" charset="0"/>
              </a:rPr>
              <a:t>Teamwork:</a:t>
            </a:r>
            <a:r>
              <a:rPr lang="en-US" sz="3600" b="1" dirty="0" smtClean="0">
                <a:latin typeface="Times New Roman" pitchFamily="-104" charset="0"/>
              </a:rPr>
              <a:t> </a:t>
            </a:r>
          </a:p>
          <a:p>
            <a:pPr algn="ctr"/>
            <a:r>
              <a:rPr lang="en-US" sz="2800" b="1" u="sng" dirty="0" smtClean="0">
                <a:latin typeface="Times New Roman" pitchFamily="-104" charset="0"/>
              </a:rPr>
              <a:t>MOST EFFECTIVE </a:t>
            </a:r>
            <a:r>
              <a:rPr lang="en-US" sz="2800" dirty="0" smtClean="0">
                <a:latin typeface="Times New Roman" pitchFamily="-104" charset="0"/>
              </a:rPr>
              <a:t>when </a:t>
            </a:r>
            <a:r>
              <a:rPr lang="en-US" sz="2800" b="1" u="sng" dirty="0" smtClean="0">
                <a:latin typeface="Times New Roman" pitchFamily="-104" charset="0"/>
              </a:rPr>
              <a:t>EVERYONE</a:t>
            </a:r>
            <a:r>
              <a:rPr lang="en-US" sz="2800" dirty="0" smtClean="0">
                <a:latin typeface="Times New Roman" pitchFamily="-104" charset="0"/>
              </a:rPr>
              <a:t> does their best!</a:t>
            </a:r>
            <a:endParaRPr lang="en-US" sz="2800" dirty="0">
              <a:latin typeface="Times New Roman" pitchFamily="-104" charset="0"/>
            </a:endParaRPr>
          </a:p>
        </p:txBody>
      </p:sp>
      <p:pic>
        <p:nvPicPr>
          <p:cNvPr id="7" name="Simón Bolivár Youth Orch &quot;Mambo&quot;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8387" y="2062614"/>
            <a:ext cx="8071536" cy="4231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945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"/>
                <a:cs typeface="Times"/>
              </a:rPr>
              <a:t>Gustavo </a:t>
            </a:r>
            <a:r>
              <a:rPr lang="en-US" sz="2000" dirty="0" err="1" smtClean="0">
                <a:latin typeface="Times"/>
                <a:cs typeface="Times"/>
              </a:rPr>
              <a:t>Dudamel</a:t>
            </a:r>
            <a:r>
              <a:rPr lang="en-US" sz="2000" dirty="0" smtClean="0">
                <a:latin typeface="Times"/>
                <a:cs typeface="Times"/>
              </a:rPr>
              <a:t> and </a:t>
            </a:r>
            <a:r>
              <a:rPr lang="en-US" sz="2000" dirty="0" err="1" smtClean="0">
                <a:latin typeface="Times"/>
                <a:cs typeface="Times"/>
              </a:rPr>
              <a:t>Simón</a:t>
            </a:r>
            <a:r>
              <a:rPr lang="en-US" sz="2000" dirty="0" smtClean="0">
                <a:latin typeface="Times"/>
                <a:cs typeface="Times"/>
              </a:rPr>
              <a:t> Bolívar National Youth Orchestra El </a:t>
            </a:r>
            <a:r>
              <a:rPr lang="en-US" sz="2000" dirty="0" err="1" smtClean="0">
                <a:latin typeface="Times"/>
                <a:cs typeface="Times"/>
              </a:rPr>
              <a:t>Sistema</a:t>
            </a:r>
            <a:endParaRPr lang="en-US" sz="2000" i="1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336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1524000"/>
            <a:ext cx="8610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indent="-742950" algn="l">
              <a:buAutoNum type="arabicPeriod" startAt="4"/>
            </a:pPr>
            <a:r>
              <a:rPr lang="en-US" sz="3600" b="1" u="sng" dirty="0" smtClean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 smtClean="0">
                <a:latin typeface="Times New Roman" pitchFamily="-104" charset="0"/>
              </a:rPr>
              <a:t>reativity</a:t>
            </a:r>
            <a:r>
              <a:rPr lang="en-US" sz="3600" b="1" dirty="0" smtClean="0">
                <a:latin typeface="Times New Roman" pitchFamily="-104" charset="0"/>
              </a:rPr>
              <a:t> </a:t>
            </a:r>
            <a:r>
              <a:rPr lang="en-US" sz="3600" b="1" dirty="0">
                <a:latin typeface="Times New Roman" pitchFamily="-104" charset="0"/>
              </a:rPr>
              <a:t>(Innovation). . .</a:t>
            </a:r>
            <a:endParaRPr lang="en-US" sz="3200" dirty="0" smtClean="0">
              <a:latin typeface="Times New Roman" pitchFamily="-104" charset="0"/>
            </a:endParaRPr>
          </a:p>
          <a:p>
            <a:pPr marL="914400" lvl="1" indent="-457200" algn="l">
              <a:buAutoNum type="arabicPeriod" startAt="4"/>
            </a:pPr>
            <a:endParaRPr lang="en-US" sz="2000" dirty="0" smtClean="0">
              <a:latin typeface="Times New Roman" pitchFamily="-104" charset="0"/>
            </a:endParaRPr>
          </a:p>
          <a:p>
            <a:pPr lvl="1" algn="l"/>
            <a:r>
              <a:rPr lang="en-US" sz="4400" dirty="0">
                <a:latin typeface="Times New Roman" pitchFamily="-104" charset="0"/>
              </a:rPr>
              <a:t>Ability to </a:t>
            </a:r>
            <a:r>
              <a:rPr lang="en-US" sz="4400" b="1" u="sng" dirty="0">
                <a:solidFill>
                  <a:srgbClr val="FFFF00"/>
                </a:solidFill>
                <a:latin typeface="Times New Roman" pitchFamily="-104" charset="0"/>
              </a:rPr>
              <a:t>create new and more worthwhile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 ideas</a:t>
            </a:r>
            <a:r>
              <a:rPr lang="en-US" sz="4400" dirty="0" smtClean="0">
                <a:latin typeface="Times New Roman" pitchFamily="-104" charset="0"/>
              </a:rPr>
              <a:t> </a:t>
            </a:r>
            <a:r>
              <a:rPr lang="en-US" sz="4400" dirty="0">
                <a:latin typeface="Times New Roman" pitchFamily="-104" charset="0"/>
              </a:rPr>
              <a:t>and</a:t>
            </a:r>
            <a:r>
              <a:rPr lang="en-US" sz="4400" dirty="0" smtClean="0">
                <a:latin typeface="Times New Roman" pitchFamily="-104" charset="0"/>
              </a:rPr>
              <a:t> to work creatively with others.</a:t>
            </a:r>
          </a:p>
          <a:p>
            <a:pPr lvl="1" algn="l"/>
            <a:endParaRPr lang="en-US" sz="2000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-104" charset="0"/>
              </a:rPr>
              <a:t>(Innovation):</a:t>
            </a:r>
            <a:r>
              <a:rPr lang="en-US" sz="2800" b="1" dirty="0" smtClean="0">
                <a:solidFill>
                  <a:schemeClr val="hlink"/>
                </a:solidFill>
                <a:latin typeface="Times New Roman" pitchFamily="-104" charset="0"/>
              </a:rPr>
              <a:t> </a:t>
            </a:r>
            <a:r>
              <a:rPr lang="en-US" sz="2800" dirty="0" smtClean="0">
                <a:latin typeface="Times New Roman" pitchFamily="-104" charset="0"/>
              </a:rPr>
              <a:t>Ability to think and work creatively </a:t>
            </a:r>
            <a:r>
              <a:rPr lang="en-US" sz="2800" u="sng" dirty="0" smtClean="0">
                <a:solidFill>
                  <a:srgbClr val="FFFF00"/>
                </a:solidFill>
                <a:latin typeface="Times New Roman" pitchFamily="-104" charset="0"/>
              </a:rPr>
              <a:t>with others</a:t>
            </a:r>
            <a:endParaRPr lang="en-US" sz="3200" u="sng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5046" y="3097911"/>
            <a:ext cx="126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OSU Video</a:t>
            </a:r>
            <a:endParaRPr lang="en-US" dirty="0"/>
          </a:p>
        </p:txBody>
      </p:sp>
      <p:pic>
        <p:nvPicPr>
          <p:cNvPr id="7" name=" PPT Slide 21 Creativity-Ohio State Video Game Show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7230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09800" y="7620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5.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onfidence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4400" dirty="0">
                <a:latin typeface="Times New Roman" pitchFamily="-104" charset="0"/>
              </a:rPr>
              <a:t>Ability to handle </a:t>
            </a:r>
            <a:r>
              <a:rPr lang="en-US" sz="4400" b="1" u="sng" dirty="0">
                <a:solidFill>
                  <a:srgbClr val="FFFF00"/>
                </a:solidFill>
                <a:latin typeface="Times New Roman" pitchFamily="-104" charset="0"/>
              </a:rPr>
              <a:t>EVERY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CIRCUMSTANCE </a:t>
            </a:r>
          </a:p>
          <a:p>
            <a:pPr lvl="1" algn="l"/>
            <a:r>
              <a:rPr lang="en-US" sz="4400" dirty="0">
                <a:latin typeface="Times New Roman" pitchFamily="-104" charset="0"/>
              </a:rPr>
              <a:t>and grow from </a:t>
            </a:r>
            <a:r>
              <a:rPr lang="en-US" sz="4400" dirty="0" smtClean="0">
                <a:latin typeface="Times New Roman" pitchFamily="-104" charset="0"/>
              </a:rPr>
              <a:t>it!</a:t>
            </a:r>
            <a:endParaRPr lang="en-US" sz="4400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533400" y="1600201"/>
            <a:ext cx="79248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endParaRPr lang="en-US" sz="3600" i="1" dirty="0">
              <a:latin typeface="Times New Roman" pitchFamily="-104" charset="0"/>
            </a:endParaRPr>
          </a:p>
          <a:p>
            <a:r>
              <a:rPr lang="en-US" sz="6000" b="1" u="sng" dirty="0">
                <a:solidFill>
                  <a:srgbClr val="FFFF00"/>
                </a:solidFill>
                <a:latin typeface="Times New Roman" pitchFamily="-104" charset="0"/>
              </a:rPr>
              <a:t>Im</a:t>
            </a:r>
            <a:r>
              <a:rPr lang="en-US" sz="6000" b="1" dirty="0">
                <a:solidFill>
                  <a:srgbClr val="FFFF00"/>
                </a:solidFill>
                <a:latin typeface="Times New Roman" pitchFamily="-104" charset="0"/>
              </a:rPr>
              <a:t>pressionistic</a:t>
            </a:r>
            <a:r>
              <a:rPr lang="en-US" sz="4400" dirty="0" smtClean="0">
                <a:latin typeface="Times New Roman" pitchFamily="-104" charset="0"/>
              </a:rPr>
              <a:t> </a:t>
            </a:r>
          </a:p>
          <a:p>
            <a:endParaRPr lang="en-US" sz="2000" dirty="0" smtClean="0">
              <a:latin typeface="Times New Roman" pitchFamily="-104" charset="0"/>
            </a:endParaRPr>
          </a:p>
          <a:p>
            <a:pPr algn="ctr"/>
            <a:r>
              <a:rPr lang="en-US" sz="4000" b="1" dirty="0" err="1" smtClean="0">
                <a:latin typeface="Times New Roman" pitchFamily="-104" charset="0"/>
              </a:rPr>
              <a:t>vs</a:t>
            </a:r>
            <a:endParaRPr lang="en-US" sz="4400" dirty="0">
              <a:latin typeface="Times New Roman" pitchFamily="-104" charset="0"/>
            </a:endParaRPr>
          </a:p>
          <a:p>
            <a:endParaRPr lang="en-US" sz="4400" dirty="0">
              <a:latin typeface="Times New Roman" pitchFamily="-104" charset="0"/>
            </a:endParaRPr>
          </a:p>
          <a:p>
            <a:r>
              <a:rPr lang="en-US" sz="6000" b="1" u="sng" dirty="0">
                <a:solidFill>
                  <a:srgbClr val="FFFF00"/>
                </a:solidFill>
                <a:latin typeface="Times New Roman" pitchFamily="-104" charset="0"/>
              </a:rPr>
              <a:t>Ex</a:t>
            </a:r>
            <a:r>
              <a:rPr lang="en-US" sz="6000" b="1" dirty="0">
                <a:solidFill>
                  <a:srgbClr val="FFFF00"/>
                </a:solidFill>
                <a:latin typeface="Times New Roman" pitchFamily="-104" charset="0"/>
              </a:rPr>
              <a:t>pressionistic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27038" y="1143000"/>
            <a:ext cx="297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i="1" dirty="0">
                <a:latin typeface="Times New Roman" pitchFamily="-104" charset="0"/>
              </a:rPr>
              <a:t>School is. . .</a:t>
            </a:r>
            <a:endParaRPr lang="en-US" sz="3600" i="1" dirty="0">
              <a:latin typeface="Times New Roman" pitchFamily="-10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81025" y="3657600"/>
            <a:ext cx="2824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i="1" dirty="0">
                <a:latin typeface="Times New Roman" pitchFamily="-104" charset="0"/>
              </a:rPr>
              <a:t>Music is. . .</a:t>
            </a:r>
            <a:endParaRPr lang="en-US" sz="4400" i="1" dirty="0">
              <a:latin typeface="Times New Roman" pitchFamily="-1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-104" charset="0"/>
              </a:rPr>
              <a:t>Confidence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:</a:t>
            </a:r>
            <a:r>
              <a:rPr lang="en-US" sz="2800">
                <a:latin typeface="Times New Roman" pitchFamily="-104" charset="0"/>
              </a:rPr>
              <a:t> Ability to handle </a:t>
            </a:r>
            <a:r>
              <a:rPr lang="en-US" sz="2800" b="1" u="sng">
                <a:latin typeface="Times New Roman" pitchFamily="-104" charset="0"/>
              </a:rPr>
              <a:t>EVERY</a:t>
            </a:r>
            <a:r>
              <a:rPr lang="en-US" sz="2800">
                <a:latin typeface="Times New Roman" pitchFamily="-104" charset="0"/>
              </a:rPr>
              <a:t> CIRCUMSTANCE </a:t>
            </a:r>
            <a:endParaRPr lang="en-US" sz="3200">
              <a:latin typeface="Times New Roman" pitchFamily="-104" charset="0"/>
            </a:endParaRPr>
          </a:p>
        </p:txBody>
      </p:sp>
      <p:pic>
        <p:nvPicPr>
          <p:cNvPr id="7" name="Slide 7 Lemons to Lemonad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6204" y="1729990"/>
            <a:ext cx="8447993" cy="4751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but. . .</a:t>
            </a:r>
          </a:p>
          <a:p>
            <a:pPr algn="ctr"/>
            <a:endParaRPr lang="en-US" sz="10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“ONE IS TOO SMALL A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NUMBER TO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-104" charset="0"/>
              </a:rPr>
              <a:t> DO IT </a:t>
            </a:r>
            <a:r>
              <a:rPr lang="en-US" sz="4400" b="1" i="1" u="sng" dirty="0" smtClean="0">
                <a:solidFill>
                  <a:srgbClr val="FFFF00"/>
                </a:solidFill>
                <a:latin typeface="Times New Roman" pitchFamily="-104" charset="0"/>
              </a:rPr>
              <a:t>ALL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-104" charset="0"/>
              </a:rPr>
              <a:t>”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endParaRPr lang="en-US" sz="10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SOOOOOO. .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</a:t>
            </a:r>
          </a:p>
          <a:p>
            <a:pPr algn="ctr"/>
            <a:endParaRPr lang="en-US" sz="4400" dirty="0" smtClean="0">
              <a:solidFill>
                <a:schemeClr val="bg2"/>
              </a:solidFill>
              <a:latin typeface="Times New Roman" pitchFamily="-104" charset="0"/>
            </a:endParaRPr>
          </a:p>
          <a:p>
            <a:pPr algn="ctr"/>
            <a:endParaRPr lang="en-US" sz="1200" b="1" dirty="0" smtClean="0">
              <a:latin typeface="Times New Roman" pitchFamily="-104" charset="0"/>
            </a:endParaRPr>
          </a:p>
          <a:p>
            <a:pPr algn="ctr"/>
            <a:r>
              <a:rPr lang="en-US" sz="4400" b="1" dirty="0" smtClean="0">
                <a:latin typeface="Times New Roman" pitchFamily="-104" charset="0"/>
              </a:rPr>
              <a:t>HOW CAN 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b="1" u="sng" dirty="0" smtClean="0">
                <a:latin typeface="Times New Roman" pitchFamily="-104" charset="0"/>
              </a:rPr>
              <a:t> 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ALL </a:t>
            </a:r>
            <a:r>
              <a:rPr lang="en-US" sz="4400" b="1" dirty="0" smtClean="0">
                <a:latin typeface="Times New Roman" pitchFamily="-104" charset="0"/>
              </a:rPr>
              <a:t>WORK</a:t>
            </a:r>
          </a:p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TOGETHER</a:t>
            </a:r>
            <a:r>
              <a:rPr lang="en-US" sz="4400" b="1" dirty="0" smtClean="0">
                <a:latin typeface="Times New Roman" pitchFamily="-104" charset="0"/>
              </a:rPr>
              <a:t> TO CREATE</a:t>
            </a:r>
          </a:p>
          <a:p>
            <a:pPr algn="ctr"/>
            <a:r>
              <a:rPr lang="en-US" sz="4400" b="1" dirty="0" smtClean="0">
                <a:latin typeface="Times New Roman" pitchFamily="-104" charset="0"/>
              </a:rPr>
              <a:t>SOMETHING GREAT!</a:t>
            </a:r>
            <a:endParaRPr lang="en-US" sz="4400" b="1" dirty="0">
              <a:latin typeface="Times New Roman" pitchFamily="-10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85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Parents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04800" y="3008760"/>
            <a:ext cx="2419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Principals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6172200" y="3008760"/>
            <a:ext cx="2668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Custodians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17540" y="5939550"/>
            <a:ext cx="3236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Support Staff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986624" y="5939550"/>
            <a:ext cx="285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Community</a:t>
            </a:r>
            <a:endParaRPr lang="en-US" dirty="0">
              <a:solidFill>
                <a:srgbClr val="66FFCC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6400800" y="228600"/>
            <a:ext cx="2200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Teachers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“We either hang together, or </a:t>
            </a:r>
          </a:p>
          <a:p>
            <a:pPr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we hang </a:t>
            </a:r>
            <a:r>
              <a:rPr lang="en-US" sz="4400" i="1" dirty="0" smtClean="0">
                <a:solidFill>
                  <a:srgbClr val="FFFF00"/>
                </a:solidFill>
                <a:latin typeface="Times New Roman" pitchFamily="-104" charset="0"/>
              </a:rPr>
              <a:t>separately”  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Ben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Franklin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28600" y="1687866"/>
            <a:ext cx="8686800" cy="50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i="1" dirty="0">
                <a:latin typeface="Times New Roman" pitchFamily="-104" charset="0"/>
              </a:rPr>
              <a:t>When </a:t>
            </a:r>
            <a:r>
              <a:rPr lang="en-US" sz="4400" i="1" u="sng" dirty="0">
                <a:solidFill>
                  <a:srgbClr val="FFFF00"/>
                </a:solidFill>
                <a:latin typeface="Times New Roman" pitchFamily="-104" charset="0"/>
              </a:rPr>
              <a:t>ALL</a:t>
            </a:r>
            <a:r>
              <a:rPr lang="en-US" sz="4400" i="1" dirty="0">
                <a:latin typeface="Times New Roman" pitchFamily="-104" charset="0"/>
              </a:rPr>
              <a:t> of the people involved in a music program decide to unselfishly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GIVE</a:t>
            </a:r>
            <a:r>
              <a:rPr lang="en-US" sz="4400" i="1" dirty="0">
                <a:latin typeface="Times New Roman" pitchFamily="-104" charset="0"/>
              </a:rPr>
              <a:t>, it’s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THEN</a:t>
            </a:r>
            <a:r>
              <a:rPr lang="en-US" sz="4400" i="1" dirty="0">
                <a:latin typeface="Times New Roman" pitchFamily="-104" charset="0"/>
              </a:rPr>
              <a:t> that we realize the true value of the </a:t>
            </a:r>
            <a:r>
              <a:rPr lang="en-US" sz="4400" i="1" dirty="0" smtClean="0">
                <a:latin typeface="Times New Roman" pitchFamily="-104" charset="0"/>
              </a:rPr>
              <a:t>program— </a:t>
            </a:r>
            <a:endParaRPr lang="en-US" sz="4400" i="1" dirty="0">
              <a:latin typeface="Times New Roman" pitchFamily="-104" charset="0"/>
            </a:endParaRPr>
          </a:p>
          <a:p>
            <a:pPr algn="l"/>
            <a:r>
              <a:rPr lang="en-US" sz="4400" i="1" dirty="0">
                <a:latin typeface="Times New Roman" pitchFamily="-104" charset="0"/>
              </a:rPr>
              <a:t>a gathering of wonderful people who genuinely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C.A.R.E.</a:t>
            </a:r>
            <a:r>
              <a:rPr lang="en-US" sz="4400" i="1" dirty="0">
                <a:latin typeface="Times New Roman" pitchFamily="-104" charset="0"/>
              </a:rPr>
              <a:t> for one another.</a:t>
            </a:r>
            <a:endParaRPr lang="en-US" sz="4400" dirty="0" smtClean="0">
              <a:latin typeface="Times New Roman" pitchFamily="-104" charset="0"/>
            </a:endParaRPr>
          </a:p>
          <a:p>
            <a:pPr algn="r"/>
            <a:endParaRPr lang="en-US" sz="24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algn="r"/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-104" charset="0"/>
              </a:rPr>
              <a:t>“Dr Tim”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itchFamily="-104" charset="0"/>
              </a:rPr>
              <a:t>Lautzenheizer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-104" charset="0"/>
              </a:rPr>
              <a:t>   </a:t>
            </a:r>
            <a:endParaRPr lang="en-US" sz="3600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3203"/>
            <a:ext cx="9144000" cy="1143000"/>
          </a:xfrm>
        </p:spPr>
        <p:txBody>
          <a:bodyPr/>
          <a:lstStyle/>
          <a:p>
            <a:pPr lvl="0"/>
            <a:r>
              <a:rPr lang="en-US" b="1" i="1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>Get EVERYONE on the Same Page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  <a:t/>
            </a:r>
            <a:br>
              <a:rPr lang="en-US" sz="4000" b="1" i="1" dirty="0" smtClean="0">
                <a:solidFill>
                  <a:srgbClr val="FFFF00"/>
                </a:solidFill>
                <a:latin typeface="Times New Roman"/>
                <a:ea typeface="ＭＳ Ｐゴシック" charset="-128"/>
                <a:cs typeface="Times New Roman"/>
              </a:rPr>
            </a:b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45620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One Goal:</a:t>
            </a:r>
            <a:endParaRPr kumimoji="0" lang="en-US" sz="5400" u="none" strike="noStrike" kern="0" cap="none" spc="0" normalizeH="0" baseline="0" noProof="0" dirty="0"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915966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kern="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To ensure continued,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kern="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active music-making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kern="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for </a:t>
            </a:r>
            <a:r>
              <a:rPr lang="en-US" sz="7200" b="1" i="1" u="sng" kern="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all</a:t>
            </a:r>
            <a:r>
              <a:rPr lang="en-US" sz="7200" i="1" kern="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ea typeface="ＭＳ Ｐゴシック" charset="-128"/>
                <a:cs typeface="Times New Roman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33746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.!</a:t>
            </a:r>
            <a:endParaRPr lang="en-US" sz="4000" i="1" dirty="0">
              <a:latin typeface="Times New Roman" pitchFamily="-10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1662616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Communication</a:t>
            </a:r>
            <a:endParaRPr lang="en-US" dirty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04800" y="2424616"/>
            <a:ext cx="8534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u="sng" dirty="0" smtClean="0">
                <a:solidFill>
                  <a:srgbClr val="FFFF00"/>
                </a:solidFill>
                <a:latin typeface="Times New Roman" pitchFamily="-104" charset="0"/>
              </a:rPr>
              <a:t>We all</a:t>
            </a:r>
            <a:r>
              <a:rPr lang="en-US" sz="4000" dirty="0" smtClean="0">
                <a:latin typeface="Times New Roman" pitchFamily="-104" charset="0"/>
              </a:rPr>
              <a:t> </a:t>
            </a:r>
            <a:r>
              <a:rPr lang="en-US" sz="4000" dirty="0">
                <a:latin typeface="Times New Roman" pitchFamily="-104" charset="0"/>
              </a:rPr>
              <a:t>encourage one another to reach out to each </a:t>
            </a:r>
            <a:r>
              <a:rPr lang="en-US" sz="4000" dirty="0" smtClean="0">
                <a:latin typeface="Times New Roman" pitchFamily="-104" charset="0"/>
              </a:rPr>
              <a:t>other.</a:t>
            </a:r>
          </a:p>
          <a:p>
            <a:pPr algn="l"/>
            <a:endParaRPr lang="en-US" sz="2000" dirty="0" smtClean="0">
              <a:latin typeface="Times New Roman" pitchFamily="-104" charset="0"/>
            </a:endParaRPr>
          </a:p>
          <a:p>
            <a:pPr algn="l"/>
            <a:r>
              <a:rPr lang="en-US" sz="4000" u="sng" dirty="0" smtClean="0">
                <a:solidFill>
                  <a:srgbClr val="FFFF00"/>
                </a:solidFill>
                <a:latin typeface="Times New Roman" pitchFamily="-104" charset="0"/>
              </a:rPr>
              <a:t>We all</a:t>
            </a:r>
            <a:r>
              <a:rPr lang="en-US" sz="4000" dirty="0" smtClean="0">
                <a:latin typeface="Times New Roman" pitchFamily="-104" charset="0"/>
              </a:rPr>
              <a:t> apply </a:t>
            </a:r>
            <a:r>
              <a:rPr lang="en-US" sz="4000" dirty="0">
                <a:latin typeface="Times New Roman" pitchFamily="-104" charset="0"/>
              </a:rPr>
              <a:t>harmony and </a:t>
            </a:r>
            <a:r>
              <a:rPr lang="en-US" sz="4000" dirty="0" smtClean="0">
                <a:latin typeface="Times New Roman" pitchFamily="-104" charset="0"/>
              </a:rPr>
              <a:t>balance to </a:t>
            </a:r>
            <a:r>
              <a:rPr lang="en-US" sz="4000" dirty="0">
                <a:latin typeface="Times New Roman" pitchFamily="-104" charset="0"/>
              </a:rPr>
              <a:t>more than great music-</a:t>
            </a:r>
            <a:r>
              <a:rPr lang="en-US" sz="4000" dirty="0" smtClean="0">
                <a:latin typeface="Times New Roman" pitchFamily="-104" charset="0"/>
              </a:rPr>
              <a:t>making.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.!</a:t>
            </a:r>
            <a:endParaRPr lang="en-US" sz="4400" i="1" dirty="0">
              <a:latin typeface="Times New Roman" pitchFamily="-10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13716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  A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Attitude</a:t>
            </a:r>
            <a:endParaRPr lang="en-US" dirty="0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304800" y="2286000"/>
            <a:ext cx="8534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u="sng" dirty="0" smtClean="0">
                <a:solidFill>
                  <a:srgbClr val="FFFF00"/>
                </a:solidFill>
                <a:latin typeface="Times New Roman" pitchFamily="-104" charset="0"/>
              </a:rPr>
              <a:t>We all</a:t>
            </a:r>
            <a:r>
              <a:rPr lang="en-US" sz="4000" dirty="0" smtClean="0">
                <a:latin typeface="Times New Roman" pitchFamily="-104" charset="0"/>
              </a:rPr>
              <a:t> generate </a:t>
            </a:r>
            <a:r>
              <a:rPr lang="en-US" sz="4000" dirty="0">
                <a:latin typeface="Times New Roman" pitchFamily="-104" charset="0"/>
              </a:rPr>
              <a:t>the</a:t>
            </a:r>
            <a:r>
              <a:rPr lang="en-US" sz="4000" dirty="0" smtClean="0">
                <a:latin typeface="Times New Roman" pitchFamily="-104" charset="0"/>
              </a:rPr>
              <a:t> right attitude</a:t>
            </a:r>
            <a:r>
              <a:rPr lang="en-US" sz="4000" dirty="0">
                <a:latin typeface="Times New Roman" pitchFamily="-104" charset="0"/>
              </a:rPr>
              <a:t>.</a:t>
            </a:r>
            <a:endParaRPr lang="en-US" sz="4000" dirty="0" smtClean="0">
              <a:latin typeface="Times New Roman" pitchFamily="-104" charset="0"/>
            </a:endParaRPr>
          </a:p>
          <a:p>
            <a:pPr algn="l"/>
            <a:endParaRPr lang="en-US" sz="2000" dirty="0" smtClean="0">
              <a:latin typeface="Times New Roman" pitchFamily="-104" charset="0"/>
            </a:endParaRPr>
          </a:p>
          <a:p>
            <a:pPr algn="l"/>
            <a:r>
              <a:rPr lang="en-US" sz="4000" u="sng" dirty="0" smtClean="0">
                <a:solidFill>
                  <a:srgbClr val="FFFF00"/>
                </a:solidFill>
                <a:latin typeface="Times New Roman" pitchFamily="-104" charset="0"/>
              </a:rPr>
              <a:t>Our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000" dirty="0" smtClean="0">
                <a:latin typeface="Times New Roman" pitchFamily="-104" charset="0"/>
              </a:rPr>
              <a:t>attitude plays </a:t>
            </a:r>
            <a:r>
              <a:rPr lang="en-US" sz="4000" dirty="0">
                <a:latin typeface="Times New Roman" pitchFamily="-104" charset="0"/>
              </a:rPr>
              <a:t>a crucial role in the outcome of</a:t>
            </a:r>
            <a:r>
              <a:rPr lang="en-US" sz="4000" dirty="0" smtClean="0">
                <a:latin typeface="Times New Roman" pitchFamily="-104" charset="0"/>
              </a:rPr>
              <a:t> our students’ experiences.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endParaRPr lang="en-US" sz="44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Responsibility</a:t>
            </a:r>
            <a:endParaRPr lang="en-US" dirty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304800" y="2279668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u="sng" dirty="0" smtClean="0">
                <a:solidFill>
                  <a:srgbClr val="FFFF00"/>
                </a:solidFill>
                <a:latin typeface="Times New Roman" pitchFamily="-104" charset="0"/>
              </a:rPr>
              <a:t>We all </a:t>
            </a:r>
            <a:r>
              <a:rPr lang="en-US" sz="4000" dirty="0" smtClean="0">
                <a:latin typeface="Times New Roman" pitchFamily="-104" charset="0"/>
              </a:rPr>
              <a:t>come </a:t>
            </a:r>
            <a:r>
              <a:rPr lang="en-US" sz="4000" dirty="0">
                <a:latin typeface="Times New Roman" pitchFamily="-104" charset="0"/>
              </a:rPr>
              <a:t>together ready to invest energy for ongoing growth</a:t>
            </a:r>
            <a:r>
              <a:rPr lang="en-US" sz="4000" dirty="0" smtClean="0">
                <a:latin typeface="Times New Roman" pitchFamily="-104" charset="0"/>
              </a:rPr>
              <a:t> to </a:t>
            </a:r>
            <a:r>
              <a:rPr lang="en-US" sz="4000" dirty="0">
                <a:latin typeface="Times New Roman" pitchFamily="-104" charset="0"/>
              </a:rPr>
              <a:t>advance the entire program to the next </a:t>
            </a:r>
            <a:r>
              <a:rPr lang="en-US" sz="4000" dirty="0" smtClean="0">
                <a:latin typeface="Times New Roman" pitchFamily="-104" charset="0"/>
              </a:rPr>
              <a:t>level.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-104" charset="0"/>
              </a:rPr>
              <a:t>.!</a:t>
            </a:r>
            <a:endParaRPr lang="en-US" sz="44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28600" y="14478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E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Excellence</a:t>
            </a:r>
            <a:endParaRPr lang="en-US" dirty="0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304800" y="2438400"/>
            <a:ext cx="834665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u="sng" dirty="0" smtClean="0">
                <a:solidFill>
                  <a:srgbClr val="FFFF00"/>
                </a:solidFill>
                <a:latin typeface="Times New Roman" pitchFamily="-104" charset="0"/>
              </a:rPr>
              <a:t>We all </a:t>
            </a:r>
            <a:r>
              <a:rPr lang="en-US" sz="4000" dirty="0" smtClean="0">
                <a:latin typeface="Times New Roman" pitchFamily="-104" charset="0"/>
              </a:rPr>
              <a:t>reflect </a:t>
            </a:r>
            <a:r>
              <a:rPr lang="en-US" sz="4000" dirty="0">
                <a:latin typeface="Times New Roman" pitchFamily="-104" charset="0"/>
              </a:rPr>
              <a:t>a sense of excellence to go beyond the basic </a:t>
            </a:r>
            <a:r>
              <a:rPr lang="en-US" sz="4000" dirty="0" smtClean="0">
                <a:latin typeface="Times New Roman" pitchFamily="-104" charset="0"/>
              </a:rPr>
              <a:t>requirements—to </a:t>
            </a:r>
            <a:r>
              <a:rPr lang="en-US" sz="4000" dirty="0">
                <a:latin typeface="Times New Roman" pitchFamily="-104" charset="0"/>
              </a:rPr>
              <a:t>put forth extra </a:t>
            </a:r>
            <a:r>
              <a:rPr lang="en-US" sz="4000" dirty="0" smtClean="0">
                <a:latin typeface="Times New Roman" pitchFamily="-104" charset="0"/>
              </a:rPr>
              <a:t>effort.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103723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-104" charset="0"/>
              </a:rPr>
              <a:t> C.A.R.E.!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...Because “she” deserves the very best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from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itchFamily="-104" charset="0"/>
              </a:rPr>
              <a:t>ALL </a:t>
            </a:r>
            <a:r>
              <a:rPr lang="en-US" sz="4000" smtClean="0">
                <a:solidFill>
                  <a:srgbClr val="FFFF00"/>
                </a:solidFill>
                <a:latin typeface="Times New Roman" pitchFamily="-104" charset="0"/>
              </a:rPr>
              <a:t>of us!</a:t>
            </a:r>
            <a:endParaRPr lang="en-US" sz="4000" i="1" dirty="0" smtClean="0">
              <a:solidFill>
                <a:schemeClr val="folHlink"/>
              </a:solidFill>
              <a:latin typeface="Times New Roman" pitchFamily="-104" charset="0"/>
            </a:endParaRPr>
          </a:p>
          <a:p>
            <a:pPr algn="ctr"/>
            <a:endParaRPr lang="en-US" sz="4000" i="1" dirty="0">
              <a:solidFill>
                <a:schemeClr val="folHlink"/>
              </a:solidFill>
              <a:latin typeface="Times New Roman" pitchFamily="-104" charset="0"/>
            </a:endParaRPr>
          </a:p>
        </p:txBody>
      </p:sp>
      <p:pic>
        <p:nvPicPr>
          <p:cNvPr id="5" name=" PPT Slide 30 Star Spangled Banner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1585" y="2160289"/>
            <a:ext cx="7873840" cy="4429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882650" y="450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590" name="Rectangle 13"/>
          <p:cNvSpPr>
            <a:spLocks noChangeArrowheads="1"/>
          </p:cNvSpPr>
          <p:nvPr/>
        </p:nvSpPr>
        <p:spPr bwMode="auto">
          <a:xfrm>
            <a:off x="0" y="262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itchFamily="-104" charset="0"/>
              </a:rPr>
              <a:t>Thank </a:t>
            </a:r>
            <a:r>
              <a:rPr lang="en-US" sz="5400" b="1" i="1" dirty="0" smtClean="0">
                <a:solidFill>
                  <a:srgbClr val="FFFF00"/>
                </a:solidFill>
                <a:latin typeface="Times New Roman" pitchFamily="-104" charset="0"/>
              </a:rPr>
              <a:t>You!</a:t>
            </a:r>
            <a:endParaRPr lang="en-US" sz="6000" b="1" i="1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pic>
        <p:nvPicPr>
          <p:cNvPr id="8" name="Picture 7" descr="Logo_318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55" y="1571658"/>
            <a:ext cx="4939468" cy="2050345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539925" y="5396932"/>
            <a:ext cx="616083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marcia@musicedconsultants.net</a:t>
            </a:r>
            <a:endParaRPr lang="en-US" sz="3600" dirty="0" smtClean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04436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www.musiceducationconsultants.net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/conference-materials</a:t>
            </a:r>
            <a:endParaRPr lang="en-US" sz="2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2800" dirty="0"/>
          </a:p>
        </p:txBody>
      </p:sp>
      <p:pic>
        <p:nvPicPr>
          <p:cNvPr id="7" name="Picture 6" descr="iPhone Graph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682" y="706342"/>
            <a:ext cx="1044384" cy="1300213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advClick="0">
            <mp:flip dir="u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advClick="0">
            <p:newsflash/>
          </p:transition>
        </mc:Fallback>
      </mc:AlternateContent>
    </mc:Choice>
    <mc:Fallback>
      <mc:AlternateContent>
        <mc:Choice Requires="mp">
          <p:transition advClick="0">
            <p:newsflash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advClick="0">
            <p:newsflash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2135232" y="0"/>
            <a:ext cx="53978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6000" b="1" u="sng" dirty="0" smtClean="0">
                <a:solidFill>
                  <a:srgbClr val="FFFF00"/>
                </a:solidFill>
                <a:latin typeface="Times New Roman" pitchFamily="-104" charset="0"/>
              </a:rPr>
              <a:t>Ex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-104" charset="0"/>
              </a:rPr>
              <a:t>pressionistic</a:t>
            </a:r>
            <a:endParaRPr lang="en-US" sz="4400" dirty="0">
              <a:latin typeface="Times New Roman" pitchFamily="-104" charset="0"/>
            </a:endParaRPr>
          </a:p>
        </p:txBody>
      </p:sp>
      <p:pic>
        <p:nvPicPr>
          <p:cNvPr id="5" name=" PPT Slide 3 Little Girl Conducting at Church copy.mp4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08000" y="1330590"/>
            <a:ext cx="8128000" cy="457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0" y="1524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A focus on these </a:t>
            </a:r>
            <a:r>
              <a:rPr lang="en-US" sz="4400" i="1" u="sng" dirty="0">
                <a:latin typeface="Times New Roman" pitchFamily="-104" charset="0"/>
              </a:rPr>
              <a:t>5 C’s</a:t>
            </a:r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 is essential </a:t>
            </a:r>
          </a:p>
          <a:p>
            <a:pPr marL="457200" indent="-457200"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to prepare students for </a:t>
            </a:r>
            <a:r>
              <a:rPr lang="en-US" sz="4400" i="1" u="sng" dirty="0" smtClean="0">
                <a:solidFill>
                  <a:srgbClr val="FFFF00"/>
                </a:solidFill>
                <a:latin typeface="Times New Roman" pitchFamily="-104" charset="0"/>
              </a:rPr>
              <a:t>their </a:t>
            </a:r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future.</a:t>
            </a:r>
            <a:endParaRPr lang="en-US" sz="3600" dirty="0">
              <a:latin typeface="Times New Roman" pitchFamily="-10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85800" y="1884240"/>
            <a:ext cx="44196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ritical Thinking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ommunication 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ollaboration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reativity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latin typeface="Times New Roman" pitchFamily="-104" charset="0"/>
              </a:rPr>
              <a:t>onfidence</a:t>
            </a:r>
            <a:endParaRPr lang="en-US" sz="3600" dirty="0">
              <a:latin typeface="Times New Roman" pitchFamily="-104" charset="0"/>
            </a:endParaRPr>
          </a:p>
        </p:txBody>
      </p:sp>
      <p:pic>
        <p:nvPicPr>
          <p:cNvPr id="20484" name="Picture 7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457834"/>
            <a:ext cx="36576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50000" endPos="75000" dist="12700" dir="5400000" sy="-100000" algn="bl" rotWithShape="0"/>
          </a:effectLst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76672"/>
            <a:ext cx="3657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030"/>
          <p:cNvSpPr>
            <a:spLocks noChangeArrowheads="1"/>
          </p:cNvSpPr>
          <p:nvPr/>
        </p:nvSpPr>
        <p:spPr bwMode="auto">
          <a:xfrm>
            <a:off x="1371600" y="5562600"/>
            <a:ext cx="3086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Therefore.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204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928688" y="942975"/>
            <a:ext cx="7043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The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Life Skills</a:t>
            </a:r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Practice Room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1828800"/>
            <a:ext cx="819672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1.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ritical Thinking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600" dirty="0">
                <a:latin typeface="Times New Roman" pitchFamily="-104" charset="0"/>
              </a:rPr>
              <a:t>Ability to reason effectively and </a:t>
            </a:r>
            <a:r>
              <a:rPr lang="en-US" sz="3600" dirty="0">
                <a:solidFill>
                  <a:srgbClr val="FFFF00"/>
                </a:solidFill>
                <a:latin typeface="Times New Roman" pitchFamily="-104" charset="0"/>
              </a:rPr>
              <a:t>solve </a:t>
            </a:r>
            <a:endParaRPr lang="en-US" sz="36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itchFamily="-104" charset="0"/>
              </a:rPr>
              <a:t>	problems </a:t>
            </a:r>
            <a:r>
              <a:rPr lang="en-US" sz="3600" dirty="0" smtClean="0">
                <a:latin typeface="Times New Roman" pitchFamily="-104" charset="0"/>
              </a:rPr>
              <a:t>and </a:t>
            </a:r>
            <a:r>
              <a:rPr lang="en-US" sz="3600" dirty="0" smtClean="0">
                <a:latin typeface="Times New Roman"/>
                <a:cs typeface="Times New Roman"/>
              </a:rPr>
              <a:t>analyze how parts </a:t>
            </a:r>
          </a:p>
          <a:p>
            <a:r>
              <a:rPr lang="en-US" sz="3600" dirty="0" smtClean="0">
                <a:latin typeface="Times New Roman"/>
                <a:cs typeface="Times New Roman"/>
              </a:rPr>
              <a:t>	of a whole interact with each other to 	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produce overall outcomes </a:t>
            </a:r>
            <a:r>
              <a:rPr lang="en-US" sz="3600" dirty="0" smtClean="0">
                <a:latin typeface="Times New Roman"/>
                <a:cs typeface="Times New Roman"/>
              </a:rPr>
              <a:t>in complex 	systems.</a:t>
            </a:r>
            <a:endParaRPr lang="en-US" sz="36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lvl="1" algn="l"/>
            <a:endParaRPr lang="en-US" sz="3600" dirty="0" smtClean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Practice Room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Solve Problems</a:t>
            </a:r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	EX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: Having a problem getting</a:t>
            </a:r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</a:t>
            </a: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  people to 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turn off their phones and</a:t>
            </a:r>
            <a:endParaRPr lang="en-US" sz="4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  beepers </a:t>
            </a:r>
            <a:r>
              <a:rPr lang="en-US" sz="44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at your concerts</a:t>
            </a:r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? One teacher</a:t>
            </a: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  challenged his students to come up   </a:t>
            </a:r>
          </a:p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  with the solution. Here it is. . .</a:t>
            </a:r>
          </a:p>
          <a:p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pic>
        <p:nvPicPr>
          <p:cNvPr id="44037" name="Picture 5" descr="Bass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889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64357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08347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Times New Roman" pitchFamily="-104" charset="0"/>
              </a:rPr>
              <a:t>Problem Solvers:</a:t>
            </a:r>
          </a:p>
          <a:p>
            <a:endParaRPr lang="en-US" sz="800" dirty="0" smtClean="0">
              <a:latin typeface="Times New Roman" pitchFamily="-1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14" y="2029089"/>
            <a:ext cx="46646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Vic Firth</a:t>
            </a:r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899" y="2104443"/>
            <a:ext cx="3492500" cy="2324100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889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64357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08347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Times New Roman" pitchFamily="-104" charset="0"/>
              </a:rPr>
              <a:t>Problem Solvers:</a:t>
            </a:r>
          </a:p>
          <a:p>
            <a:endParaRPr lang="en-US" sz="800" dirty="0" smtClean="0">
              <a:latin typeface="Times New Roman" pitchFamily="-1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14" y="2029089"/>
            <a:ext cx="46646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Vic Firth </a:t>
            </a:r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was inspired to design a higher-quality mallet than the “warped utensils and implements not specifically designed</a:t>
            </a:r>
            <a:endParaRPr lang="en-US" sz="4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899" y="2104443"/>
            <a:ext cx="3492500" cy="2324100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3243" y="4528426"/>
            <a:ext cx="8717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for percussionists” while </a:t>
            </a:r>
          </a:p>
          <a:p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playing timpani with the </a:t>
            </a:r>
          </a:p>
          <a:p>
            <a:r>
              <a:rPr lang="en-US" sz="3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Boston Symphony Orchestra. </a:t>
            </a:r>
            <a:endParaRPr lang="en-US" sz="48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8895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564357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08347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Times New Roman" pitchFamily="-104" charset="0"/>
              </a:rPr>
              <a:t>Problem Solvers:</a:t>
            </a:r>
          </a:p>
          <a:p>
            <a:endParaRPr lang="en-US" sz="800" dirty="0" smtClean="0">
              <a:latin typeface="Times New Roman" pitchFamily="-1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504" y="2211683"/>
            <a:ext cx="4123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Les Paul</a:t>
            </a:r>
            <a:endParaRPr lang="en-US" sz="3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3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3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340" y="2397203"/>
            <a:ext cx="4418470" cy="2244302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heme/theme1.xml><?xml version="1.0" encoding="utf-8"?>
<a:theme xmlns:a="http://schemas.openxmlformats.org/drawingml/2006/main" name="Calm Seas">
  <a:themeElements>
    <a:clrScheme name="Calm Seas 1">
      <a:dk1>
        <a:srgbClr val="010199"/>
      </a:dk1>
      <a:lt1>
        <a:srgbClr val="FFFFFF"/>
      </a:lt1>
      <a:dk2>
        <a:srgbClr val="A2B3DD"/>
      </a:dk2>
      <a:lt2>
        <a:srgbClr val="FFFFFF"/>
      </a:lt2>
      <a:accent1>
        <a:srgbClr val="33CCCC"/>
      </a:accent1>
      <a:accent2>
        <a:srgbClr val="00C600"/>
      </a:accent2>
      <a:accent3>
        <a:srgbClr val="CED6EB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912</Words>
  <Application>Microsoft Macintosh PowerPoint</Application>
  <PresentationFormat>On-screen Show (4:3)</PresentationFormat>
  <Paragraphs>186</Paragraphs>
  <Slides>29</Slides>
  <Notes>28</Notes>
  <HiddenSlides>0</HiddenSlides>
  <MMClips>7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Calm Seas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Get EVERYONE on the Same Page </vt:lpstr>
      <vt:lpstr>Slide 24</vt:lpstr>
      <vt:lpstr>Slide 25</vt:lpstr>
      <vt:lpstr>Slide 26</vt:lpstr>
      <vt:lpstr>Slide 27</vt:lpstr>
      <vt:lpstr>Slide 28</vt:lpstr>
      <vt:lpstr>Slide 29</vt:lpstr>
    </vt:vector>
  </TitlesOfParts>
  <Company>Music Education Consultants,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 Neel</dc:creator>
  <cp:lastModifiedBy>Marcia Neel</cp:lastModifiedBy>
  <cp:revision>293</cp:revision>
  <dcterms:created xsi:type="dcterms:W3CDTF">2017-02-10T12:54:25Z</dcterms:created>
  <dcterms:modified xsi:type="dcterms:W3CDTF">2017-02-10T13:02:52Z</dcterms:modified>
</cp:coreProperties>
</file>