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08" r:id="rId2"/>
    <p:sldId id="472" r:id="rId3"/>
    <p:sldId id="257" r:id="rId4"/>
    <p:sldId id="348" r:id="rId5"/>
    <p:sldId id="277" r:id="rId6"/>
    <p:sldId id="276" r:id="rId7"/>
    <p:sldId id="326" r:id="rId8"/>
    <p:sldId id="429" r:id="rId9"/>
    <p:sldId id="430" r:id="rId10"/>
    <p:sldId id="431" r:id="rId11"/>
    <p:sldId id="360" r:id="rId12"/>
    <p:sldId id="474" r:id="rId13"/>
    <p:sldId id="309" r:id="rId14"/>
    <p:sldId id="436" r:id="rId15"/>
    <p:sldId id="438" r:id="rId16"/>
    <p:sldId id="437" r:id="rId17"/>
    <p:sldId id="439" r:id="rId18"/>
    <p:sldId id="440" r:id="rId19"/>
    <p:sldId id="441" r:id="rId20"/>
    <p:sldId id="442" r:id="rId21"/>
    <p:sldId id="395" r:id="rId22"/>
    <p:sldId id="445" r:id="rId23"/>
    <p:sldId id="447" r:id="rId24"/>
    <p:sldId id="448" r:id="rId25"/>
    <p:sldId id="449" r:id="rId26"/>
    <p:sldId id="450" r:id="rId27"/>
    <p:sldId id="446" r:id="rId28"/>
    <p:sldId id="454" r:id="rId29"/>
    <p:sldId id="476" r:id="rId30"/>
    <p:sldId id="477" r:id="rId31"/>
    <p:sldId id="459" r:id="rId32"/>
    <p:sldId id="478" r:id="rId33"/>
    <p:sldId id="453" r:id="rId34"/>
    <p:sldId id="355" r:id="rId35"/>
    <p:sldId id="282" r:id="rId36"/>
    <p:sldId id="363" r:id="rId37"/>
    <p:sldId id="375" r:id="rId38"/>
    <p:sldId id="368" r:id="rId39"/>
    <p:sldId id="432" r:id="rId40"/>
    <p:sldId id="444" r:id="rId41"/>
    <p:sldId id="313" r:id="rId42"/>
    <p:sldId id="338" r:id="rId43"/>
    <p:sldId id="297" r:id="rId44"/>
    <p:sldId id="332" r:id="rId45"/>
    <p:sldId id="298" r:id="rId46"/>
    <p:sldId id="411" r:id="rId47"/>
    <p:sldId id="412" r:id="rId48"/>
    <p:sldId id="413" r:id="rId49"/>
    <p:sldId id="300" r:id="rId50"/>
    <p:sldId id="340" r:id="rId51"/>
    <p:sldId id="339" r:id="rId52"/>
    <p:sldId id="479" r:id="rId53"/>
    <p:sldId id="480" r:id="rId54"/>
    <p:sldId id="422" r:id="rId5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FF"/>
    <a:srgbClr val="800080"/>
    <a:srgbClr val="7EC085"/>
    <a:srgbClr val="B801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7002" autoAdjust="0"/>
  </p:normalViewPr>
  <p:slideViewPr>
    <p:cSldViewPr>
      <p:cViewPr>
        <p:scale>
          <a:sx n="100" d="100"/>
          <a:sy n="100" d="100"/>
        </p:scale>
        <p:origin x="-5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10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21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22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23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24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25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26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35F4B-BB06-194F-B7F5-DF72C31AA4A0}" type="slidenum">
              <a:rPr lang="en-US"/>
              <a:pPr/>
              <a:t>34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8B621-DA70-CE42-9BB4-F7F421E69EB1}" type="slidenum">
              <a:rPr lang="en-US"/>
              <a:pPr/>
              <a:t>35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607FA-0885-114E-B7A5-5B5CDCD33CE8}" type="slidenum">
              <a:rPr lang="en-US"/>
              <a:pPr/>
              <a:t>36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37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38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39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F2FA0-324C-1649-94E4-D8266804B73A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40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41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97AA5-AAD1-2B4D-AA3A-8CE994D14ADC}" type="slidenum">
              <a:rPr lang="en-US"/>
              <a:pPr/>
              <a:t>43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E15BC4-56E5-CE4E-8BA3-3319F572B365}" type="slidenum">
              <a:rPr lang="en-US" sz="1200" baseline="0"/>
              <a:pPr algn="r"/>
              <a:t>44</a:t>
            </a:fld>
            <a:endParaRPr lang="en-US" sz="1200" baseline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2DC-5531-2349-B4C3-19B82F25480A}" type="slidenum">
              <a:rPr lang="en-US"/>
              <a:pPr/>
              <a:t>45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49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9E237EF-2046-9947-AD9B-336A02AFBCB6}" type="slidenum">
              <a:rPr lang="en-US" sz="1200" baseline="0"/>
              <a:pPr algn="r"/>
              <a:t>4</a:t>
            </a:fld>
            <a:endParaRPr lang="en-US" sz="1200" baseline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54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7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8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9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5/12/15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df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df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84.gif"/><Relationship Id="rId5" Type="http://schemas.openxmlformats.org/officeDocument/2006/relationships/image" Target="../media/image85.gif"/><Relationship Id="rId6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df"/><Relationship Id="rId3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df"/><Relationship Id="rId3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98.png"/><Relationship Id="rId1" Type="http://schemas.openxmlformats.org/officeDocument/2006/relationships/video" Target="file://localhost/Users/marcianeel/Desktop/PPT%20for%20EWU/Bailey%20MS%20Mariachi%20Program,%20Year%202%20copy.mov" TargetMode="Externa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1600200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May 12-13, 2015 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638800" y="1905000"/>
            <a:ext cx="25908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endParaRPr lang="en-US" sz="5400" dirty="0"/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990600" y="1915101"/>
            <a:ext cx="26670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</a:t>
            </a:r>
          </a:p>
          <a:p>
            <a:pPr>
              <a:defRPr/>
            </a:pPr>
            <a:endParaRPr lang="en-US" sz="5400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990600"/>
            <a:ext cx="9144000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IN CHENEY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pic>
        <p:nvPicPr>
          <p:cNvPr id="23" name="Picture 22" descr="1Hernandez_Jose-3a2818c3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522976"/>
            <a:ext cx="2504440" cy="3022600"/>
          </a:xfrm>
          <a:prstGeom prst="rect">
            <a:avLst/>
          </a:prstGeom>
          <a:effectLst>
            <a:reflection stA="50000" endPos="49000" dir="5400000" sy="-100000" algn="bl" rotWithShape="0"/>
          </a:effectLst>
        </p:spPr>
      </p:pic>
      <p:pic>
        <p:nvPicPr>
          <p:cNvPr id="24" name="Picture 23" descr="Marcia Neel-018rt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514600"/>
            <a:ext cx="2209800" cy="2980176"/>
          </a:xfrm>
          <a:prstGeom prst="rect">
            <a:avLst/>
          </a:prstGeom>
          <a:effectLst>
            <a:reflection stA="50000" endPos="47000" dist="12700" dir="5400000" sy="-100000" algn="bl" rotWithShape="0"/>
          </a:effectLst>
        </p:spPr>
      </p:pic>
      <p:pic>
        <p:nvPicPr>
          <p:cNvPr id="10" name="Picture 9" descr="EWU_Logo_Vertical_4-Col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420" y="2971800"/>
            <a:ext cx="2100580" cy="175048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6" name="Frame 15"/>
          <p:cNvSpPr/>
          <p:nvPr/>
        </p:nvSpPr>
        <p:spPr bwMode="auto">
          <a:xfrm>
            <a:off x="-17780" y="-43180"/>
            <a:ext cx="9161780" cy="7282180"/>
          </a:xfrm>
          <a:prstGeom prst="fram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Getting to Know the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Guitarron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(pp 14-15)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2" name="Picture 11" descr="Screen Shot 2014-03-27 at 3.08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502400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EFDFE36-1DCA-8B46-9C36-3C22A0F64F7A}" type="slidenum">
              <a:rPr lang="en-US" sz="1400" baseline="0">
                <a:latin typeface="Times New Roman"/>
                <a:cs typeface="Times New Roman"/>
              </a:rPr>
              <a:pPr algn="r"/>
              <a:t>11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Today’s Chords: D Major, A7, G Major</a:t>
            </a:r>
          </a:p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Key of “Re” </a:t>
            </a:r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16)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78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2ED2CB-38C0-824C-8237-F72624068805}" type="slidenum">
              <a:rPr lang="en-US" smtClean="0">
                <a:latin typeface="Times New Roman"/>
                <a:cs typeface="Times New Roman"/>
              </a:rPr>
              <a:pPr/>
              <a:t>11</a:t>
            </a:fld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9042" y="14478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 Major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1447800"/>
            <a:ext cx="5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A7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3870" y="14478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G Major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04800" y="198120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baseline="0" dirty="0" err="1" smtClean="0">
                <a:latin typeface="Times New Roman"/>
                <a:cs typeface="Times New Roman"/>
              </a:rPr>
              <a:t>Guitarra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Picture 19" descr="Screen Shot 2014-03-27 at 7.49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1981200" cy="2303675"/>
          </a:xfrm>
          <a:prstGeom prst="rect">
            <a:avLst/>
          </a:prstGeom>
        </p:spPr>
      </p:pic>
      <p:pic>
        <p:nvPicPr>
          <p:cNvPr id="21" name="Picture 20" descr="Screen Shot 2014-03-27 at 7.49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05001"/>
            <a:ext cx="2061363" cy="2362200"/>
          </a:xfrm>
          <a:prstGeom prst="rect">
            <a:avLst/>
          </a:prstGeom>
        </p:spPr>
      </p:pic>
      <p:pic>
        <p:nvPicPr>
          <p:cNvPr id="22" name="Picture 21" descr="Screen Shot 2014-03-27 at 7.54.0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419601"/>
            <a:ext cx="2057400" cy="2286000"/>
          </a:xfrm>
          <a:prstGeom prst="rect">
            <a:avLst/>
          </a:prstGeom>
        </p:spPr>
      </p:pic>
      <p:pic>
        <p:nvPicPr>
          <p:cNvPr id="23" name="Picture 22" descr="Screen Shot 2014-03-27 at 7.54.4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419600"/>
            <a:ext cx="2133600" cy="2325724"/>
          </a:xfrm>
          <a:prstGeom prst="rect">
            <a:avLst/>
          </a:prstGeom>
        </p:spPr>
      </p:pic>
      <p:pic>
        <p:nvPicPr>
          <p:cNvPr id="28" name="Picture 27" descr="Screen Shot 2015-05-10 at 2.30.18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454" y="1905000"/>
            <a:ext cx="1981200" cy="2435603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81000" y="47244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Vihuela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1" name="Picture 30" descr="Screen Shot 2015-05-10 at 2.35.21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4453" y="4419600"/>
            <a:ext cx="1994747" cy="2362200"/>
          </a:xfrm>
          <a:prstGeom prst="rect">
            <a:avLst/>
          </a:prstGeom>
        </p:spPr>
      </p:pic>
      <p:pic>
        <p:nvPicPr>
          <p:cNvPr id="18" name="Picture 17" descr="Han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971800"/>
            <a:ext cx="1752600" cy="17447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98308" y="114300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Primera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6940" y="1143000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Segunda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1143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Tercera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Guitarron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Notes: D, A, E, G</a:t>
            </a:r>
          </a:p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Key of “Re” </a:t>
            </a:r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(pp 17)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pic>
        <p:nvPicPr>
          <p:cNvPr id="18" name="Picture 17" descr="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2971800" cy="250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219200"/>
            <a:ext cx="28956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045905"/>
            <a:ext cx="2895600" cy="265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045905"/>
            <a:ext cx="2971800" cy="2590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Ha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200" y="2514600"/>
            <a:ext cx="2353752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95024" y="1371600"/>
            <a:ext cx="2476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Tape: One Whole</a:t>
            </a:r>
          </a:p>
          <a:p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Step from Nut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4876800" y="2209800"/>
            <a:ext cx="12954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2971800" y="2209800"/>
            <a:ext cx="1219200" cy="228600"/>
          </a:xfrm>
          <a:prstGeom prst="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1628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Style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18)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1628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3/4 Time Signature		</a:t>
            </a:r>
            <a:r>
              <a:rPr lang="en-US" altLang="ja-JP" sz="2400" dirty="0" err="1">
                <a:latin typeface="Times New Roman"/>
                <a:cs typeface="Times New Roman"/>
              </a:rPr>
              <a:t>Mánico</a:t>
            </a:r>
            <a:r>
              <a:rPr lang="en-US" altLang="ja-JP" sz="2400" dirty="0">
                <a:latin typeface="Times New Roman"/>
                <a:cs typeface="Times New Roman"/>
              </a:rPr>
              <a:t>: Down Strums</a:t>
            </a:r>
            <a:endParaRPr lang="en-US" sz="18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Mostly Major Keys		</a:t>
            </a:r>
            <a:r>
              <a:rPr lang="en-US" altLang="ja-JP" sz="2400" dirty="0" err="1">
                <a:latin typeface="Times New Roman"/>
                <a:cs typeface="Times New Roman"/>
              </a:rPr>
              <a:t>Golpe</a:t>
            </a:r>
            <a:r>
              <a:rPr lang="en-US" altLang="ja-JP" sz="2400" dirty="0">
                <a:latin typeface="Times New Roman"/>
                <a:cs typeface="Times New Roman"/>
              </a:rPr>
              <a:t> Strum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990600" y="1352490"/>
            <a:ext cx="50076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HINT: Have </a:t>
            </a:r>
            <a:r>
              <a:rPr lang="en-US" sz="1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students speak text in rhythm before playing</a:t>
            </a:r>
            <a:r>
              <a:rPr lang="en-US" sz="20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USE:Valseada Examp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76200" y="0"/>
            <a:ext cx="8686800" cy="10552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Screen Shot 2014-03-27 at 8.45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457200"/>
            <a:ext cx="85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19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2400"/>
          </a:xfrm>
          <a:prstGeom prst="rect">
            <a:avLst/>
          </a:prstGeom>
        </p:spPr>
      </p:pic>
      <p:pic>
        <p:nvPicPr>
          <p:cNvPr id="11" name="Picture 10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9400"/>
            <a:ext cx="9144000" cy="228600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 bwMode="auto">
          <a:xfrm>
            <a:off x="6477000" y="1143000"/>
            <a:ext cx="2438400" cy="5715000"/>
          </a:xfrm>
          <a:prstGeom prst="fra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/>
        </p:nvSpPr>
        <p:spPr>
          <a:xfrm>
            <a:off x="6886450" y="1066800"/>
            <a:ext cx="1724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</a:rPr>
              <a:t>New Chord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53135"/>
            <a:ext cx="1724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</a:rPr>
              <a:t>New Chord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" name="Picture 6" descr="Screen Shot 2014-03-27 at 8.49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pic>
        <p:nvPicPr>
          <p:cNvPr id="8" name="Picture 7" descr="Screen Shot 2014-03-27 at 8.50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2438400"/>
          </a:xfrm>
          <a:prstGeom prst="rect">
            <a:avLst/>
          </a:prstGeom>
        </p:spPr>
      </p:pic>
      <p:pic>
        <p:nvPicPr>
          <p:cNvPr id="9" name="Picture 8" descr="Screen Shot 2015-05-11 at 12.27.0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8400"/>
            <a:ext cx="91440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1371600"/>
            <a:ext cx="406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Rehearsing Chord Progressions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2606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20)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28 at 8.52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924800" y="0"/>
            <a:ext cx="4572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86200" y="152400"/>
            <a:ext cx="1371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0"/>
            <a:ext cx="1463594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De </a:t>
            </a:r>
            <a:r>
              <a:rPr lang="en-US" sz="3200" b="1" dirty="0" err="1" smtClean="0">
                <a:latin typeface="Times New Roman"/>
                <a:cs typeface="Times New Roman"/>
              </a:rPr>
              <a:t>Colores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5243" y="0"/>
            <a:ext cx="740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 21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1478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Speak text first.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8 at 8.53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96200" y="0"/>
            <a:ext cx="609600" cy="685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66800" y="228600"/>
            <a:ext cx="5334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 22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91000" y="228600"/>
            <a:ext cx="990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 descr="Screen Shot 2014-03-28 at 8.5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772400" y="76200"/>
            <a:ext cx="533400" cy="609600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0"/>
            <a:ext cx="723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23</a:t>
            </a:r>
          </a:p>
          <a:p>
            <a:endParaRPr lang="en-US" sz="36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267200" y="228600"/>
            <a:ext cx="9906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 descr="Screen Shot 2014-03-28 at 8.55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001000" y="0"/>
            <a:ext cx="3810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95400" y="228600"/>
            <a:ext cx="381000" cy="2286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0"/>
            <a:ext cx="723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24</a:t>
            </a:r>
          </a:p>
          <a:p>
            <a:endParaRPr lang="en-US" sz="36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4267200" y="228600"/>
            <a:ext cx="990600" cy="2286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1595656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Write your name on the front cover.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786745"/>
            <a:ext cx="9144000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GETTING STARTED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510056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Insert page numbers—top right hand of page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3465413"/>
            <a:ext cx="914400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Complete and hand in form on page 5</a:t>
            </a:r>
          </a:p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 end of class.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800600"/>
            <a:ext cx="914400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Rationale:  </a:t>
            </a:r>
            <a:r>
              <a:rPr lang="en-US" sz="3200" i="1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Mariachi?</a:t>
            </a:r>
          </a:p>
          <a:p>
            <a:pPr>
              <a:defRPr/>
            </a:pPr>
            <a:r>
              <a:rPr lang="en-US" sz="3200" i="1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Goals and Objectives</a:t>
            </a:r>
            <a:endParaRPr lang="en-US" sz="32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>
              <a:solidFill>
                <a:srgbClr val="B80101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-30480" y="-5080"/>
            <a:ext cx="9174480" cy="6863080"/>
          </a:xfrm>
          <a:prstGeom prst="fram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21496-C466-1F47-A1FA-DB3841004C4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 descr="Screen Shot 2014-03-28 at 8.57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772400" y="0"/>
            <a:ext cx="5334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0"/>
            <a:ext cx="723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25</a:t>
            </a:r>
          </a:p>
          <a:p>
            <a:endParaRPr lang="en-US" sz="36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343400" y="228600"/>
            <a:ext cx="9144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0"/>
            <a:ext cx="48768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Bolero Style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26)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533400"/>
            <a:ext cx="76200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	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Mánico</a:t>
            </a:r>
            <a:r>
              <a:rPr lang="en-US" altLang="ja-JP" sz="2400" dirty="0" smtClean="0">
                <a:latin typeface="Times New Roman"/>
                <a:cs typeface="Times New Roman"/>
              </a:rPr>
              <a:t>: Note Down Strums 	</a:t>
            </a:r>
            <a:r>
              <a:rPr lang="en-US" sz="2400" dirty="0" smtClean="0">
                <a:latin typeface="Times New Roman"/>
                <a:cs typeface="Times New Roman"/>
              </a:rPr>
              <a:t>Common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	Note 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Guitarron</a:t>
            </a:r>
            <a:r>
              <a:rPr lang="en-US" altLang="ja-JP" sz="2400" dirty="0" smtClean="0">
                <a:latin typeface="Times New Roman"/>
                <a:cs typeface="Times New Roman"/>
              </a:rPr>
              <a:t> Rhythm 		</a:t>
            </a:r>
            <a:r>
              <a:rPr lang="en-US" sz="2400" dirty="0" smtClean="0">
                <a:latin typeface="Times New Roman"/>
                <a:cs typeface="Times New Roman"/>
              </a:rPr>
              <a:t>Mostly Major Keys</a:t>
            </a:r>
            <a:endParaRPr lang="en-US" altLang="ja-JP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000" dirty="0" smtClean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2" name="Picture 11" descr="USE:Bolero Example in 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228600" y="-76200"/>
            <a:ext cx="8839200" cy="1043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1" name="Picture 10" descr="Screen Shot 2014-03-28 at 11.52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172200"/>
          </a:xfrm>
          <a:prstGeom prst="rect">
            <a:avLst/>
          </a:prstGeom>
        </p:spPr>
      </p:pic>
      <p:pic>
        <p:nvPicPr>
          <p:cNvPr id="8" name="Picture 7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438400" y="76200"/>
            <a:ext cx="4495800" cy="762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0"/>
            <a:ext cx="2911524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Ojos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Españoles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28)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(Spanish Eyes)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 bwMode="auto">
          <a:xfrm>
            <a:off x="6629400" y="1143000"/>
            <a:ext cx="2514600" cy="5562600"/>
          </a:xfrm>
          <a:prstGeom prst="fra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1027172"/>
            <a:ext cx="1466399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4201" y="3846572"/>
            <a:ext cx="1466399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New Chord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3465" y="533400"/>
            <a:ext cx="18466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96200" y="838200"/>
            <a:ext cx="533400" cy="304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762000"/>
            <a:ext cx="51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Gm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23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8" name="Picture 7" descr="Screen Shot 2014-03-28 at 12.1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800" y="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28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" name="Rectangle 5"/>
          <p:cNvSpPr/>
          <p:nvPr/>
        </p:nvSpPr>
        <p:spPr bwMode="auto">
          <a:xfrm>
            <a:off x="8305800" y="3810000"/>
            <a:ext cx="533400" cy="5334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7" name="Picture 6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5800"/>
            <a:ext cx="9144000" cy="1117600"/>
          </a:xfrm>
          <a:prstGeom prst="rect">
            <a:avLst/>
          </a:prstGeom>
        </p:spPr>
      </p:pic>
      <p:pic>
        <p:nvPicPr>
          <p:cNvPr id="9" name="Picture 8" descr="Meas 9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988"/>
            <a:ext cx="9144000" cy="3508376"/>
          </a:xfrm>
          <a:prstGeom prst="rect">
            <a:avLst/>
          </a:prstGeom>
        </p:spPr>
      </p:pic>
      <p:pic>
        <p:nvPicPr>
          <p:cNvPr id="10" name="Picture 9" descr="Meas 13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9144000" cy="3149600"/>
          </a:xfrm>
          <a:prstGeom prst="rect">
            <a:avLst/>
          </a:prstGeom>
        </p:spPr>
      </p:pic>
      <p:pic>
        <p:nvPicPr>
          <p:cNvPr id="11" name="Picture 10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05600"/>
            <a:ext cx="91440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25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8" name="Picture 7" descr="Screen Shot 2014-03-28 at 12.1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4303772"/>
            <a:ext cx="1947834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Gm Coming Up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7482840" y="4876800"/>
            <a:ext cx="822960" cy="228600"/>
          </a:xfrm>
          <a:prstGeom prst="rightArrow">
            <a:avLst>
              <a:gd name="adj1" fmla="val 50000"/>
              <a:gd name="adj2" fmla="val 5617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26</a:t>
            </a:fld>
            <a:endParaRPr lang="en-US" sz="1400" baseline="0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7" name="Picture 6" descr="Screen Shot 2014-03-28 at 12.09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262620" y="33020"/>
            <a:ext cx="652780" cy="65278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Right Arrow 8"/>
          <p:cNvSpPr/>
          <p:nvPr/>
        </p:nvSpPr>
        <p:spPr bwMode="auto">
          <a:xfrm>
            <a:off x="777240" y="1752600"/>
            <a:ext cx="82296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 bwMode="auto">
          <a:xfrm>
            <a:off x="4191000" y="76200"/>
            <a:ext cx="15240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0778" y="4648200"/>
            <a:ext cx="162082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Skip Repeats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8 at 12.15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02075"/>
          </a:xfrm>
          <a:prstGeom prst="rect">
            <a:avLst/>
          </a:prstGeom>
        </p:spPr>
      </p:pic>
      <p:pic>
        <p:nvPicPr>
          <p:cNvPr id="4" name="Picture 3" descr="Screen Shot 2015-05-11 at 12.27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376" y="-304800"/>
            <a:ext cx="8388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Key of “Sol” Chords: G Major, D7, C Major</a:t>
            </a:r>
            <a:r>
              <a:rPr lang="en-US" sz="44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4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31)</a:t>
            </a:r>
            <a:endParaRPr lang="en-US" sz="4400" dirty="0"/>
          </a:p>
        </p:txBody>
      </p:sp>
      <p:pic>
        <p:nvPicPr>
          <p:cNvPr id="9" name="Picture 8" descr="Screen Shot 2014-03-28 at 12.48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1598"/>
            <a:ext cx="2190467" cy="2743201"/>
          </a:xfrm>
          <a:prstGeom prst="rect">
            <a:avLst/>
          </a:prstGeom>
        </p:spPr>
      </p:pic>
      <p:pic>
        <p:nvPicPr>
          <p:cNvPr id="10" name="Picture 9" descr="Screen Shot 2014-03-28 at 12.48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71600"/>
            <a:ext cx="2286000" cy="289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5507" y="792698"/>
            <a:ext cx="135285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G Major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762000"/>
            <a:ext cx="607859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D7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752600"/>
            <a:ext cx="22097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/>
                <a:cs typeface="Times New Roman"/>
              </a:rPr>
              <a:t>Guitarra</a:t>
            </a:r>
            <a:endParaRPr lang="en-US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20508" y="762000"/>
            <a:ext cx="133882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 Major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22" name="Picture 21" descr="Screen Shot 2014-03-28 at 1.01.1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343400"/>
            <a:ext cx="2286000" cy="2514600"/>
          </a:xfrm>
          <a:prstGeom prst="rect">
            <a:avLst/>
          </a:prstGeom>
        </p:spPr>
      </p:pic>
      <p:pic>
        <p:nvPicPr>
          <p:cNvPr id="23" name="Picture 22" descr="Screen Shot 2014-03-28 at 1.01.0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343400"/>
            <a:ext cx="2214050" cy="2514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5105400"/>
            <a:ext cx="22097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/>
                <a:cs typeface="Times New Roman"/>
              </a:rPr>
              <a:t>Vihuela</a:t>
            </a:r>
            <a:endParaRPr lang="en-US" sz="4400" dirty="0"/>
          </a:p>
        </p:txBody>
      </p:sp>
      <p:pic>
        <p:nvPicPr>
          <p:cNvPr id="27" name="Picture 26" descr="C Major Guita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371600"/>
            <a:ext cx="2083147" cy="2590800"/>
          </a:xfrm>
          <a:prstGeom prst="rect">
            <a:avLst/>
          </a:prstGeom>
        </p:spPr>
      </p:pic>
      <p:pic>
        <p:nvPicPr>
          <p:cNvPr id="28" name="Picture 27" descr="C Major Vihuel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343400"/>
            <a:ext cx="2133600" cy="2486025"/>
          </a:xfrm>
          <a:prstGeom prst="rect">
            <a:avLst/>
          </a:prstGeom>
        </p:spPr>
      </p:pic>
      <p:pic>
        <p:nvPicPr>
          <p:cNvPr id="30" name="Picture 29" descr="Han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972143"/>
            <a:ext cx="1804837" cy="179670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57401" y="381000"/>
            <a:ext cx="22097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/>
                <a:cs typeface="Times New Roman"/>
              </a:rPr>
              <a:t>Primera</a:t>
            </a:r>
            <a:endParaRPr lang="en-US" sz="4400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1" y="381000"/>
            <a:ext cx="22097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Segunda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81801" y="381000"/>
            <a:ext cx="2209799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Tercera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Guitarron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Notes: G, D, A, C</a:t>
            </a:r>
          </a:p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Key of “Sol” </a:t>
            </a:r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32)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pic>
        <p:nvPicPr>
          <p:cNvPr id="18" name="Picture 17" descr="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143000"/>
            <a:ext cx="32004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962400"/>
            <a:ext cx="3313545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3200400" cy="265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a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438400"/>
            <a:ext cx="2111361" cy="210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reen Shot 2015-05-12 at 3.40.0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4013200"/>
            <a:ext cx="3048000" cy="276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 bwMode="auto">
          <a:xfrm>
            <a:off x="8153400" y="4114800"/>
            <a:ext cx="381000" cy="3810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3400" y="3886200"/>
            <a:ext cx="456325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/>
                <a:cs typeface="Times New Roman"/>
              </a:rPr>
              <a:t>C</a:t>
            </a:r>
            <a:endParaRPr lang="en-US" sz="44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105400"/>
            <a:ext cx="747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(Tape)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4800600" y="5105400"/>
            <a:ext cx="1447800" cy="228600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Mariachi Ensemble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9460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9461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39036"/>
            <a:ext cx="6477000" cy="233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051175" y="3581400"/>
            <a:ext cx="271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Use Photo of Sol de Mexico</a:t>
            </a:r>
          </a:p>
        </p:txBody>
      </p:sp>
      <p:pic>
        <p:nvPicPr>
          <p:cNvPr id="19463" name="Picture 8" descr="Screen Shot 2012-09-21 at 5.03.5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7" y="3200400"/>
            <a:ext cx="7402513" cy="302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Can you play a </a:t>
            </a:r>
            <a:r>
              <a:rPr lang="en-US" sz="3200" b="1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Sol?</a:t>
            </a:r>
          </a:p>
          <a:p>
            <a:pPr eaLnBrk="1" hangingPunct="1"/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Chords: Play </a:t>
            </a:r>
            <a:r>
              <a:rPr lang="en-US" sz="3200" b="1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Progresion</a:t>
            </a:r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G, D7, G, G7, C</a:t>
            </a:r>
          </a:p>
          <a:p>
            <a:pPr eaLnBrk="1" hangingPunct="1"/>
            <a:endParaRPr lang="en-US" sz="3200" b="1" baseline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15240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Can you play a Bolero in Sol?</a:t>
            </a:r>
          </a:p>
          <a:p>
            <a:pPr eaLnBrk="1" hangingPunct="1"/>
            <a:r>
              <a:rPr lang="en-US" sz="3200" b="1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Chords: 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G, D7, G, G7, C</a:t>
            </a:r>
          </a:p>
          <a:p>
            <a:pPr eaLnBrk="1" hangingPunct="1"/>
            <a:endParaRPr lang="en-US" sz="3200" b="1" baseline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What is a Bolero </a:t>
            </a:r>
            <a:r>
              <a:rPr lang="en-US" sz="3200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Circulo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eaLnBrk="1" hangingPunct="1"/>
            <a:endParaRPr lang="en-US" sz="3200" b="1" baseline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/>
            <a:endParaRPr lang="en-US" sz="3200" b="1" baseline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37338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latin typeface="Times New Roman"/>
                <a:cs typeface="Times New Roman"/>
              </a:rPr>
              <a:t>G Major, Em7, Am7, D7 </a:t>
            </a:r>
            <a:r>
              <a:rPr lang="en-US" sz="3200" b="1" i="1" baseline="0" dirty="0" smtClean="0">
                <a:latin typeface="Times New Roman"/>
                <a:cs typeface="Times New Roman"/>
              </a:rPr>
              <a:t>Repeat</a:t>
            </a:r>
          </a:p>
        </p:txBody>
      </p:sp>
      <p:pic>
        <p:nvPicPr>
          <p:cNvPr id="15" name="Picture 14" descr="Bolero Circulo Exam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5800"/>
            <a:ext cx="9144000" cy="2266950"/>
          </a:xfrm>
          <a:prstGeom prst="rect">
            <a:avLst/>
          </a:prstGeom>
        </p:spPr>
      </p:pic>
      <p:pic>
        <p:nvPicPr>
          <p:cNvPr id="16" name="Picture 15" descr="Screen Shot 2015-05-11 at 12.27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5600"/>
            <a:ext cx="91440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D67A8-31FB-7D42-A234-7227DC0160F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 descr="Screen Shot 2014-03-28 at 1.16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819400" y="76200"/>
            <a:ext cx="3962400" cy="685800"/>
          </a:xfrm>
          <a:prstGeom prst="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0"/>
            <a:ext cx="487680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Cariño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Chord Progressions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33)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Key of Sol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ino T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6900"/>
          </a:xfrm>
          <a:prstGeom prst="rect">
            <a:avLst/>
          </a:prstGeom>
        </p:spPr>
      </p:pic>
      <p:pic>
        <p:nvPicPr>
          <p:cNvPr id="11" name="Picture 10" descr="Cariño 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91440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914400"/>
            <a:ext cx="11125200" cy="1143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209800"/>
            <a:ext cx="381095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Play and Sing </a:t>
            </a:r>
          </a:p>
          <a:p>
            <a:r>
              <a:rPr lang="en-US" sz="7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Cariño</a:t>
            </a:r>
            <a:endParaRPr lang="en-US" sz="72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6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35-39)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6477000" cy="6096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Lenta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Romantica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Style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44958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err="1" smtClean="0">
                <a:latin typeface="Times New Roman"/>
                <a:cs typeface="Times New Roman"/>
              </a:rPr>
              <a:t>Mánico</a:t>
            </a:r>
            <a:r>
              <a:rPr lang="en-US" altLang="ja-JP" sz="2800" dirty="0" smtClean="0">
                <a:latin typeface="Times New Roman"/>
                <a:cs typeface="Times New Roman"/>
              </a:rPr>
              <a:t>: Note Down Strums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>
                <a:latin typeface="Times New Roman"/>
                <a:cs typeface="Times New Roman"/>
              </a:rPr>
              <a:t>Note </a:t>
            </a:r>
            <a:r>
              <a:rPr lang="en-US" altLang="ja-JP" sz="2800" dirty="0" err="1" smtClean="0">
                <a:latin typeface="Times New Roman"/>
                <a:cs typeface="Times New Roman"/>
              </a:rPr>
              <a:t>Guitarron</a:t>
            </a:r>
            <a:r>
              <a:rPr lang="en-US" altLang="ja-JP" sz="2800" dirty="0" smtClean="0">
                <a:latin typeface="Times New Roman"/>
                <a:cs typeface="Times New Roman"/>
              </a:rPr>
              <a:t> Rhythm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60421" name="Rectangle 9"/>
          <p:cNvSpPr>
            <a:spLocks noChangeArrowheads="1"/>
          </p:cNvSpPr>
          <p:nvPr/>
        </p:nvSpPr>
        <p:spPr bwMode="auto">
          <a:xfrm>
            <a:off x="5105400" y="685800"/>
            <a:ext cx="3200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 dirty="0">
                <a:latin typeface="Times New Roman"/>
                <a:cs typeface="Times New Roman"/>
              </a:rPr>
              <a:t>4/4 Time Signature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 dirty="0">
                <a:latin typeface="Times New Roman"/>
                <a:cs typeface="Times New Roman"/>
              </a:rPr>
              <a:t>Mostly Major Keys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2800" baseline="0" dirty="0">
                <a:latin typeface="Times New Roman"/>
                <a:cs typeface="Times New Roman"/>
              </a:rPr>
              <a:t>Articulation</a:t>
            </a:r>
            <a:endParaRPr lang="en-US" sz="2800" baseline="0" dirty="0">
              <a:latin typeface="Times New Roman"/>
              <a:cs typeface="Times New Roman"/>
            </a:endParaRPr>
          </a:p>
        </p:txBody>
      </p:sp>
      <p:sp>
        <p:nvSpPr>
          <p:cNvPr id="60422" name="Rectangle 14"/>
          <p:cNvSpPr>
            <a:spLocks noChangeArrowheads="1"/>
          </p:cNvSpPr>
          <p:nvPr/>
        </p:nvSpPr>
        <p:spPr bwMode="auto">
          <a:xfrm>
            <a:off x="457200" y="1676400"/>
            <a:ext cx="36891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HINT: Have </a:t>
            </a:r>
            <a:r>
              <a:rPr lang="en-US" sz="1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students speak text in rhythm.</a:t>
            </a:r>
            <a:endParaRPr lang="en-US" sz="1600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 descr="USE:Lenta Example in 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33400"/>
            <a:ext cx="8610600" cy="9625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1000" y="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40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9144000" cy="3352800"/>
          </a:xfrm>
        </p:spPr>
        <p:txBody>
          <a:bodyPr/>
          <a:lstStyle/>
          <a:p>
            <a:pPr eaLnBrk="1" hangingPunct="1"/>
            <a:r>
              <a:rPr lang="en-US" sz="9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What is</a:t>
            </a:r>
            <a:br>
              <a:rPr lang="en-US" sz="9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9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Son?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z="320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4517" name="Picture 5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8382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6863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Son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6566" name="Rectangle 11"/>
          <p:cNvSpPr>
            <a:spLocks noChangeArrowheads="1"/>
          </p:cNvSpPr>
          <p:nvPr/>
        </p:nvSpPr>
        <p:spPr bwMode="auto">
          <a:xfrm>
            <a:off x="0" y="533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ja-JP" sz="2800" baseline="0" dirty="0" smtClean="0">
                <a:latin typeface="Times New Roman"/>
                <a:cs typeface="Times New Roman"/>
              </a:rPr>
              <a:t>Perhaps the most Traditional Song Style in Mariachi Genre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baseline="0" dirty="0" err="1" smtClean="0">
                <a:latin typeface="Times New Roman"/>
                <a:cs typeface="Times New Roman"/>
              </a:rPr>
              <a:t>Mánico</a:t>
            </a:r>
            <a:r>
              <a:rPr lang="en-US" sz="2800" baseline="0" dirty="0" smtClean="0">
                <a:latin typeface="Times New Roman"/>
                <a:cs typeface="Times New Roman"/>
              </a:rPr>
              <a:t>: Alternating  3/4 -6/8  Feel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CORRECTED Son For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-112634"/>
            <a:ext cx="8839200" cy="10552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3400" y="0"/>
            <a:ext cx="817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41</a:t>
            </a:r>
            <a:endParaRPr lang="en-US" sz="3600" dirty="0" smtClean="0"/>
          </a:p>
          <a:p>
            <a:endParaRPr lang="en-US" dirty="0"/>
          </a:p>
        </p:txBody>
      </p:sp>
      <p:sp>
        <p:nvSpPr>
          <p:cNvPr id="15" name="Frame 14"/>
          <p:cNvSpPr/>
          <p:nvPr/>
        </p:nvSpPr>
        <p:spPr bwMode="auto">
          <a:xfrm>
            <a:off x="1905000" y="6096000"/>
            <a:ext cx="1219200" cy="76200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6" name="Frame 15"/>
          <p:cNvSpPr/>
          <p:nvPr/>
        </p:nvSpPr>
        <p:spPr bwMode="auto">
          <a:xfrm>
            <a:off x="5181600" y="6096000"/>
            <a:ext cx="1295400" cy="76200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3528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77492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EVERYONE SINGS</a:t>
            </a:r>
            <a:r>
              <a:rPr lang="en-US" sz="9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!</a:t>
            </a:r>
          </a:p>
          <a:p>
            <a:endParaRPr lang="en-US" sz="9600" b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6523" y="2819400"/>
            <a:ext cx="5830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EVEN YOU!!!!!</a:t>
            </a:r>
            <a:endParaRPr lang="en-US" sz="9600" dirty="0"/>
          </a:p>
        </p:txBody>
      </p:sp>
      <p:pic>
        <p:nvPicPr>
          <p:cNvPr id="6" name="Picture 5" descr="Nationals_8-9-BEACH_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2895600" cy="4346419"/>
          </a:xfrm>
          <a:prstGeom prst="rect">
            <a:avLst/>
          </a:prstGeom>
        </p:spPr>
      </p:pic>
      <p:pic>
        <p:nvPicPr>
          <p:cNvPr id="7" name="Picture 6" descr="Nationals_8-9-BEACH_029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838200"/>
            <a:ext cx="3276600" cy="4918316"/>
          </a:xfrm>
          <a:prstGeom prst="rect">
            <a:avLst/>
          </a:prstGeom>
        </p:spPr>
      </p:pic>
      <p:pic>
        <p:nvPicPr>
          <p:cNvPr id="8" name="Picture 7" descr="Nationals_8-9-BEACH_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10" y="381000"/>
            <a:ext cx="2893590" cy="4343400"/>
          </a:xfrm>
          <a:prstGeom prst="rect">
            <a:avLst/>
          </a:prstGeom>
        </p:spPr>
      </p:pic>
      <p:pic>
        <p:nvPicPr>
          <p:cNvPr id="10" name="Picture 9" descr="Nationals_8-9-BEACH_0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702163"/>
            <a:ext cx="2895600" cy="4232037"/>
          </a:xfrm>
          <a:prstGeom prst="rect">
            <a:avLst/>
          </a:prstGeom>
        </p:spPr>
      </p:pic>
      <p:pic>
        <p:nvPicPr>
          <p:cNvPr id="11" name="Picture 10" descr="Screen Shot 2013-01-17 at 10.08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161701"/>
            <a:ext cx="5943600" cy="27724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15669"/>
            <a:ext cx="2570986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 AGES</a:t>
            </a:r>
            <a:endParaRPr lang="en-US" sz="5400" b="1" dirty="0">
              <a:solidFill>
                <a:srgbClr val="FF66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0 Vocal Exercises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04800" y="-304800"/>
            <a:ext cx="7620000" cy="899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-76200"/>
            <a:ext cx="1321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pp 42-45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Rondallas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b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Los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Barandales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del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Puenta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48)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Solo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667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2667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667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53)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16764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l" eaLnBrk="1" hangingPunct="1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The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Rondalla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 – GREAT for 3rd-4</a:t>
            </a:r>
            <a:r>
              <a:rPr kumimoji="0" lang="en-US" sz="32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 Grade</a:t>
            </a:r>
          </a:p>
          <a:p>
            <a:pPr lvl="1" algn="l" eaLnBrk="1" hangingPunct="1"/>
            <a:endParaRPr lang="en-US" sz="3200" b="1" kern="0" baseline="0" dirty="0" smtClean="0">
              <a:latin typeface="Times New Roman"/>
              <a:ea typeface="+mj-ea"/>
              <a:cs typeface="Times New Roman"/>
            </a:endParaRPr>
          </a:p>
          <a:p>
            <a:pPr lvl="1" algn="l" eaLnBrk="1" hangingPunct="1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Originated in Spain in the 16</a:t>
            </a:r>
            <a:r>
              <a:rPr kumimoji="0" lang="en-US" sz="32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 century</a:t>
            </a:r>
          </a:p>
          <a:p>
            <a:pPr lvl="1" algn="l" eaLnBrk="1" hangingPunct="1"/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lvl="1" algn="l" eaLnBrk="1" hangingPunct="1"/>
            <a:r>
              <a:rPr lang="en-US" sz="3200" b="1" kern="0" baseline="0" dirty="0" smtClean="0">
                <a:latin typeface="Times New Roman"/>
                <a:ea typeface="+mj-ea"/>
                <a:cs typeface="Times New Roman"/>
              </a:rPr>
              <a:t>Came from the Spanish word, “Ronda” meaning ‘serenade”</a:t>
            </a:r>
          </a:p>
          <a:p>
            <a:pPr lvl="1" algn="l" eaLnBrk="1" hangingPunct="1"/>
            <a:endParaRPr lang="en-US" sz="3200" b="1" kern="0" baseline="0" dirty="0" smtClean="0">
              <a:latin typeface="Times New Roman"/>
              <a:ea typeface="+mj-ea"/>
              <a:cs typeface="Times New Roman"/>
            </a:endParaRPr>
          </a:p>
          <a:p>
            <a:pPr lvl="1" algn="l" eaLnBrk="1" hangingPunct="1"/>
            <a:r>
              <a:rPr kumimoji="0" lang="en-US" sz="32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Made up of at least one singer being accompanied </a:t>
            </a:r>
            <a:r>
              <a:rPr lang="en-US" sz="3200" b="1" kern="0" baseline="0" dirty="0" err="1" smtClean="0">
                <a:latin typeface="Times New Roman"/>
                <a:ea typeface="+mj-ea"/>
                <a:cs typeface="Times New Roman"/>
              </a:rPr>
              <a:t>b</a:t>
            </a:r>
            <a:r>
              <a:rPr lang="en-US" sz="3200" b="1" kern="0" baseline="0" noProof="0" dirty="0" err="1" smtClean="0">
                <a:latin typeface="Times New Roman"/>
                <a:ea typeface="+mj-ea"/>
                <a:cs typeface="Times New Roman"/>
              </a:rPr>
              <a:t>y</a:t>
            </a:r>
            <a:r>
              <a:rPr lang="en-US" sz="3200" b="1" kern="0" baseline="0" noProof="0" dirty="0" smtClean="0">
                <a:latin typeface="Times New Roman"/>
                <a:ea typeface="+mj-ea"/>
                <a:cs typeface="Times New Roman"/>
              </a:rPr>
              <a:t> a guitar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 txBox="1">
            <a:spLocks noGrp="1"/>
          </p:cNvSpPr>
          <p:nvPr/>
        </p:nvSpPr>
        <p:spPr bwMode="auto">
          <a:xfrm>
            <a:off x="1600200" y="60960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 baseline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Instrumentation: Traditional Instruments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509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25600"/>
            <a:ext cx="2794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032000"/>
            <a:ext cx="2794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625600"/>
            <a:ext cx="2706688" cy="393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685800" y="864354"/>
            <a:ext cx="219830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Erick Hernandez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Violin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2902817" y="1308477"/>
            <a:ext cx="3057378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Jesus (</a:t>
            </a:r>
            <a:r>
              <a:rPr lang="en-US" sz="3200" b="1" dirty="0" err="1">
                <a:latin typeface="Times New Roman"/>
                <a:cs typeface="Times New Roman"/>
              </a:rPr>
              <a:t>Chuy</a:t>
            </a:r>
            <a:r>
              <a:rPr lang="en-US" sz="3200" b="1" dirty="0">
                <a:latin typeface="Times New Roman"/>
                <a:cs typeface="Times New Roman"/>
              </a:rPr>
              <a:t>) Hernandez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Guitarra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6236974" y="851277"/>
            <a:ext cx="1742115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Roberto Diaz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Trompeta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556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Presenting </a:t>
            </a:r>
            <a:r>
              <a:rPr lang="en-US" sz="3556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Rondallas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l" eaLnBrk="1" hangingPunct="1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Introduce: 	</a:t>
            </a:r>
          </a:p>
          <a:p>
            <a:pPr marL="971550" lvl="1" indent="-514350" algn="l" eaLnBrk="1" hangingPunct="1">
              <a:buAutoNum type="alphaUcPeriod"/>
            </a:pPr>
            <a:r>
              <a:rPr lang="en-US" sz="3200" kern="0" baseline="0" dirty="0" smtClean="0">
                <a:latin typeface="Times New Roman"/>
                <a:ea typeface="+mj-ea"/>
                <a:cs typeface="Times New Roman"/>
              </a:rPr>
              <a:t>T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he Beat – in 3</a:t>
            </a:r>
          </a:p>
          <a:p>
            <a:pPr marL="971550" lvl="1" indent="-514350" algn="l" eaLnBrk="1" hangingPunct="1">
              <a:buAutoNum type="alphaUcPeriod"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(Syncopated) Rhythms – 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esp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 in 3</a:t>
            </a:r>
          </a:p>
          <a:p>
            <a:pPr marL="971550" lvl="1" indent="-514350" algn="l" eaLnBrk="1" hangingPunct="1"/>
            <a:endParaRPr lang="en-US" sz="3200" kern="0" baseline="0" dirty="0" smtClean="0">
              <a:latin typeface="Times New Roman"/>
              <a:ea typeface="+mj-ea"/>
              <a:cs typeface="Times New Roman"/>
            </a:endParaRPr>
          </a:p>
          <a:p>
            <a:pPr marL="971550" lvl="1" indent="-514350" algn="l" eaLnBrk="1" hangingPunct="1"/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971550" lvl="1" indent="-514350" algn="l" eaLnBrk="1" hangingPunct="1"/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971550" lvl="1" indent="-514350" algn="l" eaLnBrk="1" hangingPunct="1">
              <a:buAutoNum type="alphaUcPeriod"/>
            </a:pPr>
            <a:endParaRPr lang="en-US" sz="3200" kern="0" baseline="0" dirty="0" smtClean="0">
              <a:latin typeface="Times New Roman"/>
              <a:ea typeface="+mj-ea"/>
              <a:cs typeface="Times New Roman"/>
            </a:endParaRPr>
          </a:p>
          <a:p>
            <a:pPr marL="971550" lvl="1" indent="-514350" algn="l" eaLnBrk="1" hangingPunct="1">
              <a:buAutoNum type="alphaUcPeriod"/>
            </a:pPr>
            <a:r>
              <a:rPr lang="en-US" sz="3200" kern="0" baseline="0" dirty="0" err="1" smtClean="0">
                <a:latin typeface="Times New Roman"/>
                <a:ea typeface="+mj-ea"/>
                <a:cs typeface="Times New Roman"/>
              </a:rPr>
              <a:t>Solfeo</a:t>
            </a:r>
            <a:endParaRPr lang="en-US" sz="3200" kern="0" baseline="0" dirty="0" smtClean="0">
              <a:latin typeface="Times New Roman"/>
              <a:ea typeface="+mj-ea"/>
              <a:cs typeface="Times New Roman"/>
            </a:endParaRPr>
          </a:p>
          <a:p>
            <a:pPr marL="971550" lvl="1" indent="-514350" algn="l" eaLnBrk="1" hangingPunct="1">
              <a:buAutoNum type="alphaUcPeriod"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Speaking Spanish in Rhythm</a:t>
            </a:r>
          </a:p>
          <a:p>
            <a:pPr marL="971550" lvl="1" indent="-514350" algn="l" eaLnBrk="1" hangingPunct="1">
              <a:buAutoNum type="alphaUcPeriod"/>
            </a:pPr>
            <a:r>
              <a:rPr lang="en-US" sz="3200" kern="0" baseline="0" dirty="0" smtClean="0">
                <a:latin typeface="Times New Roman"/>
                <a:ea typeface="+mj-ea"/>
                <a:cs typeface="Times New Roman"/>
              </a:rPr>
              <a:t>Sing with Supporting Accompaniment</a:t>
            </a:r>
          </a:p>
          <a:p>
            <a:pPr marL="971550" lvl="1" indent="-514350" algn="l" eaLnBrk="1" hangingPunct="1">
              <a:buAutoNum type="alphaUcPeriod"/>
            </a:pP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Los </a:t>
            </a: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Barandales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del </a:t>
            </a: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Puenta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(</a:t>
            </a: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48-52)</a:t>
            </a:r>
          </a:p>
          <a:p>
            <a:pPr marL="971550" lvl="1" indent="-514350" algn="l" eaLnBrk="1" hangingPunct="1">
              <a:buAutoNum type="alphaUcPeriod"/>
            </a:pP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Tu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Solo </a:t>
            </a: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Tu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(</a:t>
            </a:r>
            <a:r>
              <a:rPr lang="en-US" sz="3200" kern="0" baseline="0" dirty="0" err="1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</a:t>
            </a:r>
            <a:r>
              <a:rPr lang="en-US" sz="3200" kern="0" baseline="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53-59)</a:t>
            </a:r>
          </a:p>
        </p:txBody>
      </p:sp>
      <p:pic>
        <p:nvPicPr>
          <p:cNvPr id="6" name="Picture 5" descr="Screen Shot 2014-03-28 at 9.39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590800"/>
            <a:ext cx="2019300" cy="6731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47800" y="33528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    </a:t>
            </a:r>
            <a:r>
              <a:rPr kumimoji="0" lang="en-US" sz="3556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   want  to. . .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62400" y="33528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go  out    to         din - </a:t>
            </a:r>
            <a:r>
              <a:rPr kumimoji="0" lang="en-US" sz="3556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ner</a:t>
            </a:r>
            <a:r>
              <a:rPr kumimoji="0" lang="en-US" sz="3556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_____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962400" y="37338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go   to      a         mo - vie______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4" name="Picture 13" descr="Screen Shot 2014-03-28 at 9.39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90800"/>
            <a:ext cx="2019300" cy="673100"/>
          </a:xfrm>
          <a:prstGeom prst="rect">
            <a:avLst/>
          </a:prstGeom>
        </p:spPr>
      </p:pic>
      <p:pic>
        <p:nvPicPr>
          <p:cNvPr id="16" name="Picture 15" descr="Screen Shot 2014-03-28 at 9.46.4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0800"/>
            <a:ext cx="2070100" cy="77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Benefits of a School Mariachi Program</a:t>
            </a:r>
            <a:endParaRPr lang="en-US" sz="6000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04800" y="1496127"/>
            <a:ext cx="8382000" cy="41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Involves More Students in Music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8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Entry-level music experience</a:t>
            </a: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	anytime</a:t>
            </a:r>
            <a:endParaRPr lang="en-US" sz="2800" b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Helps keep students </a:t>
            </a:r>
            <a:r>
              <a:rPr lang="en-US" sz="28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in school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Increases student self-esteem and </a:t>
            </a:r>
          </a:p>
          <a:p>
            <a:pPr lvl="1" algn="l" eaLnBrk="1" hangingPunct="1">
              <a:spcBef>
                <a:spcPct val="20000"/>
              </a:spcBef>
            </a:pP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	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Celebration/Recognition of culture and heritage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1525" y="1524000"/>
            <a:ext cx="2835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304800" y="685800"/>
            <a:ext cx="84582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BEGINNING MARIACHI</a:t>
            </a:r>
            <a:endParaRPr lang="en-US" dirty="0">
              <a:latin typeface="Times New Roman"/>
              <a:cs typeface="Times New Roman"/>
            </a:endParaRP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Course Scope: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This one-year course is designed for the student who is interested in learning to play a mariachi instrument including violin, trumpet, guitar, </a:t>
            </a:r>
            <a:r>
              <a:rPr lang="en-US" dirty="0" err="1">
                <a:latin typeface="Times New Roman"/>
                <a:cs typeface="Times New Roman"/>
              </a:rPr>
              <a:t>vihuela</a:t>
            </a:r>
            <a:r>
              <a:rPr lang="en-US" dirty="0">
                <a:latin typeface="Times New Roman"/>
                <a:cs typeface="Times New Roman"/>
              </a:rPr>
              <a:t> and </a:t>
            </a:r>
            <a:r>
              <a:rPr lang="en-US" dirty="0" err="1">
                <a:latin typeface="Times New Roman"/>
                <a:cs typeface="Times New Roman"/>
              </a:rPr>
              <a:t>guitarron</a:t>
            </a:r>
            <a:r>
              <a:rPr lang="en-US" dirty="0">
                <a:latin typeface="Times New Roman"/>
                <a:cs typeface="Times New Roman"/>
              </a:rPr>
              <a:t>.  It includes the development of skills necessary to become independent as a musician.  This course concentrates on the development of note-reading skills, aural skills, singing skills, rhythmic patterns, intonation, and tonality inherent to the mariachi genre. A progression of fundamental and technical proficiency is expected.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Course Goals: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age-appropriate individual singing and playing skills leading to independence as a mariachi musician.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the singing and playing skills necessary to create an ensemble sound in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identify and respond appropriately to music notation.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develop the ability to play with correct intonation.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an understanding of the form and structure of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nuances inherent to the basic mariachi styles. </a:t>
            </a:r>
          </a:p>
          <a:p>
            <a:pPr algn="l"/>
            <a:r>
              <a:rPr lang="en-US" dirty="0">
                <a:latin typeface="Times New Roman"/>
                <a:cs typeface="Times New Roman"/>
              </a:rPr>
              <a:t>To demonstrate reasonable progression in fundamental and technical proficiency.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Scope and Goals – Course Syllabi</a:t>
            </a:r>
            <a:endParaRPr lang="en-US" sz="4400" b="1" baseline="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Standards-based Materials</a:t>
            </a:r>
            <a:b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for Beginning Level Programs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Method Series               Song Book Series</a:t>
            </a:r>
            <a:endParaRPr lang="en-US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8853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52600"/>
            <a:ext cx="341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9" descr="Full Score, Book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752600"/>
            <a:ext cx="3600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0900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3900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10"/>
          <p:cNvSpPr>
            <a:spLocks noChangeArrowheads="1"/>
          </p:cNvSpPr>
          <p:nvPr/>
        </p:nvSpPr>
        <p:spPr bwMode="auto">
          <a:xfrm>
            <a:off x="457200" y="2286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aseline="0" dirty="0">
                <a:solidFill>
                  <a:schemeClr val="hlink"/>
                </a:solidFill>
              </a:rPr>
              <a:t>       </a:t>
            </a:r>
          </a:p>
          <a:p>
            <a:pPr algn="l"/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EX:  Lesson 1 Plan</a:t>
            </a:r>
            <a:endParaRPr lang="en-US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090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¡</a:t>
            </a:r>
            <a:r>
              <a:rPr lang="en-US" sz="3200" b="1" i="1" baseline="0" dirty="0" err="1">
                <a:solidFill>
                  <a:srgbClr val="FF0000"/>
                </a:solidFill>
                <a:latin typeface="Times New Roman"/>
                <a:cs typeface="Times New Roman"/>
              </a:rPr>
              <a:t>Simplemente</a:t>
            </a:r>
            <a:r>
              <a:rPr lang="en-US" sz="3200" b="1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Mariachi!</a:t>
            </a:r>
            <a:endParaRPr lang="en-US" sz="3200" b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0904" name="Picture 8" descr="1 Lesson Plan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0"/>
            <a:ext cx="51054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More References for Beginning Level Programs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Must-have Materials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7045" name="Picture 8" descr="Foundations of Mariachi Ed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3016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Mariachi Music in America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3167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n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4038600"/>
            <a:ext cx="1714500" cy="2286000"/>
          </a:xfrm>
          <a:prstGeom prst="rect">
            <a:avLst/>
          </a:prstGeom>
        </p:spPr>
      </p:pic>
      <p:pic>
        <p:nvPicPr>
          <p:cNvPr id="7" name="Picture 6" descr="Mariet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4038600"/>
            <a:ext cx="1714500" cy="2286000"/>
          </a:xfrm>
          <a:prstGeom prst="rect">
            <a:avLst/>
          </a:prstGeom>
        </p:spPr>
      </p:pic>
      <p:pic>
        <p:nvPicPr>
          <p:cNvPr id="8" name="Picture 7" descr="El Son de La Negr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057400"/>
            <a:ext cx="1714500" cy="2286000"/>
          </a:xfrm>
          <a:prstGeom prst="rect">
            <a:avLst/>
          </a:prstGeom>
        </p:spPr>
      </p:pic>
      <p:pic>
        <p:nvPicPr>
          <p:cNvPr id="9" name="Picture 8" descr="Cielito Lind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" y="1371600"/>
            <a:ext cx="1714500" cy="2286000"/>
          </a:xfrm>
          <a:prstGeom prst="rect">
            <a:avLst/>
          </a:prstGeom>
        </p:spPr>
      </p:pic>
      <p:pic>
        <p:nvPicPr>
          <p:cNvPr id="10" name="Picture 9" descr="Por Un Amo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1371600"/>
            <a:ext cx="17145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7948" y="69448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52400"/>
            <a:ext cx="914399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Just Released from </a:t>
            </a:r>
          </a:p>
          <a:p>
            <a:r>
              <a:rPr lang="en-US" sz="8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Hal Leonard!</a:t>
            </a:r>
            <a:endParaRPr lang="en-US" sz="80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37000" y="54229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4343400"/>
            <a:ext cx="914399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Arranged by</a:t>
            </a:r>
          </a:p>
          <a:p>
            <a:r>
              <a:rPr lang="en-US" sz="8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Jose Hernandez</a:t>
            </a:r>
            <a:endParaRPr lang="en-US" sz="8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rUnAmor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-152400"/>
            <a:ext cx="6400800" cy="7306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rUnAmor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-190500"/>
            <a:ext cx="6324600" cy="739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" y="686416"/>
            <a:ext cx="8915400" cy="571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Hotel and Casino Las Vegas</a:t>
            </a: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www.musicedconsultants.net/2015-mariachi-workshops </a:t>
            </a:r>
          </a:p>
          <a:p>
            <a:pPr>
              <a:defRPr/>
            </a:pPr>
            <a:endParaRPr lang="en-US" sz="44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Mariachi Workshops </a:t>
            </a: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Educators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®</a:t>
            </a:r>
          </a:p>
          <a:p>
            <a:pPr>
              <a:defRPr/>
            </a:pP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 Grad Credits Available</a:t>
            </a:r>
          </a:p>
          <a:p>
            <a:pPr>
              <a:defRPr/>
            </a:pPr>
            <a:endParaRPr lang="en-US" sz="3200" baseline="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June 22-26, 2015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noFill/>
        </p:spPr>
        <p:txBody>
          <a:bodyPr/>
          <a:lstStyle/>
          <a:p>
            <a:fld id="{3FD7048B-662D-014E-90E6-5F422C27F56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23562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23563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23576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2358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64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23565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8636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724400"/>
            <a:ext cx="5661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Instrument Options</a:t>
            </a:r>
            <a:b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KNOW YOUR VENDOR!!!</a:t>
            </a: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You Get What You Pay For!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52400" y="59436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ALWAYS </a:t>
            </a:r>
            <a:r>
              <a:rPr lang="en-US" sz="3600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Buy </a:t>
            </a:r>
            <a:r>
              <a:rPr lang="en-US" sz="36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from a Reputable Dealer!</a:t>
            </a:r>
          </a:p>
        </p:txBody>
      </p:sp>
      <p:pic>
        <p:nvPicPr>
          <p:cNvPr id="911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2971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133600"/>
            <a:ext cx="3581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133600"/>
            <a:ext cx="2590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716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1752600" y="8382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White Shirt and Black Pant with Basic </a:t>
            </a:r>
            <a:r>
              <a:rPr lang="en-US" sz="3200" dirty="0" err="1">
                <a:solidFill>
                  <a:srgbClr val="FF0000"/>
                </a:solidFill>
              </a:rPr>
              <a:t>Mo</a:t>
            </a:r>
            <a:r>
              <a:rPr lang="en-US" altLang="ja-JP" sz="3200" dirty="0" err="1">
                <a:solidFill>
                  <a:srgbClr val="FF0000"/>
                </a:solidFill>
              </a:rPr>
              <a:t>ño</a:t>
            </a:r>
            <a:endParaRPr lang="en-US" altLang="ja-JP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0" y="1905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Vaquero </a:t>
            </a:r>
            <a:r>
              <a:rPr lang="en-US" sz="3200" dirty="0"/>
              <a:t>Uniform </a:t>
            </a:r>
          </a:p>
          <a:p>
            <a:r>
              <a:rPr lang="en-US" sz="3200" dirty="0"/>
              <a:t>(Ranch/Cowboy)</a:t>
            </a:r>
          </a:p>
          <a:p>
            <a:r>
              <a:rPr lang="en-US" sz="3200" dirty="0"/>
              <a:t>Decorative pant/skirt </a:t>
            </a:r>
          </a:p>
          <a:p>
            <a:r>
              <a:rPr lang="en-US" sz="3200" dirty="0"/>
              <a:t>and shirt with </a:t>
            </a:r>
          </a:p>
          <a:p>
            <a:r>
              <a:rPr lang="en-US" sz="3200" dirty="0"/>
              <a:t>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endParaRPr lang="en-US" sz="3200" dirty="0"/>
          </a:p>
          <a:p>
            <a:endParaRPr lang="en-US" dirty="0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Uniform Options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6149975" y="1600200"/>
            <a:ext cx="2994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Traje</a:t>
            </a:r>
            <a:r>
              <a:rPr lang="en-US" sz="3200" dirty="0">
                <a:solidFill>
                  <a:srgbClr val="FF0000"/>
                </a:solidFill>
              </a:rPr>
              <a:t> de Gala </a:t>
            </a:r>
          </a:p>
          <a:p>
            <a:r>
              <a:rPr lang="en-US" sz="3200" dirty="0"/>
              <a:t>(Full</a:t>
            </a:r>
            <a:r>
              <a:rPr lang="en-US" sz="3200" dirty="0" smtClean="0"/>
              <a:t> Mariachi Suit)</a:t>
            </a:r>
            <a:endParaRPr lang="en-US" sz="3200" dirty="0"/>
          </a:p>
          <a:p>
            <a:r>
              <a:rPr lang="en-US" sz="3200" dirty="0"/>
              <a:t>Decorative Jacket </a:t>
            </a:r>
          </a:p>
          <a:p>
            <a:r>
              <a:rPr lang="en-US" sz="3200" dirty="0"/>
              <a:t>with pant/skirt </a:t>
            </a:r>
          </a:p>
          <a:p>
            <a:r>
              <a:rPr lang="en-US" sz="3200" dirty="0"/>
              <a:t>and 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r>
              <a:rPr lang="en-US" altLang="ja-JP" sz="3200" dirty="0"/>
              <a:t>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89097" name="Picture 10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05238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1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Bailey MS Mariachi </a:t>
            </a:r>
            <a:b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Year 2 of Program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9" name="Bailey MS Mariachi Program, Year 2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278255"/>
            <a:ext cx="8153400" cy="550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iachi Map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b="1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7912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marcia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@musicedconsultants.net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67000"/>
            <a:ext cx="3202940" cy="2545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819400"/>
            <a:ext cx="1219200" cy="773889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715000" y="20574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JoseSoldeMexico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4" y="2819400"/>
            <a:ext cx="1170095" cy="74272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20574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MusicEdConsult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9906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Eastern Washington University</a:t>
            </a:r>
            <a:endParaRPr lang="en-US" sz="54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5410200"/>
            <a:ext cx="91440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http://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www.musicedconsultants.net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/conference-materials</a:t>
            </a:r>
            <a:endParaRPr lang="en-US" sz="4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5059898"/>
            <a:ext cx="91440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Posted Online at:</a:t>
            </a:r>
            <a:endParaRPr lang="en-US" sz="4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473A0-48B2-514A-9CE6-9B3D889193F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604" name="Group 35"/>
          <p:cNvGrpSpPr>
            <a:grpSpLocks/>
          </p:cNvGrpSpPr>
          <p:nvPr/>
        </p:nvGrpSpPr>
        <p:grpSpPr bwMode="auto">
          <a:xfrm>
            <a:off x="3276600" y="1143000"/>
            <a:ext cx="3048000" cy="2286000"/>
            <a:chOff x="7819" y="1803"/>
            <a:chExt cx="1929" cy="1440"/>
          </a:xfrm>
        </p:grpSpPr>
        <p:grpSp>
          <p:nvGrpSpPr>
            <p:cNvPr id="25608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25612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25614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25615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25609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686300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8382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915987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0" y="388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Written Range:</a:t>
            </a:r>
            <a:r>
              <a:rPr lang="en-US" sz="4400" baseline="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Sounds Octave Lower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8" name="Process 37"/>
          <p:cNvSpPr/>
          <p:nvPr/>
        </p:nvSpPr>
        <p:spPr bwMode="auto">
          <a:xfrm>
            <a:off x="5181601" y="1447800"/>
            <a:ext cx="76200" cy="1752600"/>
          </a:xfrm>
          <a:prstGeom prst="flowChartProces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76600" y="3213477"/>
            <a:ext cx="3067531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Tape: One Whole Step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From the Nut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228600"/>
            <a:ext cx="4648200" cy="609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Some New Terms</a:t>
            </a:r>
            <a:endParaRPr lang="en-US" sz="4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709690" y="5181600"/>
            <a:ext cx="3296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3. </a:t>
            </a:r>
            <a:r>
              <a:rPr lang="en-US" sz="3200" b="1" baseline="0" dirty="0" err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altLang="ja-JP" sz="3200" b="1" baseline="0" dirty="0" err="1">
                <a:solidFill>
                  <a:srgbClr val="FF0000"/>
                </a:solidFill>
                <a:latin typeface="Times New Roman"/>
                <a:cs typeface="Times New Roman"/>
              </a:rPr>
              <a:t>á</a:t>
            </a:r>
            <a:r>
              <a:rPr lang="en-US" sz="3200" b="1" baseline="0" dirty="0" err="1">
                <a:solidFill>
                  <a:srgbClr val="FF0000"/>
                </a:solidFill>
                <a:latin typeface="Times New Roman"/>
                <a:cs typeface="Times New Roman"/>
              </a:rPr>
              <a:t>nico</a:t>
            </a:r>
            <a:endParaRPr lang="en-US" sz="3200" baseline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Strumming Pattern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724400" y="1066800"/>
            <a:ext cx="2914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baseline="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Melodia</a:t>
            </a:r>
            <a:endParaRPr lang="en-US" sz="3200" baseline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Violin, Trumpet </a:t>
            </a:r>
          </a:p>
          <a:p>
            <a:r>
              <a:rPr lang="en-US" sz="3200" baseline="0" dirty="0">
                <a:latin typeface="Times New Roman"/>
                <a:cs typeface="Times New Roman"/>
              </a:rPr>
              <a:t>Vocal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4434268" y="2819400"/>
            <a:ext cx="37870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2. </a:t>
            </a:r>
            <a:r>
              <a:rPr lang="en-US" sz="3200" b="1" baseline="0" dirty="0" err="1">
                <a:solidFill>
                  <a:srgbClr val="FF0000"/>
                </a:solidFill>
                <a:latin typeface="Times New Roman"/>
                <a:cs typeface="Times New Roman"/>
              </a:rPr>
              <a:t>Armonia</a:t>
            </a:r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3200" b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The Rhythm Section</a:t>
            </a:r>
            <a:endParaRPr lang="en-US" sz="3200" baseline="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Guitar, </a:t>
            </a:r>
            <a:r>
              <a:rPr lang="en-US" sz="3200" baseline="0" dirty="0" err="1">
                <a:latin typeface="Times New Roman"/>
                <a:cs typeface="Times New Roman"/>
              </a:rPr>
              <a:t>Vihuela</a:t>
            </a:r>
            <a:r>
              <a:rPr lang="en-US" sz="3200" baseline="0" dirty="0">
                <a:latin typeface="Times New Roman"/>
                <a:cs typeface="Times New Roman"/>
              </a:rPr>
              <a:t> </a:t>
            </a:r>
          </a:p>
          <a:p>
            <a:r>
              <a:rPr lang="en-US" sz="3200" baseline="0" dirty="0" err="1">
                <a:latin typeface="Times New Roman"/>
                <a:cs typeface="Times New Roman"/>
              </a:rPr>
              <a:t>Guitarron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27657" name="Picture 9" descr="Nationals_8-12-OC Fair_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37338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Getting to Know the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Guitarra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(pp 10-11)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4-03-27 at 3.06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08114"/>
            <a:ext cx="3962400" cy="559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Getting to Know the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Vihuela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(pp 12-13)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1" name="Picture 10" descr="Screen Shot 2014-03-27 at 3.07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2999"/>
            <a:ext cx="3962400" cy="5502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7523</TotalTime>
  <Words>1178</Words>
  <Application>Microsoft Macintosh PowerPoint</Application>
  <PresentationFormat>On-screen Show (4:3)</PresentationFormat>
  <Paragraphs>283</Paragraphs>
  <Slides>54</Slides>
  <Notes>41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Blank Presentation</vt:lpstr>
      <vt:lpstr>Slide 1</vt:lpstr>
      <vt:lpstr>Slide 2</vt:lpstr>
      <vt:lpstr>The Mariachi Ensemble</vt:lpstr>
      <vt:lpstr>Instrumentation: Traditional Instruments</vt:lpstr>
      <vt:lpstr>Characteristic Instruments: The Vihuela</vt:lpstr>
      <vt:lpstr>Characteristic Instruments: The Guitarron</vt:lpstr>
      <vt:lpstr>Some New Terms</vt:lpstr>
      <vt:lpstr>Getting to Know the Guitarra (pp 10-11)</vt:lpstr>
      <vt:lpstr>Getting to Know the Vihuela (pp 12-13)</vt:lpstr>
      <vt:lpstr>Getting to Know the Guitarron (pp 14-15)</vt:lpstr>
      <vt:lpstr>Slide 11</vt:lpstr>
      <vt:lpstr>Slide 12</vt:lpstr>
      <vt:lpstr>        Ranchera Valseada Style (p 18)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Bolero Style (p 26)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Ranchera Lenta (Romantica) Style</vt:lpstr>
      <vt:lpstr>What is the Son? </vt:lpstr>
      <vt:lpstr>The Son</vt:lpstr>
      <vt:lpstr>Slide 37</vt:lpstr>
      <vt:lpstr>Slide 38</vt:lpstr>
      <vt:lpstr>Rondallas:  Los Barandales del Puenta (p. 48) Tu Solo Tu  (p 53) </vt:lpstr>
      <vt:lpstr>Presenting Rondallas </vt:lpstr>
      <vt:lpstr>Slide 41</vt:lpstr>
      <vt:lpstr>Slide 42</vt:lpstr>
      <vt:lpstr>Standards-based Materials for Beginning Level Programs    Method Series               Song Book Series</vt:lpstr>
      <vt:lpstr>Slide 44</vt:lpstr>
      <vt:lpstr>More References for Beginning Level Programs  Must-have Materials</vt:lpstr>
      <vt:lpstr>Slide 46</vt:lpstr>
      <vt:lpstr>Slide 47</vt:lpstr>
      <vt:lpstr>Slide 48</vt:lpstr>
      <vt:lpstr>Slide 49</vt:lpstr>
      <vt:lpstr>Instrument Options KNOW YOUR VENDOR!!! You Get What You Pay For!</vt:lpstr>
      <vt:lpstr>Uniform Options</vt:lpstr>
      <vt:lpstr>Bailey MS Mariachi  Year 2 of Program</vt:lpstr>
      <vt:lpstr>Slide 53</vt:lpstr>
      <vt:lpstr>Slide 54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1682</cp:revision>
  <cp:lastPrinted>2013-10-24T21:12:29Z</cp:lastPrinted>
  <dcterms:created xsi:type="dcterms:W3CDTF">2015-05-12T22:37:46Z</dcterms:created>
  <dcterms:modified xsi:type="dcterms:W3CDTF">2015-05-12T22:46:47Z</dcterms:modified>
</cp:coreProperties>
</file>