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6" r:id="rId1"/>
  </p:sldMasterIdLst>
  <p:notesMasterIdLst>
    <p:notesMasterId r:id="rId28"/>
  </p:notesMasterIdLst>
  <p:sldIdLst>
    <p:sldId id="256" r:id="rId2"/>
    <p:sldId id="279" r:id="rId3"/>
    <p:sldId id="257" r:id="rId4"/>
    <p:sldId id="283" r:id="rId5"/>
    <p:sldId id="282" r:id="rId6"/>
    <p:sldId id="280" r:id="rId7"/>
    <p:sldId id="258" r:id="rId8"/>
    <p:sldId id="270" r:id="rId9"/>
    <p:sldId id="259" r:id="rId10"/>
    <p:sldId id="271" r:id="rId11"/>
    <p:sldId id="272" r:id="rId12"/>
    <p:sldId id="273" r:id="rId13"/>
    <p:sldId id="274" r:id="rId14"/>
    <p:sldId id="275" r:id="rId15"/>
    <p:sldId id="260" r:id="rId16"/>
    <p:sldId id="269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5F11-2018-A740-A0C8-B90C6DDBF278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A34AF-3D18-914E-9742-8D4B2AF88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34AF-3D18-914E-9742-8D4B2AF887A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E336C44-561F-4E40-816D-676E64D99067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81309D69-26CC-F94E-90C4-443388E73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615115"/>
            <a:ext cx="8001000" cy="2424766"/>
          </a:xfrm>
        </p:spPr>
        <p:txBody>
          <a:bodyPr/>
          <a:lstStyle/>
          <a:p>
            <a:r>
              <a:rPr lang="en-US" sz="7200" dirty="0" smtClean="0">
                <a:solidFill>
                  <a:srgbClr val="A32323"/>
                </a:solidFill>
              </a:rPr>
              <a:t>360 Degrees of Leadership</a:t>
            </a:r>
            <a:endParaRPr lang="en-US" sz="7200" dirty="0">
              <a:solidFill>
                <a:srgbClr val="A3232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2192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A32323"/>
                </a:solidFill>
              </a:rPr>
              <a:t>With Great Thanks to John Maxwell!</a:t>
            </a:r>
            <a:endParaRPr lang="en-US" sz="4000" i="1" dirty="0">
              <a:solidFill>
                <a:srgbClr val="A32323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991444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4000" b="0" u="none" strike="noStrike" kern="1200" cap="none" spc="0" normalizeH="0" baseline="0" noProof="0" dirty="0" smtClean="0">
                <a:ln>
                  <a:noFill/>
                </a:ln>
                <a:solidFill>
                  <a:srgbClr val="A323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 Conn-Selmer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US" sz="4000" dirty="0" smtClean="0">
                <a:solidFill>
                  <a:srgbClr val="A32323"/>
                </a:solidFill>
              </a:rPr>
              <a:t>Marcia Neel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rgbClr val="A323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742" y="1809962"/>
            <a:ext cx="879007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Multi-hat: </a:t>
            </a:r>
          </a:p>
          <a:p>
            <a:pPr algn="ctr"/>
            <a:r>
              <a:rPr lang="en-US" sz="3600" dirty="0" smtClean="0"/>
              <a:t>Knowing what hat to put on </a:t>
            </a:r>
          </a:p>
          <a:p>
            <a:pPr algn="ctr"/>
            <a:r>
              <a:rPr lang="en-US" sz="3600" dirty="0" smtClean="0"/>
              <a:t>and then enjoying the challenge.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54796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The Challenges that 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360-Degree Leaders Face</a:t>
            </a:r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742" y="6014893"/>
            <a:ext cx="879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Remain flexible.</a:t>
            </a:r>
            <a:endParaRPr lang="en-US" sz="3600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542" y="3693714"/>
            <a:ext cx="2408774" cy="2408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54796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The Challenges that 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360-Degree Leaders Face</a:t>
            </a:r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029" y="1664318"/>
            <a:ext cx="872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Ego:</a:t>
            </a:r>
          </a:p>
          <a:p>
            <a:pPr algn="ctr"/>
            <a:r>
              <a:rPr lang="en-US" sz="3600" dirty="0" smtClean="0"/>
              <a:t>You’re often hidden in the middle.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08029" y="4756300"/>
            <a:ext cx="872491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Remember that consistently good </a:t>
            </a:r>
          </a:p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leadership does get noticed.</a:t>
            </a:r>
          </a:p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Serve others at whatever the cost.</a:t>
            </a:r>
            <a:endParaRPr lang="en-US" sz="3600" i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207" y="2901965"/>
            <a:ext cx="3187272" cy="1954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54796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The Challenges that 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360-Degree Leaders Face</a:t>
            </a:r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037" y="4369164"/>
            <a:ext cx="874533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Leadership is more disposition than position—influence others from wherever YOU are by</a:t>
            </a:r>
          </a:p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putting the Team above your personal success.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2203" y="2060840"/>
            <a:ext cx="6785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Fulfillment:</a:t>
            </a:r>
          </a:p>
          <a:p>
            <a:pPr algn="ctr"/>
            <a:r>
              <a:rPr lang="en-US" sz="3600" dirty="0" smtClean="0"/>
              <a:t>Being in “the front” is a double-edged sword. You can wish your life away!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5694" y="254796"/>
            <a:ext cx="4126975" cy="4402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54796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The Challenges that 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360-Degree Leaders Face</a:t>
            </a:r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606" y="5269674"/>
            <a:ext cx="877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The more you invest in the vision,</a:t>
            </a:r>
          </a:p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the more it becomes your own.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06" y="1693514"/>
            <a:ext cx="87741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Vision:</a:t>
            </a:r>
          </a:p>
          <a:p>
            <a:pPr algn="ctr"/>
            <a:r>
              <a:rPr lang="en-US" sz="3600" dirty="0" smtClean="0"/>
              <a:t>Championing the Vision is more</a:t>
            </a:r>
          </a:p>
          <a:p>
            <a:pPr algn="ctr"/>
            <a:r>
              <a:rPr lang="en-US" sz="3600" dirty="0" smtClean="0"/>
              <a:t>difficult when YOU didn’t create it.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39" y="3447841"/>
            <a:ext cx="3242429" cy="1821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54796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The Challenges that 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360-Degree Leaders Face</a:t>
            </a:r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470" y="1532925"/>
            <a:ext cx="87453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Influence:</a:t>
            </a:r>
          </a:p>
          <a:p>
            <a:pPr algn="ctr"/>
            <a:r>
              <a:rPr lang="en-US" sz="3600" dirty="0" smtClean="0"/>
              <a:t>Leading others beyond your position</a:t>
            </a:r>
          </a:p>
          <a:p>
            <a:pPr algn="ctr"/>
            <a:r>
              <a:rPr lang="en-US" sz="3600" dirty="0" smtClean="0"/>
              <a:t>is not easy.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6470" y="4861550"/>
            <a:ext cx="87453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Think influence, not position.</a:t>
            </a:r>
          </a:p>
          <a:p>
            <a:pPr algn="ctr"/>
            <a:r>
              <a:rPr lang="en-US" sz="3600" i="1" u="sng" dirty="0" smtClean="0">
                <a:solidFill>
                  <a:srgbClr val="0000FF"/>
                </a:solidFill>
              </a:rPr>
              <a:t>Trust</a:t>
            </a:r>
            <a:r>
              <a:rPr lang="en-US" sz="3600" i="1" dirty="0" smtClean="0">
                <a:solidFill>
                  <a:srgbClr val="0000FF"/>
                </a:solidFill>
              </a:rPr>
              <a:t> is the foundation of leadership</a:t>
            </a:r>
          </a:p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and strong </a:t>
            </a:r>
            <a:r>
              <a:rPr lang="en-US" sz="3600" i="1" u="sng" dirty="0" smtClean="0">
                <a:solidFill>
                  <a:srgbClr val="0000FF"/>
                </a:solidFill>
              </a:rPr>
              <a:t>character</a:t>
            </a:r>
            <a:r>
              <a:rPr lang="en-US" sz="3600" i="1" dirty="0" smtClean="0">
                <a:solidFill>
                  <a:srgbClr val="0000FF"/>
                </a:solidFill>
              </a:rPr>
              <a:t> paves the way.</a:t>
            </a:r>
            <a:endParaRPr lang="en-US" sz="3600" i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069" y="3228856"/>
            <a:ext cx="2237263" cy="1785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374" y="2373905"/>
            <a:ext cx="829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Lead </a:t>
            </a:r>
            <a:r>
              <a:rPr lang="en-US" sz="3600" b="1" dirty="0" smtClean="0"/>
              <a:t>Yourself </a:t>
            </a:r>
            <a:r>
              <a:rPr lang="en-US" sz="3600" dirty="0" smtClean="0"/>
              <a:t>Exceptionally Well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53374" y="3363243"/>
            <a:ext cx="829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Lighten Your Leader’s Load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53374" y="5465639"/>
            <a:ext cx="829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4. Be Willing to do What Others Won’t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54796"/>
            <a:ext cx="91439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Leaders Practice to Lead Up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</a:rPr>
              <a:t>Nine (9) Leading Up Principles</a:t>
            </a:r>
          </a:p>
          <a:p>
            <a:pPr algn="ctr"/>
            <a:endParaRPr lang="en-US" sz="1400" dirty="0" smtClean="0">
              <a:solidFill>
                <a:srgbClr val="A32323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A32323"/>
                </a:solidFill>
              </a:rPr>
              <a:t>Follow me, I’m right behind you.</a:t>
            </a:r>
          </a:p>
          <a:p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374" y="4394154"/>
            <a:ext cx="829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Do More than Manage – LEAD!</a:t>
            </a:r>
            <a:endParaRPr lang="en-US" sz="3600" dirty="0"/>
          </a:p>
        </p:txBody>
      </p:sp>
      <p:sp>
        <p:nvSpPr>
          <p:cNvPr id="7" name="Up Arrow 6"/>
          <p:cNvSpPr/>
          <p:nvPr/>
        </p:nvSpPr>
        <p:spPr>
          <a:xfrm>
            <a:off x="8102957" y="439919"/>
            <a:ext cx="822960" cy="82296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633" y="2182710"/>
            <a:ext cx="829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r>
              <a:rPr lang="en-US" sz="3600" dirty="0" smtClean="0"/>
              <a:t>. Invest in Relational Chemistry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94633" y="3132363"/>
            <a:ext cx="82906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  <a:r>
              <a:rPr lang="en-US" sz="3600" dirty="0" smtClean="0"/>
              <a:t>. Be Prepared Every Time You Take Your Leader’s Time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94633" y="5923817"/>
            <a:ext cx="829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</a:t>
            </a:r>
            <a:r>
              <a:rPr lang="en-US" sz="3600" dirty="0" smtClean="0"/>
              <a:t>. Become a Go-To Player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54796"/>
            <a:ext cx="914399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</a:rPr>
              <a:t>Leaders Practice to Lead Up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</a:rPr>
              <a:t>Nine (9) Leading Up Principles</a:t>
            </a:r>
          </a:p>
          <a:p>
            <a:pPr algn="ctr"/>
            <a:endParaRPr lang="en-US" sz="1400" dirty="0" smtClean="0">
              <a:solidFill>
                <a:srgbClr val="A32323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A32323"/>
                </a:solidFill>
              </a:rPr>
              <a:t>Follow me, I’m right behind you</a:t>
            </a:r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633" y="4574544"/>
            <a:ext cx="8290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  <a:r>
              <a:rPr lang="en-US" sz="3600" dirty="0" smtClean="0"/>
              <a:t>. Know When to Push and When to Back Off</a:t>
            </a:r>
            <a:endParaRPr lang="en-US" sz="3600" dirty="0"/>
          </a:p>
        </p:txBody>
      </p:sp>
      <p:sp>
        <p:nvSpPr>
          <p:cNvPr id="7" name="Up Arrow 6"/>
          <p:cNvSpPr/>
          <p:nvPr/>
        </p:nvSpPr>
        <p:spPr>
          <a:xfrm>
            <a:off x="8074092" y="425506"/>
            <a:ext cx="822960" cy="82296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301708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9. Be Better Tomorrow Than You Are Today!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54796"/>
            <a:ext cx="914399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</a:rPr>
              <a:t>Leaders Practice to Lead Up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</a:rPr>
              <a:t>Nine (9) Leading Up Principles</a:t>
            </a:r>
          </a:p>
          <a:p>
            <a:pPr algn="ctr"/>
            <a:endParaRPr lang="en-US" sz="1400" dirty="0" smtClean="0">
              <a:solidFill>
                <a:srgbClr val="A32323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A32323"/>
                </a:solidFill>
              </a:rPr>
              <a:t>Follow me, I’m right behind you</a:t>
            </a:r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8059663" y="396617"/>
            <a:ext cx="822960" cy="82296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54796"/>
            <a:ext cx="9143999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Leaders Practice to Across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</a:rPr>
              <a:t>Seven (7) Leading Across Principles</a:t>
            </a:r>
          </a:p>
          <a:p>
            <a:pPr algn="ctr"/>
            <a:endParaRPr lang="en-US" sz="1400" i="1" dirty="0" smtClean="0">
              <a:solidFill>
                <a:srgbClr val="A32323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A32323"/>
                </a:solidFill>
              </a:rPr>
              <a:t>Follow me, I’ll walk with you.</a:t>
            </a:r>
          </a:p>
          <a:p>
            <a:pPr algn="ctr"/>
            <a:endParaRPr lang="en-US" sz="3600" dirty="0" smtClean="0">
              <a:solidFill>
                <a:srgbClr val="A32323"/>
              </a:solidFill>
              <a:latin typeface="+mj-lt"/>
            </a:endParaRPr>
          </a:p>
          <a:p>
            <a:pPr algn="ctr"/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020" y="2112415"/>
            <a:ext cx="8469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/>
              <a:t>1. Understand</a:t>
            </a:r>
            <a:r>
              <a:rPr lang="en-US" sz="3600" dirty="0"/>
              <a:t>, Practice, and Complete</a:t>
            </a:r>
            <a:r>
              <a:rPr lang="en-US" sz="3600" dirty="0" smtClean="0"/>
              <a:t> </a:t>
            </a:r>
          </a:p>
          <a:p>
            <a:pPr marL="742950" indent="-742950"/>
            <a:r>
              <a:rPr lang="en-US" sz="3600" dirty="0" smtClean="0"/>
              <a:t>the </a:t>
            </a:r>
            <a:r>
              <a:rPr lang="en-US" sz="3600" dirty="0"/>
              <a:t>Leadership Loop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6020" y="3465144"/>
            <a:ext cx="846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Put </a:t>
            </a:r>
            <a:r>
              <a:rPr lang="en-US" sz="3600" dirty="0"/>
              <a:t>Completing Fellow Leaders Ahead of Competing</a:t>
            </a:r>
            <a:r>
              <a:rPr lang="en-US" sz="3600" dirty="0" smtClean="0"/>
              <a:t> with Them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6020" y="4917083"/>
            <a:ext cx="846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Be a Friend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6020" y="5816845"/>
            <a:ext cx="846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 Avoid School/Office Politics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237926" y="209023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ight Arrow 10"/>
          <p:cNvSpPr/>
          <p:nvPr/>
        </p:nvSpPr>
        <p:spPr>
          <a:xfrm>
            <a:off x="8030801" y="194593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54796"/>
            <a:ext cx="91439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</a:rPr>
              <a:t>Leaders Practice to Across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</a:rPr>
              <a:t>Seven (7) Leading Across Principles</a:t>
            </a:r>
          </a:p>
          <a:p>
            <a:pPr algn="ctr"/>
            <a:endParaRPr lang="en-US" sz="1400" i="1" dirty="0" smtClean="0">
              <a:solidFill>
                <a:srgbClr val="A32323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A32323"/>
                </a:solidFill>
              </a:rPr>
              <a:t>Follow me, I’ll walk with you.</a:t>
            </a:r>
          </a:p>
          <a:p>
            <a:pPr algn="ctr"/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020" y="2314435"/>
            <a:ext cx="846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5. Expand Your </a:t>
            </a:r>
            <a:r>
              <a:rPr lang="en-US" sz="3600" dirty="0"/>
              <a:t>C</a:t>
            </a:r>
            <a:r>
              <a:rPr lang="en-US" sz="3600" dirty="0" smtClean="0"/>
              <a:t>ircle of </a:t>
            </a:r>
            <a:r>
              <a:rPr lang="en-US" sz="3600" dirty="0"/>
              <a:t>Acquaintances</a:t>
            </a:r>
            <a:r>
              <a:rPr lang="en-US" sz="3600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6020" y="3396588"/>
            <a:ext cx="846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6. Let </a:t>
            </a:r>
            <a:r>
              <a:rPr lang="en-US" sz="3600" dirty="0"/>
              <a:t>the Best Idea Win	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6019" y="4472772"/>
            <a:ext cx="846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7. Don't </a:t>
            </a:r>
            <a:r>
              <a:rPr lang="en-US" sz="3600" dirty="0"/>
              <a:t>Pretend You're Perfect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252357" y="223453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ight Arrow 9"/>
          <p:cNvSpPr/>
          <p:nvPr/>
        </p:nvSpPr>
        <p:spPr>
          <a:xfrm>
            <a:off x="7987507" y="223453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64" y="590720"/>
            <a:ext cx="82550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54796"/>
            <a:ext cx="914399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Leaders Practice to Lead Down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Seven (7) Leading Down Principles</a:t>
            </a:r>
          </a:p>
          <a:p>
            <a:pPr algn="ctr"/>
            <a:endParaRPr lang="en-US" sz="1400" dirty="0" smtClean="0">
              <a:solidFill>
                <a:srgbClr val="A32323"/>
              </a:solidFill>
              <a:latin typeface="+mj-lt"/>
            </a:endParaRPr>
          </a:p>
          <a:p>
            <a:pPr algn="ctr"/>
            <a:r>
              <a:rPr lang="en-US" sz="3600" i="1" dirty="0" smtClean="0">
                <a:solidFill>
                  <a:srgbClr val="A32323"/>
                </a:solidFill>
                <a:latin typeface="+mj-lt"/>
              </a:rPr>
              <a:t>Follow me, I’ll add value to you.</a:t>
            </a:r>
            <a:endParaRPr lang="en-US" sz="3600" i="1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158" y="2227855"/>
            <a:ext cx="846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Walk </a:t>
            </a:r>
            <a:r>
              <a:rPr lang="en-US" sz="3600" dirty="0"/>
              <a:t>Slowly Through the Halls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158" y="3223428"/>
            <a:ext cx="846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See </a:t>
            </a:r>
            <a:r>
              <a:rPr lang="en-US" sz="3600" dirty="0"/>
              <a:t>Everyone as a "10"</a:t>
            </a:r>
            <a:r>
              <a:rPr lang="en-US" sz="3600" dirty="0" smtClean="0"/>
              <a:t> 	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158" y="4207614"/>
            <a:ext cx="846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Develop </a:t>
            </a:r>
            <a:r>
              <a:rPr lang="en-US" sz="3600" dirty="0"/>
              <a:t>Each Team Member </a:t>
            </a:r>
            <a:r>
              <a:rPr lang="en-US" sz="3600" dirty="0" smtClean="0"/>
              <a:t>as </a:t>
            </a:r>
            <a:r>
              <a:rPr lang="en-US" sz="3600" dirty="0"/>
              <a:t>a Person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790" y="5575117"/>
            <a:ext cx="846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4. Place </a:t>
            </a:r>
            <a:r>
              <a:rPr lang="en-US" sz="3600" dirty="0"/>
              <a:t>People in their Strength Zones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8001938" y="223453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54796"/>
            <a:ext cx="91439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</a:rPr>
              <a:t>Leaders Practice to Lead Down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</a:rPr>
              <a:t>Seven (7) Leading Down Principles</a:t>
            </a:r>
          </a:p>
          <a:p>
            <a:pPr algn="ctr"/>
            <a:endParaRPr lang="en-US" sz="1400" dirty="0" smtClean="0">
              <a:solidFill>
                <a:srgbClr val="A32323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A32323"/>
                </a:solidFill>
              </a:rPr>
              <a:t>Follow me, I’ll add value to you.</a:t>
            </a:r>
          </a:p>
          <a:p>
            <a:pPr algn="ctr"/>
            <a:endParaRPr lang="en-US" sz="3600" dirty="0">
              <a:solidFill>
                <a:srgbClr val="A323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761" y="2328865"/>
            <a:ext cx="846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5. Model </a:t>
            </a:r>
            <a:r>
              <a:rPr lang="en-US" sz="3600" dirty="0"/>
              <a:t>the Behavior You Desire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4761" y="3324438"/>
            <a:ext cx="846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6. Transfer </a:t>
            </a:r>
            <a:r>
              <a:rPr lang="en-US" sz="3600" dirty="0"/>
              <a:t>the Vision</a:t>
            </a:r>
            <a:r>
              <a:rPr lang="en-US" sz="3600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4761" y="4308624"/>
            <a:ext cx="846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7. Reward </a:t>
            </a:r>
            <a:r>
              <a:rPr lang="en-US" sz="3600" dirty="0"/>
              <a:t>for Results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8045232" y="266744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54796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The Value of </a:t>
            </a:r>
            <a:r>
              <a:rPr lang="en-US" sz="3600" dirty="0">
                <a:solidFill>
                  <a:srgbClr val="A32323"/>
                </a:solidFill>
              </a:rPr>
              <a:t>360-</a:t>
            </a:r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Degree Leaders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Five (5) Values</a:t>
            </a:r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761" y="1939255"/>
            <a:ext cx="8469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/>
              <a:t>1. A </a:t>
            </a:r>
            <a:r>
              <a:rPr lang="en-US" sz="3600" dirty="0"/>
              <a:t>Leadership Team is More </a:t>
            </a:r>
            <a:r>
              <a:rPr lang="en-US" sz="3600" dirty="0" smtClean="0"/>
              <a:t>Effective</a:t>
            </a:r>
          </a:p>
          <a:p>
            <a:pPr marL="742950" indent="-742950"/>
            <a:r>
              <a:rPr lang="en-US" sz="3600" dirty="0" smtClean="0"/>
              <a:t>    than Just One Leader…</a:t>
            </a:r>
            <a:r>
              <a:rPr lang="en-US" sz="3600" i="1" dirty="0" smtClean="0">
                <a:solidFill>
                  <a:srgbClr val="0000FF"/>
                </a:solidFill>
              </a:rPr>
              <a:t>build your team 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761" y="3324438"/>
            <a:ext cx="846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Leaders </a:t>
            </a:r>
            <a:r>
              <a:rPr lang="en-US" sz="3600" dirty="0"/>
              <a:t>are Needed at Every </a:t>
            </a:r>
            <a:r>
              <a:rPr lang="en-US" sz="3600" dirty="0" smtClean="0"/>
              <a:t>Level…</a:t>
            </a:r>
          </a:p>
          <a:p>
            <a:r>
              <a:rPr lang="en-US" sz="3600" dirty="0" smtClean="0"/>
              <a:t>    </a:t>
            </a:r>
            <a:r>
              <a:rPr lang="en-US" sz="3600" i="1" dirty="0" smtClean="0">
                <a:solidFill>
                  <a:srgbClr val="0000FF"/>
                </a:solidFill>
              </a:rPr>
              <a:t>everything rises and falls on leadership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4761" y="4741657"/>
            <a:ext cx="846923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Leading </a:t>
            </a:r>
            <a:r>
              <a:rPr lang="en-US" sz="3600" dirty="0"/>
              <a:t>Successfully at One Level is a</a:t>
            </a:r>
            <a:r>
              <a:rPr lang="en-US" sz="3600" dirty="0" smtClean="0"/>
              <a:t>   </a:t>
            </a:r>
          </a:p>
          <a:p>
            <a:r>
              <a:rPr lang="en-US" sz="3600" dirty="0" smtClean="0"/>
              <a:t>    Qualifier for Leading at the Next Level</a:t>
            </a:r>
          </a:p>
          <a:p>
            <a:r>
              <a:rPr lang="en-US" sz="3600" dirty="0" smtClean="0"/>
              <a:t>    …</a:t>
            </a:r>
            <a:r>
              <a:rPr lang="en-US" sz="3600" i="1" dirty="0" smtClean="0">
                <a:solidFill>
                  <a:srgbClr val="0000FF"/>
                </a:solidFill>
              </a:rPr>
              <a:t>focus on leading well where you are 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54796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The Value of 360-Degree Leaders</a:t>
            </a:r>
          </a:p>
          <a:p>
            <a:pPr algn="ctr"/>
            <a:r>
              <a:rPr lang="en-US" sz="3600" dirty="0">
                <a:solidFill>
                  <a:srgbClr val="A32323"/>
                </a:solidFill>
              </a:rPr>
              <a:t>Five (5) </a:t>
            </a:r>
            <a:r>
              <a:rPr lang="en-US" sz="3600" dirty="0" smtClean="0">
                <a:solidFill>
                  <a:srgbClr val="A32323"/>
                </a:solidFill>
              </a:rPr>
              <a:t>Values </a:t>
            </a:r>
            <a:r>
              <a:rPr lang="en-US" sz="3600" i="1" dirty="0" err="1" smtClean="0">
                <a:solidFill>
                  <a:srgbClr val="A32323"/>
                </a:solidFill>
              </a:rPr>
              <a:t>Con’t</a:t>
            </a:r>
            <a:endParaRPr lang="en-US" sz="3600" i="1" dirty="0" smtClean="0">
              <a:solidFill>
                <a:srgbClr val="A32323"/>
              </a:solidFill>
            </a:endParaRPr>
          </a:p>
          <a:p>
            <a:pPr algn="ctr"/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761" y="1939255"/>
            <a:ext cx="846923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4. Good </a:t>
            </a:r>
            <a:r>
              <a:rPr lang="en-US" sz="3600" dirty="0"/>
              <a:t>Leaders in the Middle Make</a:t>
            </a:r>
            <a:r>
              <a:rPr lang="en-US" sz="3600" dirty="0" smtClean="0"/>
              <a:t>  </a:t>
            </a:r>
          </a:p>
          <a:p>
            <a:r>
              <a:rPr lang="en-US" sz="3600" dirty="0" smtClean="0"/>
              <a:t>    Better </a:t>
            </a:r>
            <a:r>
              <a:rPr lang="en-US" sz="3600" dirty="0"/>
              <a:t>Leaders at the </a:t>
            </a:r>
            <a:r>
              <a:rPr lang="en-US" sz="3600" dirty="0" smtClean="0"/>
              <a:t>Top…</a:t>
            </a:r>
            <a:r>
              <a:rPr lang="en-US" sz="3600" i="1" dirty="0" smtClean="0">
                <a:solidFill>
                  <a:srgbClr val="0000FF"/>
                </a:solidFill>
              </a:rPr>
              <a:t>strength</a:t>
            </a:r>
          </a:p>
          <a:p>
            <a:r>
              <a:rPr lang="en-US" sz="3600" i="1" dirty="0" smtClean="0">
                <a:solidFill>
                  <a:srgbClr val="0000FF"/>
                </a:solidFill>
              </a:rPr>
              <a:t>    brings out strength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762" y="3968332"/>
            <a:ext cx="846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5. 360</a:t>
            </a:r>
            <a:r>
              <a:rPr lang="en-US" sz="3600" dirty="0"/>
              <a:t>-Degree Leaders Possess Qualities</a:t>
            </a:r>
            <a:r>
              <a:rPr lang="en-US" sz="3600" dirty="0" smtClean="0"/>
              <a:t>   </a:t>
            </a:r>
          </a:p>
          <a:p>
            <a:r>
              <a:rPr lang="en-US" sz="3600" dirty="0" smtClean="0"/>
              <a:t>    Every Organization Needs…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54796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The Value of 360-Degree Leaders</a:t>
            </a:r>
          </a:p>
          <a:p>
            <a:pPr algn="ctr"/>
            <a:r>
              <a:rPr lang="en-US" sz="3600" dirty="0">
                <a:solidFill>
                  <a:srgbClr val="A32323"/>
                </a:solidFill>
              </a:rPr>
              <a:t>Five (5) </a:t>
            </a:r>
            <a:r>
              <a:rPr lang="en-US" sz="3600" dirty="0" smtClean="0">
                <a:solidFill>
                  <a:srgbClr val="A32323"/>
                </a:solidFill>
              </a:rPr>
              <a:t>Values </a:t>
            </a:r>
            <a:r>
              <a:rPr lang="en-US" sz="3600" i="1" dirty="0" err="1" smtClean="0">
                <a:solidFill>
                  <a:srgbClr val="A32323"/>
                </a:solidFill>
              </a:rPr>
              <a:t>Con’t</a:t>
            </a:r>
            <a:endParaRPr lang="en-US" sz="3600" i="1" dirty="0" smtClean="0">
              <a:solidFill>
                <a:srgbClr val="A32323"/>
              </a:solidFill>
            </a:endParaRPr>
          </a:p>
          <a:p>
            <a:pPr algn="ctr"/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97" y="2103750"/>
            <a:ext cx="846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Adaptability—Quickly Adjusts to Change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497" y="2750081"/>
            <a:ext cx="846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Discernment—Understands the Real Issues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497" y="3396412"/>
            <a:ext cx="846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Perspective—Sees Beyond Their Own Vantage Point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587" y="4452006"/>
            <a:ext cx="846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Communication—Links to everyone effectively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497" y="5098337"/>
            <a:ext cx="846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Security—Finds Identify in Self, Not Position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54796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The Value of 360-Degree Leaders</a:t>
            </a:r>
          </a:p>
          <a:p>
            <a:pPr algn="ctr"/>
            <a:r>
              <a:rPr lang="en-US" sz="3600" dirty="0">
                <a:solidFill>
                  <a:srgbClr val="A32323"/>
                </a:solidFill>
              </a:rPr>
              <a:t>Five (5) </a:t>
            </a:r>
            <a:r>
              <a:rPr lang="en-US" sz="3600" dirty="0" smtClean="0">
                <a:solidFill>
                  <a:srgbClr val="A32323"/>
                </a:solidFill>
              </a:rPr>
              <a:t>Values </a:t>
            </a:r>
            <a:r>
              <a:rPr lang="en-US" sz="3600" i="1" dirty="0" err="1" smtClean="0">
                <a:solidFill>
                  <a:srgbClr val="A32323"/>
                </a:solidFill>
              </a:rPr>
              <a:t>Con’t</a:t>
            </a:r>
            <a:endParaRPr lang="en-US" sz="3600" i="1" dirty="0" smtClean="0">
              <a:solidFill>
                <a:srgbClr val="A32323"/>
              </a:solidFill>
            </a:endParaRPr>
          </a:p>
          <a:p>
            <a:pPr algn="ctr"/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550" y="2009123"/>
            <a:ext cx="846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Resourcefulness—Finds Creative Ways to Make Things Happen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550" y="3114195"/>
            <a:ext cx="846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Maturity—Puts the Team Before Self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640" y="3760526"/>
            <a:ext cx="846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Endurance—Remains Consistent in Character and Competence over the Long Haul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550" y="4960855"/>
            <a:ext cx="846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0000FF"/>
                </a:solidFill>
              </a:rPr>
              <a:t>Countability</a:t>
            </a:r>
            <a:r>
              <a:rPr lang="en-US" sz="3600" i="1" dirty="0" smtClean="0">
                <a:solidFill>
                  <a:srgbClr val="0000FF"/>
                </a:solidFill>
              </a:rPr>
              <a:t>—Can be Counted on When It Counts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447339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A Final Thought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 </a:t>
            </a:r>
            <a:endParaRPr lang="en-US" sz="3600" i="1" dirty="0" smtClean="0">
              <a:solidFill>
                <a:srgbClr val="A32323"/>
              </a:solidFill>
            </a:endParaRPr>
          </a:p>
          <a:p>
            <a:pPr algn="ctr"/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386" y="2009123"/>
            <a:ext cx="82204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“A leader is best when the people barely  </a:t>
            </a:r>
          </a:p>
          <a:p>
            <a:r>
              <a:rPr lang="en-US" sz="3600" dirty="0" smtClean="0"/>
              <a:t> know he exists.”  </a:t>
            </a:r>
          </a:p>
          <a:p>
            <a:pPr algn="r"/>
            <a:r>
              <a:rPr lang="en-US" sz="3600" i="1" dirty="0" smtClean="0"/>
              <a:t>Chinese philosopher, Lao-Tzu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71924" y="3915850"/>
            <a:ext cx="822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“This is what the best leaders do—help OTHERS succeed. They lead, empower then get out of the way.”   </a:t>
            </a:r>
          </a:p>
          <a:p>
            <a:pPr algn="r"/>
            <a:r>
              <a:rPr lang="en-US" sz="3600" i="1" dirty="0" smtClean="0">
                <a:solidFill>
                  <a:srgbClr val="0000FF"/>
                </a:solidFill>
              </a:rPr>
              <a:t>Leadership expert, John Maxwell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Workplace Culture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412" y="1447520"/>
            <a:ext cx="8685992" cy="6986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 know what is expected of me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 have the materials and equipment I need to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do </a:t>
            </a:r>
            <a:r>
              <a:rPr lang="en-US" sz="3200" dirty="0" smtClean="0"/>
              <a:t>my work correctly. 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At work, I have the opportunity to do what I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do </a:t>
            </a:r>
            <a:r>
              <a:rPr lang="en-US" sz="3200" dirty="0" smtClean="0"/>
              <a:t>best every day.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In the last seven days, I have received recognition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or </a:t>
            </a:r>
            <a:r>
              <a:rPr lang="en-US" sz="3200" dirty="0" smtClean="0"/>
              <a:t>praise for doing good work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My supervisor, or someone at work, seems to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care </a:t>
            </a:r>
            <a:r>
              <a:rPr lang="en-US" sz="3200" dirty="0" smtClean="0"/>
              <a:t>about me as a person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There is someone at work who encourages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my </a:t>
            </a:r>
            <a:r>
              <a:rPr lang="en-US" sz="3200" dirty="0" smtClean="0"/>
              <a:t>development.</a:t>
            </a:r>
          </a:p>
          <a:p>
            <a:r>
              <a:rPr lang="en-US" sz="3200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 </a:t>
            </a:r>
          </a:p>
          <a:p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Workplace Culture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412" y="1567048"/>
            <a:ext cx="85717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work, my opinions seem to count.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The mission/purpose of my organization makes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me </a:t>
            </a:r>
            <a:r>
              <a:rPr lang="en-US" sz="3200" dirty="0" smtClean="0"/>
              <a:t>feel my job is important.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My associates (fellow employees) are committed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to </a:t>
            </a:r>
            <a:r>
              <a:rPr lang="en-US" sz="3200" dirty="0" smtClean="0"/>
              <a:t>doing quality work.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I have a best friend at work.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In the last six months, someone at work talked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to </a:t>
            </a:r>
            <a:r>
              <a:rPr lang="en-US" sz="3200" dirty="0" smtClean="0"/>
              <a:t>me about my progress.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This last year, I have had opportunities at </a:t>
            </a:r>
            <a:r>
              <a:rPr lang="en-US" sz="3200" dirty="0" smtClean="0"/>
              <a:t>work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to learn and grow.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7788"/>
            <a:ext cx="9143998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I’m not the main leader and the person I work under is, </a:t>
            </a:r>
            <a:r>
              <a:rPr lang="en-US" sz="4000" i="1" dirty="0" smtClean="0">
                <a:solidFill>
                  <a:schemeClr val="accent2"/>
                </a:solidFill>
              </a:rPr>
              <a:t>at best</a:t>
            </a:r>
            <a:r>
              <a:rPr lang="en-US" sz="4000" dirty="0" smtClean="0">
                <a:solidFill>
                  <a:schemeClr val="accent2"/>
                </a:solidFill>
              </a:rPr>
              <a:t>, average.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6181" y="1810313"/>
            <a:ext cx="146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3366FF"/>
                  </a:solidFill>
                </a:ln>
                <a:solidFill>
                  <a:srgbClr val="000000"/>
                </a:solidFill>
                <a:latin typeface="Times New Roman"/>
                <a:cs typeface="Times New Roman"/>
              </a:rPr>
              <a:t>Your Boss</a:t>
            </a:r>
            <a:endParaRPr lang="en-US" sz="2400" dirty="0">
              <a:ln>
                <a:solidFill>
                  <a:srgbClr val="3366FF"/>
                </a:solidFill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89" y="2657064"/>
            <a:ext cx="241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3366FF"/>
                  </a:solidFill>
                </a:ln>
                <a:solidFill>
                  <a:srgbClr val="000000"/>
                </a:solidFill>
                <a:latin typeface="Times New Roman"/>
                <a:cs typeface="Times New Roman"/>
              </a:rPr>
              <a:t>Your Boss’s Peers</a:t>
            </a:r>
            <a:endParaRPr lang="en-US" sz="2400" dirty="0">
              <a:ln>
                <a:solidFill>
                  <a:srgbClr val="3366FF"/>
                </a:solidFill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1454" y="2657064"/>
            <a:ext cx="2795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3366FF"/>
                  </a:solidFill>
                </a:ln>
                <a:latin typeface="Times New Roman"/>
                <a:cs typeface="Times New Roman"/>
              </a:rPr>
              <a:t>Your Music Ed Peers</a:t>
            </a:r>
            <a:endParaRPr lang="en-US" sz="2400" dirty="0">
              <a:ln>
                <a:solidFill>
                  <a:srgbClr val="3366FF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5623" y="4058594"/>
            <a:ext cx="2068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3366FF"/>
                  </a:solidFill>
                </a:ln>
                <a:solidFill>
                  <a:srgbClr val="000000"/>
                </a:solidFill>
                <a:latin typeface="Times New Roman"/>
                <a:cs typeface="Times New Roman"/>
              </a:rPr>
              <a:t>Your Music Ed</a:t>
            </a:r>
          </a:p>
          <a:p>
            <a:r>
              <a:rPr lang="en-US" sz="2400" dirty="0" smtClean="0">
                <a:ln>
                  <a:solidFill>
                    <a:srgbClr val="3366FF"/>
                  </a:solidFill>
                </a:ln>
                <a:solidFill>
                  <a:srgbClr val="000000"/>
                </a:solidFill>
                <a:latin typeface="Times New Roman"/>
                <a:cs typeface="Times New Roman"/>
              </a:rPr>
              <a:t>Peers’ Students</a:t>
            </a:r>
            <a:endParaRPr lang="en-US" sz="2400" dirty="0">
              <a:ln>
                <a:solidFill>
                  <a:srgbClr val="3366FF"/>
                </a:solidFill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211" y="5469209"/>
            <a:ext cx="192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3366FF"/>
                  </a:solidFill>
                </a:ln>
                <a:solidFill>
                  <a:srgbClr val="000000"/>
                </a:solidFill>
                <a:latin typeface="Times New Roman"/>
                <a:cs typeface="Times New Roman"/>
              </a:rPr>
              <a:t>Your Students</a:t>
            </a:r>
            <a:endParaRPr lang="en-US" sz="2400" dirty="0">
              <a:ln>
                <a:solidFill>
                  <a:srgbClr val="3366FF"/>
                </a:solidFill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2789625" y="2271978"/>
            <a:ext cx="3307008" cy="3197231"/>
          </a:xfrm>
          <a:prstGeom prst="star7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TextBox 14"/>
          <p:cNvSpPr txBox="1"/>
          <p:nvPr/>
        </p:nvSpPr>
        <p:spPr>
          <a:xfrm>
            <a:off x="1296518" y="5469209"/>
            <a:ext cx="298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3366FF"/>
                  </a:solidFill>
                </a:ln>
                <a:solidFill>
                  <a:srgbClr val="000000"/>
                </a:solidFill>
                <a:latin typeface="Times New Roman"/>
                <a:cs typeface="Times New Roman"/>
              </a:rPr>
              <a:t>Your Students’ Parents</a:t>
            </a:r>
            <a:endParaRPr lang="en-US" sz="2400" dirty="0">
              <a:ln>
                <a:solidFill>
                  <a:srgbClr val="3366FF"/>
                </a:solidFill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355" y="4058594"/>
            <a:ext cx="2530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3366FF"/>
                  </a:solidFill>
                </a:ln>
                <a:solidFill>
                  <a:srgbClr val="000000"/>
                </a:solidFill>
                <a:latin typeface="Times New Roman"/>
                <a:cs typeface="Times New Roman"/>
              </a:rPr>
              <a:t>Your Faculty Peers</a:t>
            </a:r>
            <a:endParaRPr lang="en-US" sz="2400" dirty="0">
              <a:ln>
                <a:solidFill>
                  <a:srgbClr val="3366FF"/>
                </a:solidFill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4573" y="3319930"/>
            <a:ext cx="2368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360 Degree</a:t>
            </a:r>
          </a:p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Leaders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7788"/>
            <a:ext cx="8001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The Seven (7) Myths of 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Leading from the Middle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28094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1. The </a:t>
            </a:r>
            <a:r>
              <a:rPr lang="en-US" sz="3600" u="sng" dirty="0">
                <a:solidFill>
                  <a:schemeClr val="accent2"/>
                </a:solidFill>
              </a:rPr>
              <a:t>Position </a:t>
            </a:r>
            <a:r>
              <a:rPr lang="en-US" sz="3600" dirty="0"/>
              <a:t>Myth: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"</a:t>
            </a:r>
            <a:r>
              <a:rPr lang="en-US" sz="3600" dirty="0"/>
              <a:t>I can't lead if I am not at the top."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46461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2.	</a:t>
            </a:r>
            <a:r>
              <a:rPr lang="en-US" sz="3600" dirty="0"/>
              <a:t>The</a:t>
            </a:r>
            <a:r>
              <a:rPr lang="en-US" sz="3600" dirty="0" smtClean="0"/>
              <a:t> </a:t>
            </a:r>
            <a:r>
              <a:rPr lang="en-US" sz="3600" u="sng" dirty="0" smtClean="0">
                <a:solidFill>
                  <a:srgbClr val="A32323"/>
                </a:solidFill>
              </a:rPr>
              <a:t>Destination </a:t>
            </a:r>
            <a:r>
              <a:rPr lang="en-US" sz="3600" dirty="0" smtClean="0"/>
              <a:t>Myth</a:t>
            </a:r>
            <a:r>
              <a:rPr lang="en-US" sz="3600" dirty="0"/>
              <a:t>: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/>
              <a:t>"When I get to the top, then I'll learn to lead."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25225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3.	</a:t>
            </a:r>
            <a:r>
              <a:rPr lang="en-US" sz="3600" dirty="0"/>
              <a:t>The</a:t>
            </a:r>
            <a:r>
              <a:rPr lang="en-US" sz="3600" dirty="0" smtClean="0"/>
              <a:t> </a:t>
            </a:r>
            <a:r>
              <a:rPr lang="en-US" sz="3600" u="sng" dirty="0" smtClean="0">
                <a:solidFill>
                  <a:srgbClr val="A32323"/>
                </a:solidFill>
              </a:rPr>
              <a:t>Influence </a:t>
            </a:r>
            <a:r>
              <a:rPr lang="en-US" sz="3600" dirty="0" smtClean="0"/>
              <a:t>Myth</a:t>
            </a:r>
            <a:r>
              <a:rPr lang="en-US" sz="3600" dirty="0"/>
              <a:t>: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”If I were on top then people would</a:t>
            </a:r>
          </a:p>
          <a:p>
            <a:pPr algn="ctr"/>
            <a:r>
              <a:rPr lang="en-US" sz="3600" dirty="0" smtClean="0"/>
              <a:t>follow me.</a:t>
            </a:r>
            <a:r>
              <a:rPr lang="en-US" sz="3600" dirty="0"/>
              <a:t>"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89990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5.	</a:t>
            </a:r>
            <a:r>
              <a:rPr lang="en-US" sz="3600" dirty="0"/>
              <a:t>The</a:t>
            </a:r>
            <a:r>
              <a:rPr lang="en-US" sz="3600" dirty="0" smtClean="0"/>
              <a:t> </a:t>
            </a:r>
            <a:r>
              <a:rPr lang="en-US" sz="3600" u="sng" dirty="0" smtClean="0">
                <a:solidFill>
                  <a:srgbClr val="A32323"/>
                </a:solidFill>
              </a:rPr>
              <a:t>Freedom </a:t>
            </a:r>
            <a:r>
              <a:rPr lang="en-US" sz="3600" dirty="0" smtClean="0"/>
              <a:t>Myth</a:t>
            </a:r>
            <a:r>
              <a:rPr lang="en-US" sz="3600" dirty="0"/>
              <a:t>: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/>
              <a:t>"When I get to the top, I'll no longer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be </a:t>
            </a:r>
            <a:r>
              <a:rPr lang="en-US" sz="3600" dirty="0"/>
              <a:t>limited."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06777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6.	</a:t>
            </a:r>
            <a:r>
              <a:rPr lang="en-US" sz="3600" dirty="0"/>
              <a:t>The</a:t>
            </a:r>
            <a:r>
              <a:rPr lang="en-US" sz="3600" dirty="0" smtClean="0"/>
              <a:t> </a:t>
            </a:r>
            <a:r>
              <a:rPr lang="en-US" sz="3600" u="sng" dirty="0" smtClean="0">
                <a:solidFill>
                  <a:srgbClr val="A32323"/>
                </a:solidFill>
              </a:rPr>
              <a:t>Potential </a:t>
            </a:r>
            <a:r>
              <a:rPr lang="en-US" sz="3600" dirty="0" smtClean="0"/>
              <a:t>Myth</a:t>
            </a:r>
            <a:r>
              <a:rPr lang="en-US" sz="3600" dirty="0"/>
              <a:t>: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/>
              <a:t>"I can't reach my potential if I'm not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the </a:t>
            </a:r>
            <a:r>
              <a:rPr lang="en-US" sz="3600" dirty="0"/>
              <a:t>top leader."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24435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7.	</a:t>
            </a:r>
            <a:r>
              <a:rPr lang="en-US" sz="3600" dirty="0"/>
              <a:t>The</a:t>
            </a:r>
            <a:r>
              <a:rPr lang="en-US" sz="3600" dirty="0" smtClean="0"/>
              <a:t> </a:t>
            </a:r>
            <a:r>
              <a:rPr lang="en-US" sz="3600" u="sng" dirty="0" smtClean="0">
                <a:solidFill>
                  <a:srgbClr val="A32323"/>
                </a:solidFill>
              </a:rPr>
              <a:t>All-or-Nothing </a:t>
            </a:r>
            <a:r>
              <a:rPr lang="en-US" sz="3600" dirty="0" smtClean="0"/>
              <a:t>Myth</a:t>
            </a:r>
            <a:r>
              <a:rPr lang="en-US" sz="3600" dirty="0"/>
              <a:t>: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/>
              <a:t>"If I can't get to the top, then I won't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try to lead”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54796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4.	</a:t>
            </a:r>
            <a:r>
              <a:rPr lang="en-US" sz="3600" dirty="0"/>
              <a:t>The</a:t>
            </a:r>
            <a:r>
              <a:rPr lang="en-US" sz="3600" dirty="0" smtClean="0"/>
              <a:t> </a:t>
            </a:r>
            <a:r>
              <a:rPr lang="en-US" sz="3600" u="sng" dirty="0" smtClean="0">
                <a:solidFill>
                  <a:srgbClr val="A32323"/>
                </a:solidFill>
              </a:rPr>
              <a:t>Inexperience </a:t>
            </a:r>
            <a:r>
              <a:rPr lang="en-US" sz="3600" dirty="0" smtClean="0"/>
              <a:t>Myth</a:t>
            </a:r>
            <a:r>
              <a:rPr lang="en-US" sz="3600" dirty="0"/>
              <a:t>: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/>
              <a:t>"When I get to the top, I'll be in control."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6165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Tension: </a:t>
            </a:r>
          </a:p>
          <a:p>
            <a:pPr algn="ctr"/>
            <a:r>
              <a:rPr lang="en-US" sz="3600" dirty="0" smtClean="0"/>
              <a:t>The pressure of being caught in the middle.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54796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The Challenges that 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360-Degree Leaders Face</a:t>
            </a:r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182735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Lead despite the restrictions that </a:t>
            </a:r>
          </a:p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others have placed upon you.</a:t>
            </a:r>
            <a:endParaRPr lang="en-US" sz="3600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618" y="3030515"/>
            <a:ext cx="2403703" cy="215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927" y="1746069"/>
            <a:ext cx="8391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Frustration: </a:t>
            </a:r>
          </a:p>
          <a:p>
            <a:pPr algn="ctr"/>
            <a:r>
              <a:rPr lang="en-US" sz="3600" dirty="0" smtClean="0"/>
              <a:t>Following an Ineffective Leader</a:t>
            </a:r>
          </a:p>
          <a:p>
            <a:pPr algn="ctr"/>
            <a:r>
              <a:rPr lang="en-US" sz="3600" dirty="0" smtClean="0"/>
              <a:t>Your job isn’t to fix the leader; it’s to add value.  If the leader won’t change, </a:t>
            </a:r>
          </a:p>
          <a:p>
            <a:pPr algn="ctr"/>
            <a:r>
              <a:rPr lang="en-US" sz="3600" dirty="0" smtClean="0"/>
              <a:t>then change your attitude</a:t>
            </a:r>
          </a:p>
          <a:p>
            <a:pPr algn="ctr"/>
            <a:r>
              <a:rPr lang="en-US" sz="3600" i="1" dirty="0" smtClean="0"/>
              <a:t>or your work address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54796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The Challenges that </a:t>
            </a:r>
          </a:p>
          <a:p>
            <a:pPr algn="ctr"/>
            <a:r>
              <a:rPr lang="en-US" sz="3600" dirty="0" smtClean="0">
                <a:solidFill>
                  <a:srgbClr val="A32323"/>
                </a:solidFill>
                <a:latin typeface="+mj-lt"/>
              </a:rPr>
              <a:t>360-Degree Leaders Face</a:t>
            </a:r>
            <a:endParaRPr lang="en-US" sz="3600" dirty="0">
              <a:solidFill>
                <a:srgbClr val="A32323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927" y="5196007"/>
            <a:ext cx="8391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Our greatest limitation isn’t the leader</a:t>
            </a:r>
          </a:p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above us—it’s the spirit within us.</a:t>
            </a:r>
            <a:endParaRPr lang="en-US" sz="3600" i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745" y="138004"/>
            <a:ext cx="1667135" cy="2273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286</TotalTime>
  <Words>1278</Words>
  <Application>Microsoft Macintosh PowerPoint</Application>
  <PresentationFormat>On-screen Show (4:3)</PresentationFormat>
  <Paragraphs>216</Paragraphs>
  <Slides>26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Travelogue</vt:lpstr>
      <vt:lpstr>360 Degrees of Leadership</vt:lpstr>
      <vt:lpstr>Slide 2</vt:lpstr>
      <vt:lpstr>Workplace Culture</vt:lpstr>
      <vt:lpstr>Workplace Culture</vt:lpstr>
      <vt:lpstr>I’m not the main leader and the person I work under is, at best, average.</vt:lpstr>
      <vt:lpstr>The Seven (7) Myths of  Leading from the Middle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Music Education Consultants,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360 Degrees of Leadership</dc:title>
  <dc:creator>Marcia Neel</dc:creator>
  <cp:lastModifiedBy>Marcia Neel</cp:lastModifiedBy>
  <cp:revision>163</cp:revision>
  <dcterms:created xsi:type="dcterms:W3CDTF">2015-06-09T14:41:17Z</dcterms:created>
  <dcterms:modified xsi:type="dcterms:W3CDTF">2015-06-09T14:47:40Z</dcterms:modified>
</cp:coreProperties>
</file>