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Default Extension="pdf" ContentType="application/pdf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2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12" r:id="rId28"/>
    <p:sldId id="259" r:id="rId29"/>
    <p:sldId id="260" r:id="rId30"/>
    <p:sldId id="261" r:id="rId31"/>
    <p:sldId id="262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308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4" r:id="rId70"/>
    <p:sldId id="309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685457"/>
            <a:ext cx="2971800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70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7/27/16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7/27/16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7/27/16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df"/><Relationship Id="rId3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5.png"/><Relationship Id="rId1" Type="http://schemas.openxmlformats.org/officeDocument/2006/relationships/video" Target="file://localhost/Users/marcianeel/Desktop/TBDW%20Bridge/2016%20TBDW%20Bridge%20Videos/PPT%20Slide%2042%20First%20Performance.mov" TargetMode="External"/><Relationship Id="rId2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TBDW%20Bridge/2016%20TBDW%20Bridge%20Videos/PPT%20Slide%2052%20Elementary%20Band.MOV" TargetMode="External"/><Relationship Id="rId2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TBDW%20Bridge/2016%20TBDW%20Bridge%20Videos/PPT%20Slide%2054%20The%20Parent%20Band.mp4" TargetMode="Externa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50.png"/><Relationship Id="rId1" Type="http://schemas.openxmlformats.org/officeDocument/2006/relationships/video" Target="file://localhost/Users/marcianeel/Desktop/TBDW%20Bridge/2016%20TBDW%20Bridge%20Videos/PPT%20Slide%2058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24.png"/><Relationship Id="rId5" Type="http://schemas.openxmlformats.org/officeDocument/2006/relationships/image" Target="../media/image55.png"/><Relationship Id="rId1" Type="http://schemas.openxmlformats.org/officeDocument/2006/relationships/video" Target="file://localhost/Users/marcianeel/Desktop/TBDW%20Bridge/2016%20TBDW%20Bridge%20Videos/PPT%20Slide%2069%20Dr%20Tim.mp4" TargetMode="Externa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6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</a:rPr>
              <a:t>is an action-oriented, non-profit organization whose sole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Screen Shot 2015-12-04 at 9.10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514600"/>
            <a:ext cx="1304429" cy="3200400"/>
          </a:xfrm>
          <a:prstGeom prst="rect">
            <a:avLst/>
          </a:prstGeom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</a:endParaRPr>
          </a:p>
        </p:txBody>
      </p:sp>
      <p:pic>
        <p:nvPicPr>
          <p:cNvPr id="9" name="Picture 8" descr=" Cover Only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0" y="1066800"/>
            <a:ext cx="3574956" cy="4626666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orthographicFront"/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3423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417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17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7337" y="5608224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1" name="Picture 10" descr="Screen Shot 2016-07-26 at 1.56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75" y="2698466"/>
            <a:ext cx="2656123" cy="2909758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</a:rPr>
              <a:t>Music Achievement Council.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Music making has been </a:t>
            </a:r>
            <a:r>
              <a:rPr lang="en-US" sz="3600" i="1" dirty="0" smtClean="0">
                <a:solidFill>
                  <a:srgbClr val="FFFF00"/>
                </a:solidFill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4.34</a:t>
            </a:r>
            <a:r>
              <a:rPr lang="en-US" sz="4000" dirty="0" smtClean="0">
                <a:solidFill>
                  <a:srgbClr val="FFCC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</a:rPr>
              <a:t>ROSE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</a:rPr>
              <a:t>with increased study in music.  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</a:rPr>
              <a:t>&gt; 1 Year of Music: 	</a:t>
            </a:r>
            <a:endParaRPr lang="en-US" sz="40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</a:t>
            </a:r>
            <a:r>
              <a:rPr lang="en-US" sz="4800" dirty="0" smtClean="0">
                <a:solidFill>
                  <a:srgbClr val="FFFF00"/>
                </a:solidFill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</a:rPr>
              <a:t>become. </a:t>
            </a:r>
            <a:endParaRPr lang="en-US" sz="48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540072"/>
            <a:ext cx="9144000" cy="2582676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Bridging the Gap between Middle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School and High School</a:t>
            </a:r>
            <a:endParaRPr lang="en-US" sz="4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1648387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Times New Roman" pitchFamily="-104" charset="0"/>
              </a:rPr>
              <a:t>2016 #TBDW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-22503" y="547792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28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www.musiceducationconsultants.net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/conference-materials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22503" y="428337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July 28, 2016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102" y="42549"/>
            <a:ext cx="1044384" cy="1300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61" y="109084"/>
            <a:ext cx="6217088" cy="1233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Session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7930" y="162273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1702105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9352" y="80301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308366" y="1203836"/>
            <a:ext cx="6802428" cy="327524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9" y="3527925"/>
            <a:ext cx="6163241" cy="3001585"/>
          </a:xfrm>
          <a:prstGeom prst="rect">
            <a:avLst/>
          </a:prstGeom>
          <a:ln>
            <a:noFill/>
          </a:ln>
          <a:effectLst>
            <a:reflection stA="8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66099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4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780" y="6211669"/>
            <a:ext cx="350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www.musicachievementcouncil.org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98083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200" i="1" dirty="0" err="1" smtClean="0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200" i="1" dirty="0" smtClean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1051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9886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0328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FFFF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000" b="1" i="1" dirty="0" smtClean="0">
                <a:solidFill>
                  <a:srgbClr val="FFFFFF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259740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58470"/>
            <a:ext cx="82296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961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880"/>
            <a:ext cx="9144000" cy="1200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chemeClr val="bg1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chemeClr val="bg1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847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FFFFFF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FFFFFF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1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600" i="1" dirty="0" err="1" smtClean="0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600" i="1" dirty="0" smtClean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66530"/>
            <a:ext cx="8229600" cy="30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b="1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b="1" i="1" kern="0" baseline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49919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chemeClr val="accent5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31859C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31859C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149"/>
            <a:ext cx="9144000" cy="122658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295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i="1" kern="0" dirty="0">
              <a:solidFill>
                <a:schemeClr val="accent5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236696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943781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1035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4000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8606"/>
            <a:ext cx="91440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4800" b="1" i="1" u="sng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 –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42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6533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0456"/>
            <a:ext cx="9220200" cy="1371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8205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10878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/mission</a:t>
            </a:r>
            <a:r>
              <a:rPr lang="en-US" sz="32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that promotes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1936" y="31312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(destinations):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6680" y="3524688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  A world where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43932" y="4681848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 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b="1" i="1" u="sng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 for </a:t>
            </a:r>
            <a:r>
              <a:rPr lang="en-US" sz="3200" b="1" i="1" u="sng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19080" y="4887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Association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3014888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 A. Life is Good T-Shirts:</a:t>
            </a:r>
            <a:endParaRPr lang="en-US" sz="3200" i="1" kern="0" noProof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384"/>
            <a:ext cx="9144000" cy="1371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0821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04971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055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Examples of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(purpose):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" y="3854304"/>
            <a:ext cx="85348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       Google’s mission is to organize the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world’s information and make it universally 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accessible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34900" y="5329280"/>
            <a:ext cx="8109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</a:t>
            </a: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89548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66780" y="2882584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</a:t>
            </a:r>
            <a:r>
              <a:rPr lang="en-US" sz="3200" kern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  <a:endParaRPr lang="en-US" sz="3200" kern="0" dirty="0" smtClean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3160"/>
            <a:ext cx="9162476" cy="121287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2603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197639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</a:t>
            </a:r>
            <a:r>
              <a:rPr lang="en-US" sz="32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29879" y="3001545"/>
            <a:ext cx="88432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 of a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95922" y="3131935"/>
            <a:ext cx="8229600" cy="20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Vikings School 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998" y="4305295"/>
            <a:ext cx="821352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where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children grow up experiencing the joy of active music-making. 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3261" y="52340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To prepare </a:t>
            </a:r>
            <a:r>
              <a:rPr lang="en-US" sz="3200" b="1" i="1" u="sng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all </a:t>
            </a:r>
            <a:r>
              <a:rPr lang="en-US" sz="3200" i="1" kern="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students for fulfilling, life-long music-making experiences</a:t>
            </a:r>
            <a:r>
              <a:rPr lang="en-US" sz="32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   </a:t>
            </a:r>
            <a:endParaRPr lang="en-US" sz="32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6615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XYZ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MED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40"/>
            <a:ext cx="9126132" cy="107283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79832"/>
            <a:ext cx="9126131" cy="66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2900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233575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54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037"/>
            <a:ext cx="9144000" cy="128220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336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794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6800"/>
            <a:ext cx="9220200" cy="118812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43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A. Possible</a:t>
            </a: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Vikings </a:t>
            </a:r>
            <a:r>
              <a:rPr lang="en-US" sz="3200" kern="0" dirty="0" err="1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</a:t>
            </a:r>
            <a:r>
              <a:rPr lang="en-US" sz="32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Ed Dept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u="sng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64" y="4302204"/>
            <a:ext cx="750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13896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Lasts for </a:t>
            </a:r>
            <a:r>
              <a:rPr lang="en-US" sz="6000" kern="0" dirty="0" smtClean="0">
                <a:solidFill>
                  <a:schemeClr val="accent5">
                    <a:lumMod val="75000"/>
                  </a:schemeClr>
                </a:solidFill>
                <a:latin typeface="Mistral"/>
                <a:ea typeface="ＭＳ Ｐゴシック" charset="-128"/>
                <a:cs typeface="Mistral"/>
              </a:rPr>
              <a:t>a Lifetime!</a:t>
            </a:r>
          </a:p>
          <a:p>
            <a:endParaRPr 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6691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904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54444" y="3415520"/>
            <a:ext cx="81564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59"/>
            <a:ext cx="9144000" cy="137160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41204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48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Photo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07836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23737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3643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43116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10,000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52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4299" y="1396999"/>
            <a:ext cx="7663383" cy="4317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839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Build the vision EARLY—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ELEMENTARY!</a:t>
            </a:r>
            <a:endParaRPr lang="en-US" sz="40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058" y="2514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4.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22910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6. Engage parents EARLY!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80" y="3373020"/>
            <a:ext cx="91396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5. Schedule a “Switch Day”</a:t>
            </a:r>
            <a:endParaRPr lang="en-US" sz="3600" kern="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058" y="1752600"/>
            <a:ext cx="912394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i="1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i="1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9544" y="784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Engage Parents EARLY—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 Band!</a:t>
            </a:r>
            <a:endParaRPr lang="en-US" sz="4444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54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9116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1812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4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858" y="5648214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320059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 for MS/ES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parent groups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097007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Host MS/ES parent m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7956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48604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9618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6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8844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370"/>
            <a:ext cx="82296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Have Students Give “Testimonials”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58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4607" y="1544152"/>
            <a:ext cx="6950450" cy="521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</a:t>
            </a: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former 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ACTIVELY in ALL recruitment 	</a:t>
            </a:r>
            <a:r>
              <a:rPr lang="en-US" sz="36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 Serve as “</a:t>
            </a: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558ED5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71130" y="4207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56699" y="467655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242268" y="5323110"/>
            <a:ext cx="8077200" cy="60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 smtClean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70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3. 	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558ED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2138" y="253890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ACTIVELY in ALL recruitment 	</a:t>
            </a:r>
            <a:r>
              <a:rPr lang="en-US" sz="3600" kern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558ED5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54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 Serve as “</a:t>
            </a: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558ED5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558ED5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7707" y="4759080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buAutoNum type="arabicPeriod" startAt="4"/>
              <a:defRPr/>
            </a:pP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Write letters of invitation (Big Bro/Sis)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	 and congratulations as appropriate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070"/>
            <a:ext cx="9144000" cy="1219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40223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0" y="2362200"/>
            <a:ext cx="9525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CCFFCC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>
              <a:solidFill>
                <a:srgbClr val="CCFFCC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Giving a “Golden Invitation”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band/orchestra makes 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76573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70147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558472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382000" cy="192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99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160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</a:t>
            </a:r>
            <a:r>
              <a:rPr lang="en-US" sz="48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:</a:t>
            </a:r>
            <a:endParaRPr lang="en-US" sz="48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articulation/achievement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8EB4E3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lvl="0" algn="ctr" eaLnBrk="1" hangingPunct="1">
              <a:defRPr/>
            </a:pPr>
            <a:r>
              <a:rPr lang="en-US" sz="5333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444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444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444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31859C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31859C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95400"/>
          </a:xfrm>
        </p:spPr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800" b="1" i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4000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8EB4E3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8EB4E3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88117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8EB4E3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0" y="7797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Check Out All of MAC </a:t>
            </a:r>
          </a:p>
          <a:p>
            <a:pPr algn="ctr" eaLnBrk="1" hangingPunct="1"/>
            <a:r>
              <a:rPr lang="en-US" sz="48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sz="48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476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6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051" y="114696"/>
            <a:ext cx="1044384" cy="1300213"/>
          </a:xfrm>
          <a:prstGeom prst="rect">
            <a:avLst/>
          </a:prstGeom>
        </p:spPr>
      </p:pic>
      <p:pic>
        <p:nvPicPr>
          <p:cNvPr id="8" name="PPT Slide 69 Dr 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216753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556" dirty="0" err="1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114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698366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282009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895600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016" y="5145605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</a:rPr>
              <a:t>FREE</a:t>
            </a:r>
            <a:r>
              <a:rPr lang="en-US" sz="4000" dirty="0" smtClean="0">
                <a:solidFill>
                  <a:srgbClr val="FFFF00"/>
                </a:solidFill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</a:rPr>
              <a:t>of: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2723</Words>
  <Application>Microsoft Macintosh PowerPoint</Application>
  <PresentationFormat>On-screen Show (4:3)</PresentationFormat>
  <Paragraphs>463</Paragraphs>
  <Slides>70</Slides>
  <Notes>52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HOW: First Performance Build the vision EARLY – ELEMENTARY!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Have Students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65</vt:lpstr>
      <vt:lpstr>The HOW What Music Supervisors Can Do:</vt:lpstr>
      <vt:lpstr>The HOW What Music Supervisors Can Do:</vt:lpstr>
      <vt:lpstr>The HOW What Music Supervisors Can Do:</vt:lpstr>
      <vt:lpstr>Slide 69</vt:lpstr>
      <vt:lpstr>Got SMART Phone? www.MusicAchievementCouncil.org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148</cp:revision>
  <dcterms:created xsi:type="dcterms:W3CDTF">2016-07-28T04:59:58Z</dcterms:created>
  <dcterms:modified xsi:type="dcterms:W3CDTF">2016-07-28T05:06:57Z</dcterms:modified>
</cp:coreProperties>
</file>