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0"/>
  </p:notesMasterIdLst>
  <p:sldIdLst>
    <p:sldId id="287" r:id="rId2"/>
    <p:sldId id="259" r:id="rId3"/>
    <p:sldId id="260" r:id="rId4"/>
    <p:sldId id="284" r:id="rId5"/>
    <p:sldId id="294" r:id="rId6"/>
    <p:sldId id="295" r:id="rId7"/>
    <p:sldId id="285" r:id="rId8"/>
    <p:sldId id="286" r:id="rId9"/>
    <p:sldId id="263" r:id="rId10"/>
    <p:sldId id="264" r:id="rId11"/>
    <p:sldId id="265" r:id="rId12"/>
    <p:sldId id="266" r:id="rId13"/>
    <p:sldId id="268" r:id="rId14"/>
    <p:sldId id="289" r:id="rId15"/>
    <p:sldId id="270" r:id="rId16"/>
    <p:sldId id="288" r:id="rId17"/>
    <p:sldId id="272" r:id="rId18"/>
    <p:sldId id="301" r:id="rId19"/>
    <p:sldId id="296" r:id="rId20"/>
    <p:sldId id="298" r:id="rId21"/>
    <p:sldId id="299" r:id="rId22"/>
    <p:sldId id="300" r:id="rId23"/>
    <p:sldId id="273" r:id="rId24"/>
    <p:sldId id="274" r:id="rId25"/>
    <p:sldId id="275" r:id="rId26"/>
    <p:sldId id="276" r:id="rId27"/>
    <p:sldId id="280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19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20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21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22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8990-19E4-624D-A52F-29D476C99851}" type="datetime1">
              <a:rPr lang="en-US"/>
              <a:pPr>
                <a:defRPr/>
              </a:pPr>
              <a:t>2/12/16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C437-0A12-3E4A-B959-FB613AA6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png"/><Relationship Id="rId1" Type="http://schemas.openxmlformats.org/officeDocument/2006/relationships/video" Target="file://localhost/Users/marcianeel/Desktop/Keynote%20Videos/Videos%20for%20PPT/USED%20THESE%20VIDEOS/1b%20Slide%209%20A%20guide%20to%20effective%20communcation.mp4" TargetMode="Externa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.png"/><Relationship Id="rId1" Type="http://schemas.openxmlformats.org/officeDocument/2006/relationships/video" Target="file://localhost/Users/marcianeel/Desktop/Keynote%20Videos/1c%20Slide%2011%20Teamwork%20copy.mp4" TargetMode="Externa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Keynote%20Videos/TBDBITL.mp4" TargetMode="Externa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arcianeel/Desktop/Projects/%20USE%20in%20Presentations%3F/Videos/Slide%207%20Lemons%20to%20Lemonade.mp4" TargetMode="Externa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Keynote%20Videos/Videos%20for%20PPT/USED%20THESE%20VIDEOS/1f%20Slide%2022%20Star%20Spangled%20Banner.mp4" TargetMode="Externa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1" Type="http://schemas.openxmlformats.org/officeDocument/2006/relationships/video" Target="file://localhost/Users/marcianeel/Desktop/Keynote%20Videos/Star%20Wars%20-%20The%20Force%20Theme%20(Violin%20Cover)%20-%20Jeffrey%20Ding%20He%20copy.mp4" TargetMode="Externa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7490" y="1177940"/>
            <a:ext cx="5457026" cy="2582676"/>
          </a:xfrm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“One is Too Small a Number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 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to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Achieve Something Great”</a:t>
            </a:r>
            <a:endParaRPr lang="en-US" sz="4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-129742" y="11435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Times New Roman" pitchFamily="-104" charset="0"/>
              </a:rPr>
              <a:t>2016 WMEA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0" y="570686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2800" b="1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www.musiceducationconsultants.net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/conference-materials</a:t>
            </a:r>
            <a:endParaRPr lang="en-US" sz="2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2016conferen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1" y="1177940"/>
            <a:ext cx="2658173" cy="3312698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00601" y="3577263"/>
            <a:ext cx="4919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 Neel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February 12, 2016</a:t>
            </a:r>
            <a:endParaRPr lang="en-US" sz="4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iPhone Graph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102" y="42549"/>
            <a:ext cx="1044384" cy="130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763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-104" charset="0"/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3200" dirty="0">
                <a:latin typeface="Times New Roman" pitchFamily="-10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3200" dirty="0">
                <a:latin typeface="Times New Roman" pitchFamily="-104" charset="0"/>
              </a:rPr>
              <a:t>: Listening and</a:t>
            </a:r>
          </a:p>
          <a:p>
            <a:pPr marL="457200" indent="-457200" algn="ctr">
              <a:buFont typeface="Arial" pitchFamily="-104" charset="0"/>
              <a:buNone/>
            </a:pPr>
            <a:r>
              <a:rPr lang="en-US" sz="3200" dirty="0">
                <a:latin typeface="Times New Roman" pitchFamily="-104" charset="0"/>
              </a:rPr>
              <a:t>communicating effectively will guarantee success!</a:t>
            </a:r>
          </a:p>
        </p:txBody>
      </p:sp>
      <p:pic>
        <p:nvPicPr>
          <p:cNvPr id="8" name="1b Slide 9 A guide to effective commun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4842" y="2053531"/>
            <a:ext cx="668603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3.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ollaboration</a:t>
            </a:r>
            <a:r>
              <a:rPr lang="en-US" sz="3600" b="1" dirty="0">
                <a:latin typeface="Times New Roman" pitchFamily="-104" charset="0"/>
              </a:rPr>
              <a:t> (Teamwork).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work effectively and respectfully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4311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2800" b="1" dirty="0" smtClean="0">
                <a:latin typeface="Times New Roman" pitchFamily="-104" charset="0"/>
              </a:rPr>
              <a:t> </a:t>
            </a:r>
            <a:r>
              <a:rPr lang="en-US" sz="2800" b="1" u="sng" dirty="0" smtClean="0">
                <a:latin typeface="Times New Roman" pitchFamily="-104" charset="0"/>
              </a:rPr>
              <a:t>EFFECTIVE </a:t>
            </a:r>
            <a:r>
              <a:rPr lang="en-US" sz="2800" dirty="0" smtClean="0">
                <a:latin typeface="Times New Roman" pitchFamily="-104" charset="0"/>
              </a:rPr>
              <a:t>when </a:t>
            </a:r>
            <a:r>
              <a:rPr lang="en-US" sz="2800" b="1" u="sng" dirty="0">
                <a:latin typeface="Times New Roman" pitchFamily="-104" charset="0"/>
              </a:rPr>
              <a:t>EVERYONE</a:t>
            </a:r>
            <a:r>
              <a:rPr lang="en-US" sz="2800" dirty="0">
                <a:latin typeface="Times New Roman" pitchFamily="-104" charset="0"/>
              </a:rPr>
              <a:t> does their job.</a:t>
            </a:r>
          </a:p>
        </p:txBody>
      </p:sp>
      <p:pic>
        <p:nvPicPr>
          <p:cNvPr id="6" name="1c Slide 11 Teamwork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5810" y="1905000"/>
            <a:ext cx="4430293" cy="332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l">
              <a:buAutoNum type="arabicPeriod" startAt="4"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 smtClean="0">
                <a:latin typeface="Times New Roman" pitchFamily="-104" charset="0"/>
              </a:rPr>
              <a:t>reativity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  <a:r>
              <a:rPr lang="en-US" sz="3600" b="1" dirty="0">
                <a:latin typeface="Times New Roman" pitchFamily="-104" charset="0"/>
              </a:rPr>
              <a:t>(Innovation). . .</a:t>
            </a:r>
            <a:endParaRPr lang="en-US" sz="3200" dirty="0" smtClean="0">
              <a:latin typeface="Times New Roman" pitchFamily="-104" charset="0"/>
            </a:endParaRPr>
          </a:p>
          <a:p>
            <a:pPr marL="914400" lvl="1" indent="-457200" algn="l">
              <a:buAutoNum type="arabicPeriod" startAt="4"/>
            </a:pPr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-104" charset="0"/>
              </a:rPr>
              <a:t>create new and more worthwhile </a:t>
            </a:r>
          </a:p>
          <a:p>
            <a:pPr lvl="1" algn="l"/>
            <a:r>
              <a:rPr lang="en-US" sz="3200" b="1" u="sng" dirty="0">
                <a:solidFill>
                  <a:srgbClr val="FFFF00"/>
                </a:solidFill>
                <a:latin typeface="Times New Roman" pitchFamily="-104" charset="0"/>
              </a:rPr>
              <a:t>ideas</a:t>
            </a:r>
            <a:r>
              <a:rPr lang="en-US" sz="3200" dirty="0">
                <a:latin typeface="Times New Roman" pitchFamily="-104" charset="0"/>
              </a:rPr>
              <a:t> and</a:t>
            </a:r>
            <a:r>
              <a:rPr lang="en-US" sz="3200" dirty="0" smtClean="0">
                <a:latin typeface="Times New Roman" pitchFamily="-104" charset="0"/>
              </a:rPr>
              <a:t> to work creatively with others.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 dirty="0" smtClean="0">
                <a:latin typeface="Times New Roman" pitchFamily="-104" charset="0"/>
              </a:rPr>
              <a:t>Ability to think and work creatively 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endParaRPr lang="en-US" sz="32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046" y="3097911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OSU Video</a:t>
            </a:r>
            <a:endParaRPr lang="en-US" dirty="0"/>
          </a:p>
        </p:txBody>
      </p:sp>
      <p:pic>
        <p:nvPicPr>
          <p:cNvPr id="7" name="TBDBITL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22889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5.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onfidence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handle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-104" charset="0"/>
              </a:rPr>
              <a:t>EVERY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-104" charset="0"/>
              </a:rPr>
              <a:t>CIRCUMSTANCE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and grow from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2800">
                <a:latin typeface="Times New Roman" pitchFamily="-104" charset="0"/>
              </a:rPr>
              <a:t> Ability to handle </a:t>
            </a:r>
            <a:r>
              <a:rPr lang="en-US" sz="2800" b="1" u="sng">
                <a:latin typeface="Times New Roman" pitchFamily="-104" charset="0"/>
              </a:rPr>
              <a:t>EVERY</a:t>
            </a:r>
            <a:r>
              <a:rPr lang="en-US" sz="2800">
                <a:latin typeface="Times New Roman" pitchFamily="-104" charset="0"/>
              </a:rPr>
              <a:t> CIRCUMSTANCE 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7" name="Slide 7 Lemons to Lemonad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6204" y="1729990"/>
            <a:ext cx="8447993" cy="475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 ACHIEVE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SOMETHING GREAT”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.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000" dirty="0" smtClean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600" b="1" dirty="0" smtClean="0">
              <a:latin typeface="Times New Roman" pitchFamily="-104" charset="0"/>
            </a:endParaRPr>
          </a:p>
          <a:p>
            <a:pPr algn="ctr"/>
            <a:r>
              <a:rPr lang="en-US" sz="4400" b="1" dirty="0" smtClean="0">
                <a:latin typeface="Times New Roman" pitchFamily="-104" charset="0"/>
              </a:rPr>
              <a:t>HOW CAN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dirty="0" smtClean="0">
                <a:latin typeface="Times New Roman" pitchFamily="-104" charset="0"/>
              </a:rPr>
              <a:t> ALL WORK</a:t>
            </a:r>
          </a:p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 smtClean="0">
                <a:latin typeface="Times New Roman" pitchFamily="-104" charset="0"/>
              </a:rPr>
              <a:t>?</a:t>
            </a:r>
            <a:endParaRPr lang="en-US" sz="4400" b="1" dirty="0">
              <a:latin typeface="Times New Roman" pitchFamily="-10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1242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12420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86740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289675" y="586740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203"/>
            <a:ext cx="9144000" cy="1143000"/>
          </a:xfrm>
        </p:spPr>
        <p:txBody>
          <a:bodyPr/>
          <a:lstStyle/>
          <a:p>
            <a:pPr lvl="0"/>
            <a:r>
              <a:rPr lang="en-US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</a:b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5620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One Goal:</a:t>
            </a:r>
            <a:endParaRPr kumimoji="0" lang="en-US" sz="5400" u="none" strike="noStrike" kern="0" cap="none" spc="0" normalizeH="0" baseline="0" noProof="0" dirty="0"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353196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To ensure continued,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active music-making.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76200" y="16953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noProof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03490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noProof="0" dirty="0" smtClean="0">
                <a:latin typeface="Times New Roman"/>
                <a:ea typeface="ＭＳ Ｐゴシック" charset="-128"/>
                <a:cs typeface="Times New Roman"/>
              </a:rPr>
              <a:t>	</a:t>
            </a:r>
            <a:r>
              <a:rPr lang="en-US" sz="3200" kern="0" dirty="0" smtClean="0">
                <a:latin typeface="Times New Roman"/>
                <a:ea typeface="ＭＳ Ｐゴシック" charset="-128"/>
                <a:cs typeface="Times New Roman"/>
              </a:rPr>
              <a:t>A </a:t>
            </a:r>
            <a:r>
              <a:rPr lang="en-US" sz="3200" kern="0" noProof="0" dirty="0" smtClean="0">
                <a:latin typeface="Times New Roman"/>
                <a:ea typeface="ＭＳ Ｐゴシック" charset="-128"/>
                <a:cs typeface="Times New Roman"/>
              </a:rPr>
              <a:t>district-wide </a:t>
            </a:r>
            <a:r>
              <a:rPr lang="en-US" sz="3200" b="1" kern="0" noProof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vision</a:t>
            </a:r>
            <a:r>
              <a:rPr lang="en-US" sz="3200" b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/mission</a:t>
            </a:r>
            <a:r>
              <a:rPr lang="en-US" sz="3200" b="1" kern="0" noProof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3200" kern="0" noProof="0" dirty="0" smtClean="0">
                <a:latin typeface="Times New Roman"/>
                <a:ea typeface="ＭＳ Ｐゴシック" charset="-128"/>
                <a:cs typeface="Times New Roman"/>
              </a:rPr>
              <a:t>that promotes </a:t>
            </a:r>
            <a:r>
              <a:rPr lang="en-US" sz="3200" kern="0" dirty="0" smtClean="0">
                <a:latin typeface="Times New Roman"/>
                <a:ea typeface="ＭＳ Ｐゴシック" charset="-128"/>
                <a:cs typeface="Times New Roman"/>
              </a:rPr>
              <a:t>unity. . .even include a logo and tag line!</a:t>
            </a:r>
            <a:endParaRPr lang="en-US" sz="3200" kern="0" noProof="0" dirty="0" smtClean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2352" y="21377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   a. 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Good Example of a </a:t>
            </a:r>
            <a:r>
              <a:rPr lang="en-US" sz="3200" b="1" u="sng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Vision</a:t>
            </a:r>
            <a:r>
              <a:rPr lang="en-US" sz="3200" b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(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destination)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noProof="0" dirty="0" smtClean="0">
              <a:solidFill>
                <a:schemeClr val="accent4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06357" y="3007200"/>
            <a:ext cx="1196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                                                  A community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        </a:t>
            </a:r>
            <a:r>
              <a:rPr lang="en-US" sz="3200" i="1" kern="0" dirty="0" err="1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w</a:t>
            </a:r>
            <a:r>
              <a:rPr lang="en-US" sz="3200" i="1" kern="0" noProof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here children grow up experiencing the joy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        of music-making.</a:t>
            </a:r>
            <a:endParaRPr lang="en-US" sz="3200" i="1" kern="0" noProof="0" dirty="0" smtClean="0">
              <a:solidFill>
                <a:srgbClr val="FFFF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2352" y="2019568"/>
            <a:ext cx="611906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3200" kern="0" dirty="0" smtClean="0">
                <a:solidFill>
                  <a:srgbClr val="31859C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3200" kern="0" dirty="0" smtClean="0">
                <a:latin typeface="Times New Roman"/>
                <a:ea typeface="ＭＳ Ｐゴシック" charset="-128"/>
                <a:cs typeface="Times New Roman"/>
              </a:rPr>
              <a:t>     Seahawks HS Music Dept:</a:t>
            </a:r>
            <a:r>
              <a:rPr lang="en-US" sz="3200" kern="0" dirty="0" smtClean="0">
                <a:solidFill>
                  <a:srgbClr val="31859C"/>
                </a:solidFill>
                <a:latin typeface="Times New Roman"/>
                <a:ea typeface="ＭＳ Ｐゴシック" charset="-128"/>
                <a:cs typeface="Times New Roman"/>
              </a:rPr>
              <a:t>:</a:t>
            </a:r>
            <a:endParaRPr lang="en-US" sz="3200" i="1" kern="0" noProof="0" dirty="0" smtClean="0">
              <a:solidFill>
                <a:srgbClr val="FFFF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3549" y="43064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3200" kern="0" dirty="0" err="1" smtClean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b</a:t>
            </a:r>
            <a:r>
              <a:rPr lang="en-US" sz="3200" kern="0" dirty="0" smtClean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. 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Good Example of a </a:t>
            </a:r>
            <a:r>
              <a:rPr lang="en-US" sz="3200" u="sng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Mission 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(</a:t>
            </a:r>
            <a:r>
              <a:rPr lang="en-US" sz="3200" kern="0" dirty="0" err="1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pupose</a:t>
            </a:r>
            <a:r>
              <a:rPr lang="en-US" sz="3200" kern="0" dirty="0" smtClean="0">
                <a:solidFill>
                  <a:srgbClr val="FFFFFF"/>
                </a:solidFill>
                <a:latin typeface="Times New Roman"/>
                <a:ea typeface="ＭＳ Ｐゴシック" charset="-128"/>
                <a:cs typeface="Times New Roman"/>
              </a:rPr>
              <a:t>):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90273" y="3287792"/>
            <a:ext cx="8436591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			                              To prepare </a:t>
            </a:r>
            <a:r>
              <a:rPr lang="en-US" sz="3200" b="1" i="1" u="sng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all 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     </a:t>
            </a:r>
            <a:r>
              <a:rPr lang="en-US" sz="3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students for fulfilling, life-long music-making 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     experiences</a:t>
            </a:r>
            <a:endParaRPr lang="en-US" sz="3200" kern="0" noProof="0" dirty="0" smtClean="0">
              <a:solidFill>
                <a:srgbClr val="FFFF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879" y="4972586"/>
            <a:ext cx="48009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kern="0" dirty="0" smtClean="0">
                <a:latin typeface="Times New Roman"/>
                <a:ea typeface="ＭＳ Ｐゴシック" charset="-128"/>
                <a:cs typeface="Times New Roman"/>
              </a:rPr>
              <a:t>Seahawks HS  Music Dept: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latin typeface="Times New Roman" pitchFamily="-104" charset="0"/>
              </a:rPr>
              <a:t>vs</a:t>
            </a:r>
            <a:endParaRPr lang="en-US" sz="4400" dirty="0">
              <a:latin typeface="Times New Roman" pitchFamily="-104" charset="0"/>
            </a:endParaRPr>
          </a:p>
          <a:p>
            <a:endParaRPr lang="en-US" sz="4400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School is. . .</a:t>
            </a:r>
            <a:endParaRPr lang="en-US" sz="3600" i="1" dirty="0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8840"/>
            <a:ext cx="9126132" cy="1072832"/>
          </a:xfrm>
        </p:spPr>
        <p:txBody>
          <a:bodyPr>
            <a:noAutofit/>
          </a:bodyPr>
          <a:lstStyle/>
          <a:p>
            <a:pPr lvl="0"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endParaRPr lang="en-US" b="1" i="1" dirty="0">
              <a:solidFill>
                <a:srgbClr val="FFFF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7868" y="119167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noProof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	Establish a district-wide vision/mission that promotes </a:t>
            </a:r>
            <a:r>
              <a:rPr lang="en-US" sz="32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unity. . .even include a logo and </a:t>
            </a:r>
            <a:r>
              <a:rPr lang="en-US" sz="3200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tag line</a:t>
            </a:r>
            <a:r>
              <a:rPr lang="en-US" sz="32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!</a:t>
            </a:r>
            <a:endParaRPr lang="en-US" sz="3200" kern="0" noProof="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7051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      GREAT Example of a </a:t>
            </a:r>
            <a:r>
              <a:rPr lang="en-US" sz="3200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T</a:t>
            </a:r>
            <a:r>
              <a:rPr lang="en-US" sz="3200" u="sng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ag Line</a:t>
            </a:r>
            <a:r>
              <a:rPr lang="en-US" sz="3200" kern="0" dirty="0" smtClean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noProof="0" dirty="0" smtClean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70352" y="352191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What happens in Vegas. . 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800" kern="0" noProof="0" dirty="0" smtClean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5-14 at 10.05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89" y="1483283"/>
            <a:ext cx="5458089" cy="395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6800"/>
            <a:ext cx="9220200" cy="1188123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endParaRPr lang="en-US" sz="4800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32766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>
              <a:defRPr/>
            </a:pPr>
            <a:r>
              <a:rPr lang="en-US" sz="2800" i="1" kern="0" dirty="0" smtClean="0">
                <a:solidFill>
                  <a:srgbClr val="2C7478"/>
                </a:solidFill>
                <a:latin typeface="+mj-lt"/>
                <a:ea typeface="ＭＳ Ｐゴシック" charset="-128"/>
                <a:cs typeface="ＭＳ Ｐゴシック" charset="-128"/>
              </a:rPr>
              <a:t>                                          </a:t>
            </a:r>
            <a:endParaRPr lang="en-US" sz="2800" i="1" kern="0" dirty="0" smtClean="0">
              <a:solidFill>
                <a:srgbClr val="2C7478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34492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8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How c</a:t>
            </a:r>
            <a:r>
              <a:rPr lang="en-US" sz="48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ould </a:t>
            </a:r>
            <a:r>
              <a:rPr lang="en-US" sz="48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this work for you?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728" y="3101875"/>
            <a:ext cx="750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istral"/>
                <a:ea typeface="ＭＳ Ｐゴシック" charset="-128"/>
                <a:cs typeface="Mistral"/>
              </a:rPr>
              <a:t>What happens in Music. . . </a:t>
            </a:r>
          </a:p>
          <a:p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764" y="3938631"/>
            <a:ext cx="750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6000" kern="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istral"/>
                <a:ea typeface="ＭＳ Ｐゴシック" charset="-128"/>
                <a:cs typeface="Mistral"/>
              </a:rPr>
              <a:t>Stays for a Lifetime!</a:t>
            </a:r>
          </a:p>
          <a:p>
            <a:endParaRPr lang="en-US" sz="6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5896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  <a:p>
            <a:pPr algn="ctr"/>
            <a:r>
              <a:rPr lang="en-US" sz="3600" dirty="0">
                <a:latin typeface="Times New Roman" pitchFamily="-104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itchFamily="-104" charset="0"/>
              </a:rPr>
              <a:t>GREAT</a:t>
            </a:r>
            <a:r>
              <a:rPr lang="en-US" sz="3600" dirty="0">
                <a:latin typeface="Times New Roman" pitchFamily="-10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itchFamily="-104" charset="0"/>
              </a:rPr>
              <a:t>THANKS</a:t>
            </a:r>
            <a:r>
              <a:rPr lang="en-US" sz="3600" dirty="0">
                <a:latin typeface="Times New Roman" pitchFamily="-104" charset="0"/>
              </a:rPr>
              <a:t> to Dr. Tim!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29571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-104" charset="0"/>
              </a:rPr>
              <a:t>REAL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305771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encourage one another to reach out to each other?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harmony and balance apply to more than great music-making?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generate the proper attitude?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Does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 dirty="0">
                <a:latin typeface="Times New Roman" pitchFamily="-104" charset="0"/>
              </a:rPr>
              <a:t> attitude play a crucial role in the outcome of the program’s success?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come together ready to invest energy for ongoing growth and development of our goals? 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respond to each other in a fashion that will advance the entire program to the next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reflect a sense of excellence to go beyond the basic requirements -- to put forth extra effort?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20473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After all, doesn’t </a:t>
            </a:r>
            <a:r>
              <a:rPr lang="en-US" sz="40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she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 deserve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the very best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f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rom EVERYONE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?</a:t>
            </a:r>
            <a:endParaRPr lang="en-US" sz="96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5" name="1f Slide 22 Star Spangled Banner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5611" y="1512474"/>
            <a:ext cx="7367470" cy="414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0" y="-75904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latin typeface="Times New Roman" pitchFamily="-104" charset="0"/>
              </a:rPr>
              <a:t>Contact Information:</a:t>
            </a:r>
            <a:endParaRPr lang="en-US" sz="4000" i="1" dirty="0">
              <a:solidFill>
                <a:schemeClr val="hlink"/>
              </a:solidFill>
              <a:latin typeface="Times New Roman" pitchFamily="-104" charset="0"/>
            </a:endParaRP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3609606" y="2471946"/>
            <a:ext cx="353400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@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-104" charset="0"/>
              </a:rPr>
              <a:t>MusicEdConsult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0" y="48633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>
                <a:latin typeface="Times New Roman" pitchFamily="-104" charset="0"/>
              </a:rPr>
              <a:t>marcia@musicedconsultants.net</a:t>
            </a:r>
            <a:endParaRPr lang="en-US" sz="3200" dirty="0">
              <a:latin typeface="Times New Roman" pitchFamily="-104" charset="0"/>
            </a:endParaRPr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3174866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itchFamily="-104" charset="0"/>
              </a:rPr>
              <a:t>Thank 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-104" charset="0"/>
              </a:rPr>
              <a:t>You, WMEA!</a:t>
            </a:r>
            <a:endParaRPr lang="en-US" sz="6000" b="1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10" name="Picture 9" descr="2016conferen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03" y="4098791"/>
            <a:ext cx="1963906" cy="244748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15621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00"/>
                </a:solidFill>
                <a:latin typeface="Times New Roman" pitchFamily="-104" charset="0"/>
              </a:rPr>
              <a:t>Sessions Posted:</a:t>
            </a:r>
            <a:endParaRPr lang="en-US" sz="4000" i="1" dirty="0">
              <a:solidFill>
                <a:schemeClr val="hlink"/>
              </a:solidFill>
              <a:latin typeface="Times New Roman" pitchFamily="-10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1671738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-104" charset="0"/>
              </a:rPr>
              <a:t>www.musicedconsultants.net</a:t>
            </a:r>
            <a:r>
              <a:rPr lang="en-US" sz="3200" dirty="0" smtClean="0">
                <a:latin typeface="Times New Roman" pitchFamily="-104" charset="0"/>
              </a:rPr>
              <a:t>/conference-materials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088" y="2256514"/>
            <a:ext cx="1184816" cy="971083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A 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their 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2057400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onfidence</a:t>
            </a:r>
            <a:endParaRPr lang="en-US" sz="3600" dirty="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457834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76672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5626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2040456"/>
            <a:ext cx="44901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latin typeface="Times New Roman" pitchFamily="-104" charset="0"/>
              </a:rPr>
              <a:t>How does music create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MORE </a:t>
            </a:r>
            <a:r>
              <a:rPr lang="en-US" sz="4000" dirty="0" smtClean="0">
                <a:latin typeface="Times New Roman" pitchFamily="-104" charset="0"/>
              </a:rPr>
              <a:t>than music and how does it all comes together to create something 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Times New Roman" pitchFamily="-104" charset="0"/>
              </a:rPr>
              <a:t>GREAT</a:t>
            </a:r>
            <a:r>
              <a:rPr lang="en-US" sz="4000" dirty="0" smtClean="0">
                <a:latin typeface="Times New Roman" pitchFamily="-104" charset="0"/>
              </a:rPr>
              <a:t>?</a:t>
            </a:r>
          </a:p>
        </p:txBody>
      </p:sp>
      <p:pic>
        <p:nvPicPr>
          <p:cNvPr id="6" name="Picture 5" descr="Screen Shot 2016-02-11 at 11.12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61" y="2040456"/>
            <a:ext cx="2937583" cy="3406703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828800"/>
            <a:ext cx="766762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reason effectively and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  <a:endParaRPr lang="en-US" sz="32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	problems </a:t>
            </a:r>
            <a:r>
              <a:rPr lang="en-US" sz="3200" dirty="0" smtClean="0">
                <a:latin typeface="Times New Roman" pitchFamily="-104" charset="0"/>
              </a:rPr>
              <a:t>and </a:t>
            </a:r>
            <a:r>
              <a:rPr lang="en-US" sz="3200" dirty="0" smtClean="0">
                <a:latin typeface="Times New Roman"/>
                <a:cs typeface="Times New Roman"/>
              </a:rPr>
              <a:t>analyze how parts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	of a whole interact with each other to 	</a:t>
            </a:r>
            <a:r>
              <a:rPr lang="en-US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200" dirty="0" smtClean="0">
                <a:latin typeface="Times New Roman"/>
                <a:cs typeface="Times New Roman"/>
              </a:rPr>
              <a:t>in complex 	systems.</a:t>
            </a:r>
            <a:endParaRPr lang="en-US" sz="32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Solve Problems</a:t>
            </a: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	EX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: Having a problem getting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people to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turn off their phones and</a:t>
            </a:r>
            <a:endParaRPr lang="en-US" sz="4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beepers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at your concerts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? One teacher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challenged his students to come up  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with the solution. Here it is. . .</a:t>
            </a:r>
          </a:p>
          <a:p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pic>
        <p:nvPicPr>
          <p:cNvPr id="44037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6478" y="1614184"/>
            <a:ext cx="7094766" cy="403187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EXAMPLE: </a:t>
            </a:r>
            <a:r>
              <a:rPr lang="en-US" sz="3200" dirty="0" smtClean="0">
                <a:latin typeface="Times New Roman"/>
                <a:cs typeface="Times New Roman"/>
              </a:rPr>
              <a:t>Ability to analyze how parts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of a whole interact with each other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200" dirty="0" smtClean="0">
                <a:latin typeface="Times New Roman"/>
                <a:cs typeface="Times New Roman"/>
              </a:rPr>
              <a:t>in complex systems.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See how this creative young man used this concept to produce a remarkable outcome!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182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78644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pic>
        <p:nvPicPr>
          <p:cNvPr id="7" name="Star Wars - The Force Theme (Violin Cover) - Jeffrey Ding He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694190"/>
            <a:ext cx="9144000" cy="51435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88497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-104" charset="0"/>
              </a:rPr>
              <a:t>JEFFREY DING - </a:t>
            </a:r>
            <a:r>
              <a:rPr lang="en-US" sz="3200" dirty="0" smtClean="0">
                <a:latin typeface="Times New Roman"/>
                <a:cs typeface="Times New Roman"/>
              </a:rPr>
              <a:t>Produce overall outcomes </a:t>
            </a:r>
            <a:endParaRPr lang="en-US" sz="3200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6002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 –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both </a:t>
            </a:r>
            <a:r>
              <a:rPr lang="en-US" sz="3200" dirty="0">
                <a:latin typeface="Times New Roman" pitchFamily="-104" charset="0"/>
              </a:rPr>
              <a:t>verbally and</a:t>
            </a:r>
            <a:r>
              <a:rPr lang="en-US" sz="3200" dirty="0" smtClean="0">
                <a:latin typeface="Times New Roman" pitchFamily="-104" charset="0"/>
              </a:rPr>
              <a:t> non</a:t>
            </a:r>
            <a:r>
              <a:rPr lang="en-US" sz="3200" dirty="0">
                <a:latin typeface="Times New Roman" pitchFamily="-104" charset="0"/>
              </a:rPr>
              <a:t>-</a:t>
            </a:r>
            <a:r>
              <a:rPr lang="en-US" sz="3200" dirty="0" smtClean="0">
                <a:latin typeface="Times New Roman" pitchFamily="-104" charset="0"/>
              </a:rPr>
              <a:t>verbally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2672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989</Words>
  <Application>Microsoft Macintosh PowerPoint</Application>
  <PresentationFormat>On-screen Show (4:3)</PresentationFormat>
  <Paragraphs>198</Paragraphs>
  <Slides>28</Slides>
  <Notes>27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Get EVERYONE on the Same Page </vt:lpstr>
      <vt:lpstr>Slide 19</vt:lpstr>
      <vt:lpstr>Get EVERYONE on the Same Page</vt:lpstr>
      <vt:lpstr>Slide 21</vt:lpstr>
      <vt:lpstr>Get EVERYONE on the Same Page</vt:lpstr>
      <vt:lpstr>Slide 23</vt:lpstr>
      <vt:lpstr>Slide 24</vt:lpstr>
      <vt:lpstr>Slide 25</vt:lpstr>
      <vt:lpstr>Slide 26</vt:lpstr>
      <vt:lpstr>Slide 27</vt:lpstr>
      <vt:lpstr>Slide 28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205</cp:revision>
  <dcterms:created xsi:type="dcterms:W3CDTF">2016-02-12T20:59:08Z</dcterms:created>
  <dcterms:modified xsi:type="dcterms:W3CDTF">2016-02-12T21:09:03Z</dcterms:modified>
</cp:coreProperties>
</file>