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rels" ContentType="application/vnd.openxmlformats-package.relationships+xml"/>
  <Override PartName="/ppt/slides/slide14.xml" ContentType="application/vnd.openxmlformats-officedocument.presentationml.slide+xml"/>
  <Override PartName="/ppt/notesSlides/notesSlide16.xml" ContentType="application/vnd.openxmlformats-officedocument.presentationml.notesSlide+xml"/>
  <Default Extension="xml" ContentType="application/xml"/>
  <Override PartName="/ppt/tableStyles.xml" ContentType="application/vnd.openxmlformats-officedocument.presentationml.tableStyles+xml"/>
  <Override PartName="/ppt/notesSlides/notesSlide31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slide28.xml" ContentType="application/vnd.openxmlformats-officedocument.presentationml.slide+xml"/>
  <Override PartName="/ppt/slides/slide21.xml" ContentType="application/vnd.openxmlformats-officedocument.presentationml.slide+xml"/>
  <Override PartName="/ppt/notesSlides/notesSlide23.xml" ContentType="application/vnd.openxmlformats-officedocument.presentationml.notesSlide+xml"/>
  <Override PartName="/ppt/slides/slide5.xml" ContentType="application/vnd.openxmlformats-officedocument.presentationml.slide+xml"/>
  <Override PartName="/ppt/notesSlides/notesSlide9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ppt/notesSlides/notesSlide7.xml" ContentType="application/vnd.openxmlformats-officedocument.presentationml.notesSlide+xml"/>
  <Override PartName="/ppt/notesSlides/notesSlide30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slides/slide27.xml" ContentType="application/vnd.openxmlformats-officedocument.presentationml.slide+xml"/>
  <Override PartName="/ppt/notesSlides/notesSlide29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notesSlides/notesSlide8.xml" ContentType="application/vnd.openxmlformats-officedocument.presentationml.notesSlide+xml"/>
  <Default Extension="png" ContentType="image/png"/>
  <Override PartName="/ppt/slideLayouts/slideLayout4.xml" ContentType="application/vnd.openxmlformats-officedocument.presentationml.slideLayout+xml"/>
  <Override PartName="/ppt/slides/slide12.xml" ContentType="application/vnd.openxmlformats-officedocument.presentationml.slide+xml"/>
  <Override PartName="/ppt/notesSlides/notesSlide14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slides/slide26.xml" ContentType="application/vnd.openxmlformats-officedocument.presentationml.slide+xml"/>
  <Override PartName="/ppt/notesSlides/notesSlide28.xml" ContentType="application/vnd.openxmlformats-officedocument.presentationml.notesSlide+xml"/>
  <Override PartName="/ppt/slides/slide35.xml" ContentType="application/vnd.openxmlformats-officedocument.presentationml.slide+xml"/>
  <Override PartName="/ppt/notesSlides/notesSlide21.xml" ContentType="application/vnd.openxmlformats-officedocument.presentationml.notes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.xml" ContentType="application/vnd.openxmlformats-officedocument.presentationml.notesSlide+xml"/>
  <Override PartName="/ppt/slides/slide25.xml" ContentType="application/vnd.openxmlformats-officedocument.presentationml.slide+xml"/>
  <Override PartName="/ppt/notesSlides/notesSlide27.xml" ContentType="application/vnd.openxmlformats-officedocument.presentationml.notes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notesSlides/notesSlide19.xml" ContentType="application/vnd.openxmlformats-officedocument.presentationml.notesSlide+xml"/>
  <Override PartName="/ppt/slides/slide10.xml" ContentType="application/vnd.openxmlformats-officedocument.presentationml.slide+xml"/>
  <Override PartName="/ppt/notesSlides/notesSlide12.xml" ContentType="application/vnd.openxmlformats-officedocument.presentationml.notesSlide+xml"/>
  <Override PartName="/docProps/app.xml" ContentType="application/vnd.openxmlformats-officedocument.extended-properties+xml"/>
  <Override PartName="/ppt/notesSlides/notesSlide34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3.xml" ContentType="application/vnd.openxmlformats-officedocument.theme+xml"/>
  <Override PartName="/ppt/slides/slide24.xml" ContentType="application/vnd.openxmlformats-officedocument.presentationml.slide+xml"/>
  <Override PartName="/ppt/notesSlides/notesSlide10.xml" ContentType="application/vnd.openxmlformats-officedocument.presentationml.notesSlide+xml"/>
  <Override PartName="/ppt/notesSlides/notesSlide26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Override PartName="/ppt/notesSlides/notesSlide18.xml" ContentType="application/vnd.openxmlformats-officedocument.presentationml.notesSlide+xml"/>
  <Default Extension="jpeg" ContentType="image/jpeg"/>
  <Override PartName="/ppt/viewProps.xml" ContentType="application/vnd.openxmlformats-officedocument.presentationml.viewProps+xml"/>
  <Override PartName="/ppt/notesSlides/notesSlide11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s/slide23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notesSlides/notesSlide17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2.xml" ContentType="application/vnd.openxmlformats-officedocument.presentationml.notesSlide+xml"/>
  <Override PartName="/ppt/slides/slide29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Default Extension="gif" ContentType="image/gif"/>
  <Override PartName="/ppt/notesSlides/notesSlide24.xml" ContentType="application/vnd.openxmlformats-officedocument.presentationml.notesSlide+xml"/>
  <Override PartName="/ppt/slides/slide6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trictFirstAndLastChars="0" saveSubsetFonts="1" autoCompressPictures="0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461" r:id="rId2"/>
    <p:sldId id="462" r:id="rId3"/>
    <p:sldId id="500" r:id="rId4"/>
    <p:sldId id="502" r:id="rId5"/>
    <p:sldId id="503" r:id="rId6"/>
    <p:sldId id="467" r:id="rId7"/>
    <p:sldId id="313" r:id="rId8"/>
    <p:sldId id="463" r:id="rId9"/>
    <p:sldId id="498" r:id="rId10"/>
    <p:sldId id="469" r:id="rId11"/>
    <p:sldId id="487" r:id="rId12"/>
    <p:sldId id="464" r:id="rId13"/>
    <p:sldId id="456" r:id="rId14"/>
    <p:sldId id="457" r:id="rId15"/>
    <p:sldId id="458" r:id="rId16"/>
    <p:sldId id="459" r:id="rId17"/>
    <p:sldId id="460" r:id="rId18"/>
    <p:sldId id="433" r:id="rId19"/>
    <p:sldId id="434" r:id="rId20"/>
    <p:sldId id="423" r:id="rId21"/>
    <p:sldId id="439" r:id="rId22"/>
    <p:sldId id="496" r:id="rId23"/>
    <p:sldId id="438" r:id="rId24"/>
    <p:sldId id="473" r:id="rId25"/>
    <p:sldId id="474" r:id="rId26"/>
    <p:sldId id="475" r:id="rId27"/>
    <p:sldId id="486" r:id="rId28"/>
    <p:sldId id="504" r:id="rId29"/>
    <p:sldId id="437" r:id="rId30"/>
    <p:sldId id="485" r:id="rId31"/>
    <p:sldId id="465" r:id="rId32"/>
    <p:sldId id="505" r:id="rId33"/>
    <p:sldId id="506" r:id="rId34"/>
    <p:sldId id="362" r:id="rId35"/>
    <p:sldId id="319" r:id="rId36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sz="2400" kern="1200" baseline="-250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sz="2400" kern="1200" baseline="-250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sz="2400" kern="1200" baseline="-250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sz="2400" kern="1200" baseline="-250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clrMru>
    <a:srgbClr val="D45500"/>
    <a:srgbClr val="B80101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horzBarState="maximized">
    <p:restoredLeft sz="15620"/>
    <p:restoredTop sz="97002" autoAdjust="0"/>
  </p:normalViewPr>
  <p:slideViewPr>
    <p:cSldViewPr>
      <p:cViewPr>
        <p:scale>
          <a:sx n="100" d="100"/>
          <a:sy n="100" d="100"/>
        </p:scale>
        <p:origin x="-58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38" Type="http://schemas.openxmlformats.org/officeDocument/2006/relationships/handoutMaster" Target="handoutMasters/handoutMaster1.xml"/><Relationship Id="rId39" Type="http://schemas.openxmlformats.org/officeDocument/2006/relationships/printerSettings" Target="printerSettings/printerSettings1.bin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aseline="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aseline="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0CD94FC1-2E04-8543-92B1-E11446D35A1A}" type="datetime1">
              <a:rPr lang="en-US"/>
              <a:pPr>
                <a:defRPr/>
              </a:pPr>
              <a:t>3/24/16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aseline="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aseline="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B83EED6E-A821-B742-998F-909C6A6D979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aseline="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aseline="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aseline="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aseline="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EABDE6B1-0DDA-7940-9AD9-6F34CD5B35A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72BC0A-5C50-674B-8E21-0BCC49D54F60}" type="slidenum">
              <a:rPr lang="en-US"/>
              <a:pPr/>
              <a:t>1</a:t>
            </a:fld>
            <a:endParaRPr lang="en-US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72BC0A-5C50-674B-8E21-0BCC49D54F60}" type="slidenum">
              <a:rPr lang="en-US"/>
              <a:pPr/>
              <a:t>10</a:t>
            </a:fld>
            <a:endParaRPr lang="en-US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72BC0A-5C50-674B-8E21-0BCC49D54F60}" type="slidenum">
              <a:rPr lang="en-US"/>
              <a:pPr/>
              <a:t>11</a:t>
            </a:fld>
            <a:endParaRPr lang="en-US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72BC0A-5C50-674B-8E21-0BCC49D54F60}" type="slidenum">
              <a:rPr lang="en-US"/>
              <a:pPr/>
              <a:t>12</a:t>
            </a:fld>
            <a:endParaRPr lang="en-US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72BC0A-5C50-674B-8E21-0BCC49D54F60}" type="slidenum">
              <a:rPr lang="en-US"/>
              <a:pPr/>
              <a:t>13</a:t>
            </a:fld>
            <a:endParaRPr lang="en-US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72BC0A-5C50-674B-8E21-0BCC49D54F60}" type="slidenum">
              <a:rPr lang="en-US"/>
              <a:pPr/>
              <a:t>14</a:t>
            </a:fld>
            <a:endParaRPr lang="en-US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72BC0A-5C50-674B-8E21-0BCC49D54F60}" type="slidenum">
              <a:rPr lang="en-US"/>
              <a:pPr/>
              <a:t>15</a:t>
            </a:fld>
            <a:endParaRPr lang="en-US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72BC0A-5C50-674B-8E21-0BCC49D54F60}" type="slidenum">
              <a:rPr lang="en-US"/>
              <a:pPr/>
              <a:t>16</a:t>
            </a:fld>
            <a:endParaRPr lang="en-US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72BC0A-5C50-674B-8E21-0BCC49D54F60}" type="slidenum">
              <a:rPr lang="en-US"/>
              <a:pPr/>
              <a:t>17</a:t>
            </a:fld>
            <a:endParaRPr lang="en-US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72BC0A-5C50-674B-8E21-0BCC49D54F60}" type="slidenum">
              <a:rPr lang="en-US"/>
              <a:pPr/>
              <a:t>18</a:t>
            </a:fld>
            <a:endParaRPr lang="en-US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72BC0A-5C50-674B-8E21-0BCC49D54F60}" type="slidenum">
              <a:rPr lang="en-US"/>
              <a:pPr/>
              <a:t>19</a:t>
            </a:fld>
            <a:endParaRPr lang="en-US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72BC0A-5C50-674B-8E21-0BCC49D54F60}" type="slidenum">
              <a:rPr lang="en-US"/>
              <a:pPr/>
              <a:t>2</a:t>
            </a:fld>
            <a:endParaRPr lang="en-US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72BC0A-5C50-674B-8E21-0BCC49D54F60}" type="slidenum">
              <a:rPr lang="en-US"/>
              <a:pPr/>
              <a:t>20</a:t>
            </a:fld>
            <a:endParaRPr lang="en-US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72BC0A-5C50-674B-8E21-0BCC49D54F60}" type="slidenum">
              <a:rPr lang="en-US"/>
              <a:pPr/>
              <a:t>21</a:t>
            </a:fld>
            <a:endParaRPr lang="en-US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72BC0A-5C50-674B-8E21-0BCC49D54F60}" type="slidenum">
              <a:rPr lang="en-US"/>
              <a:pPr/>
              <a:t>22</a:t>
            </a:fld>
            <a:endParaRPr lang="en-US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72BC0A-5C50-674B-8E21-0BCC49D54F60}" type="slidenum">
              <a:rPr lang="en-US"/>
              <a:pPr/>
              <a:t>23</a:t>
            </a:fld>
            <a:endParaRPr lang="en-US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D3E785-DC2D-0B40-BF86-1D507281AAAD}" type="slidenum">
              <a:rPr lang="en-US"/>
              <a:pPr/>
              <a:t>24</a:t>
            </a:fld>
            <a:endParaRPr lang="en-US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D0B47C8-89FF-194A-9B83-940448F48976}" type="slidenum">
              <a:rPr lang="en-US"/>
              <a:pPr/>
              <a:t>25</a:t>
            </a:fld>
            <a:endParaRPr lang="en-US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CC6F950E-5F57-AA41-96B1-C74A1438D49B}" type="slidenum">
              <a:rPr lang="en-US" sz="1200" baseline="0"/>
              <a:pPr algn="r"/>
              <a:t>26</a:t>
            </a:fld>
            <a:endParaRPr lang="en-US" sz="1200" baseline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9DE341-6EC1-F948-8A89-3ACD3534EF9D}" type="slidenum">
              <a:rPr lang="en-US"/>
              <a:pPr/>
              <a:t>27</a:t>
            </a:fld>
            <a:endParaRPr lang="en-US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72BC0A-5C50-674B-8E21-0BCC49D54F60}" type="slidenum">
              <a:rPr lang="en-US"/>
              <a:pPr/>
              <a:t>28</a:t>
            </a:fld>
            <a:endParaRPr lang="en-US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72BC0A-5C50-674B-8E21-0BCC49D54F60}" type="slidenum">
              <a:rPr lang="en-US"/>
              <a:pPr/>
              <a:t>29</a:t>
            </a:fld>
            <a:endParaRPr lang="en-US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72BC0A-5C50-674B-8E21-0BCC49D54F60}" type="slidenum">
              <a:rPr lang="en-US"/>
              <a:pPr/>
              <a:t>3</a:t>
            </a:fld>
            <a:endParaRPr lang="en-US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72BC0A-5C50-674B-8E21-0BCC49D54F60}" type="slidenum">
              <a:rPr lang="en-US"/>
              <a:pPr/>
              <a:t>30</a:t>
            </a:fld>
            <a:endParaRPr lang="en-US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72BC0A-5C50-674B-8E21-0BCC49D54F60}" type="slidenum">
              <a:rPr lang="en-US"/>
              <a:pPr/>
              <a:t>31</a:t>
            </a:fld>
            <a:endParaRPr lang="en-US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72BC0A-5C50-674B-8E21-0BCC49D54F60}" type="slidenum">
              <a:rPr lang="en-US"/>
              <a:pPr/>
              <a:t>32</a:t>
            </a:fld>
            <a:endParaRPr lang="en-US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72BC0A-5C50-674B-8E21-0BCC49D54F60}" type="slidenum">
              <a:rPr lang="en-US"/>
              <a:pPr/>
              <a:t>33</a:t>
            </a:fld>
            <a:endParaRPr lang="en-US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8B7429C-34F4-3548-B27A-924FDEBED601}" type="slidenum">
              <a:rPr lang="en-US"/>
              <a:pPr/>
              <a:t>34</a:t>
            </a:fld>
            <a:endParaRPr lang="en-US"/>
          </a:p>
        </p:txBody>
      </p:sp>
      <p:sp>
        <p:nvSpPr>
          <p:cNvPr id="7373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E501E2-E099-354D-B0CC-B89E9BC9E21E}" type="slidenum">
              <a:rPr lang="en-US"/>
              <a:pPr/>
              <a:t>35</a:t>
            </a:fld>
            <a:endParaRPr lang="en-US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72BC0A-5C50-674B-8E21-0BCC49D54F60}" type="slidenum">
              <a:rPr lang="en-US"/>
              <a:pPr/>
              <a:t>4</a:t>
            </a:fld>
            <a:endParaRPr lang="en-US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72BC0A-5C50-674B-8E21-0BCC49D54F60}" type="slidenum">
              <a:rPr lang="en-US"/>
              <a:pPr/>
              <a:t>5</a:t>
            </a:fld>
            <a:endParaRPr lang="en-US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72BC0A-5C50-674B-8E21-0BCC49D54F60}" type="slidenum">
              <a:rPr lang="en-US"/>
              <a:pPr/>
              <a:t>6</a:t>
            </a:fld>
            <a:endParaRPr lang="en-US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BE0BA2B-C910-2946-ABD3-F71D0F89070F}" type="slidenum">
              <a:rPr lang="en-US"/>
              <a:pPr/>
              <a:t>7</a:t>
            </a:fld>
            <a:endParaRPr lang="en-US"/>
          </a:p>
        </p:txBody>
      </p:sp>
      <p:sp>
        <p:nvSpPr>
          <p:cNvPr id="7168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72BC0A-5C50-674B-8E21-0BCC49D54F60}" type="slidenum">
              <a:rPr lang="en-US"/>
              <a:pPr/>
              <a:t>8</a:t>
            </a:fld>
            <a:endParaRPr lang="en-US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72BC0A-5C50-674B-8E21-0BCC49D54F60}" type="slidenum">
              <a:rPr lang="en-US"/>
              <a:pPr/>
              <a:t>9</a:t>
            </a:fld>
            <a:endParaRPr lang="en-US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4627D0-CF49-1A4F-8F28-F57DA32BA885}" type="datetime1">
              <a:rPr lang="en-US"/>
              <a:pPr>
                <a:defRPr/>
              </a:pPr>
              <a:t>3/24/16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85E353-07CD-694D-9197-F2D2605B7DA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374099-5147-0E4E-95F7-0BA1575E53B0}" type="datetime1">
              <a:rPr lang="en-US"/>
              <a:pPr>
                <a:defRPr/>
              </a:pPr>
              <a:t>3/24/16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5F48E4-F0AA-BC41-B8D0-2AA728F9158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B4E6C0-0E61-1046-9586-A168CA0134F8}" type="datetime1">
              <a:rPr lang="en-US"/>
              <a:pPr>
                <a:defRPr/>
              </a:pPr>
              <a:t>3/24/16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EDD6F3-5052-4347-A965-52B5017CFC0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6D32C7-A404-BD43-9169-5DCAFCC1A4E8}" type="datetime1">
              <a:rPr lang="en-US"/>
              <a:pPr>
                <a:defRPr/>
              </a:pPr>
              <a:t>3/24/16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721496-C466-1F47-A1FA-DB3841004C4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81D602-364C-9041-8FD3-679C25DC0FC9}" type="datetime1">
              <a:rPr lang="en-US"/>
              <a:pPr>
                <a:defRPr/>
              </a:pPr>
              <a:t>3/24/16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F946FD-E723-4E42-9FF8-8C1190ADC9F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CFE6D2-FFB9-A948-8BF0-82042E705BC5}" type="datetime1">
              <a:rPr lang="en-US"/>
              <a:pPr>
                <a:defRPr/>
              </a:pPr>
              <a:t>3/24/16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B672B6-6357-9343-8817-5CDC2E05BCE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57BB20-5285-744B-83CF-C26953F1E359}" type="datetime1">
              <a:rPr lang="en-US"/>
              <a:pPr>
                <a:defRPr/>
              </a:pPr>
              <a:t>3/24/16</a:t>
            </a:fld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1D289B-E7BC-4C4E-81BE-101C5230860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B00D81-6AE3-D441-AB0E-793E4B1760B6}" type="datetime1">
              <a:rPr lang="en-US"/>
              <a:pPr>
                <a:defRPr/>
              </a:pPr>
              <a:t>3/24/16</a:t>
            </a:fld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986321-6863-5040-901B-CC96BF183A0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98BA80-9078-D442-8149-68176AED67FF}" type="datetime1">
              <a:rPr lang="en-US"/>
              <a:pPr>
                <a:defRPr/>
              </a:pPr>
              <a:t>3/24/16</a:t>
            </a:fld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3D67A8-31FB-7D42-A234-7227DC0160F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BFD442-B523-B149-87C1-D2F958CB62E4}" type="datetime1">
              <a:rPr lang="en-US"/>
              <a:pPr>
                <a:defRPr/>
              </a:pPr>
              <a:t>3/24/16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D03A3F-736B-BD44-B1EA-5F85F90C538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2121A4-3621-EE4C-BC11-85B953B4EBFB}" type="datetime1">
              <a:rPr lang="en-US"/>
              <a:pPr>
                <a:defRPr/>
              </a:pPr>
              <a:t>3/24/16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78C306-5108-644B-A3FF-9905B15E5BC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flip="none" rotWithShape="1">
          <a:gsLst>
            <a:gs pos="15000">
              <a:schemeClr val="bg1">
                <a:tint val="80000"/>
                <a:satMod val="300000"/>
              </a:schemeClr>
            </a:gs>
            <a:gs pos="100000">
              <a:srgbClr val="FF6600">
                <a:alpha val="42000"/>
              </a:srgb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aseline="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370A3E23-9A07-9D46-8ACF-599C3D965558}" type="datetime1">
              <a:rPr lang="en-US"/>
              <a:pPr>
                <a:defRPr/>
              </a:pPr>
              <a:t>3/24/16</a:t>
            </a:fld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aseline="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aseline="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30F0E3BC-3AF3-2D40-AF14-8ABECB53198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97" charset="0"/>
          <a:ea typeface="ＭＳ Ｐゴシック" pitchFamily="-97" charset="-128"/>
          <a:cs typeface="ＭＳ Ｐゴシック" pitchFamily="-97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97" charset="0"/>
          <a:ea typeface="ＭＳ Ｐゴシック" pitchFamily="-97" charset="-128"/>
          <a:cs typeface="ＭＳ Ｐゴシック" pitchFamily="-97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97" charset="0"/>
          <a:ea typeface="ＭＳ Ｐゴシック" pitchFamily="-97" charset="-128"/>
          <a:cs typeface="ＭＳ Ｐゴシック" pitchFamily="-97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97" charset="0"/>
          <a:ea typeface="ＭＳ Ｐゴシック" pitchFamily="-97" charset="-128"/>
          <a:cs typeface="ＭＳ Ｐゴシック" pitchFamily="-97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97" charset="0"/>
          <a:ea typeface="ＭＳ Ｐゴシック" pitchFamily="-97" charset="-128"/>
          <a:cs typeface="ＭＳ Ｐゴシック" pitchFamily="-97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97" charset="0"/>
          <a:ea typeface="ＭＳ Ｐゴシック" pitchFamily="-97" charset="-128"/>
          <a:cs typeface="ＭＳ Ｐゴシック" pitchFamily="-97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97" charset="0"/>
          <a:ea typeface="ＭＳ Ｐゴシック" pitchFamily="-97" charset="-128"/>
          <a:cs typeface="ＭＳ Ｐゴシック" pitchFamily="-97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97" charset="0"/>
          <a:ea typeface="ＭＳ Ｐゴシック" pitchFamily="-97" charset="-128"/>
          <a:cs typeface="ＭＳ Ｐゴシック" pitchFamily="-97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image" Target="../media/image26.png"/><Relationship Id="rId9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4" Type="http://schemas.openxmlformats.org/officeDocument/2006/relationships/image" Target="../media/image30.png"/><Relationship Id="rId1" Type="http://schemas.openxmlformats.org/officeDocument/2006/relationships/video" Target="file://localhost/Users/marcianeel/Desktop/PPT%20Options%20for%20C.A.B.E./CABE%20PPT%20Videos/Clark%20County%20School%20District%20International%20Mariachi%20Convention%20and%20Festival%20copy.mp4" TargetMode="External"/><Relationship Id="rId2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6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4" Type="http://schemas.openxmlformats.org/officeDocument/2006/relationships/image" Target="../media/image47.jpeg"/><Relationship Id="rId5" Type="http://schemas.openxmlformats.org/officeDocument/2006/relationships/image" Target="../media/image48.jpeg"/><Relationship Id="rId6" Type="http://schemas.openxmlformats.org/officeDocument/2006/relationships/image" Target="../media/image49.jpeg"/><Relationship Id="rId7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jpeg"/><Relationship Id="rId5" Type="http://schemas.openxmlformats.org/officeDocument/2006/relationships/image" Target="../media/image55.jpeg"/><Relationship Id="rId6" Type="http://schemas.openxmlformats.org/officeDocument/2006/relationships/image" Target="../media/image56.jpeg"/><Relationship Id="rId7" Type="http://schemas.openxmlformats.org/officeDocument/2006/relationships/image" Target="../media/image57.jpeg"/><Relationship Id="rId8" Type="http://schemas.openxmlformats.org/officeDocument/2006/relationships/image" Target="../media/image58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9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4" Type="http://schemas.openxmlformats.org/officeDocument/2006/relationships/image" Target="../media/image60.png"/><Relationship Id="rId1" Type="http://schemas.openxmlformats.org/officeDocument/2006/relationships/video" Target="file://localhost/Users/marcianeel/Desktop/PPT%20Options%20for%20C.A.B.E./CABE%20PPT%20Videos/Bailey%20MS.mov" TargetMode="External"/><Relationship Id="rId2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image" Target="../media/image12.png"/><Relationship Id="rId1" Type="http://schemas.openxmlformats.org/officeDocument/2006/relationships/video" Target="file://localhost/Users/marcianeel/Desktop/IMG_2839.MOV.mov" TargetMode="External"/><Relationship Id="rId2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9"/>
          <p:cNvSpPr>
            <a:spLocks noChangeArrowheads="1"/>
          </p:cNvSpPr>
          <p:nvPr/>
        </p:nvSpPr>
        <p:spPr bwMode="auto">
          <a:xfrm>
            <a:off x="3733800" y="1074003"/>
            <a:ext cx="5410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7200" b="1" i="1" dirty="0" smtClean="0">
                <a:solidFill>
                  <a:srgbClr val="B80101"/>
                </a:solidFill>
                <a:effectLst>
                  <a:outerShdw blurRad="50800" dist="127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¡Viva el Mariachi!</a:t>
            </a:r>
            <a:endParaRPr lang="en-US" sz="7200" b="1" i="1" baseline="0" dirty="0" smtClean="0">
              <a:solidFill>
                <a:srgbClr val="B80101"/>
              </a:solidFill>
              <a:effectLst>
                <a:outerShdw blurRad="50800" dist="127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5365" name="Rectangle 11"/>
          <p:cNvSpPr>
            <a:spLocks noChangeArrowheads="1"/>
          </p:cNvSpPr>
          <p:nvPr/>
        </p:nvSpPr>
        <p:spPr bwMode="auto">
          <a:xfrm>
            <a:off x="2667000" y="3886200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3657600" y="1981200"/>
            <a:ext cx="5486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4000" baseline="0" dirty="0" smtClean="0">
                <a:solidFill>
                  <a:srgbClr val="B80101"/>
                </a:solidFill>
                <a:effectLst>
                  <a:outerShdw blurRad="50800" dist="127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An SFUSD Case Study</a:t>
            </a:r>
            <a:endParaRPr lang="en-US" sz="3200" baseline="0" dirty="0" smtClean="0">
              <a:solidFill>
                <a:srgbClr val="B80101"/>
              </a:solidFill>
              <a:effectLst>
                <a:outerShdw blurRad="50800" dist="127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3" name="Picture 12" descr="IMG_006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28600" y="222423"/>
            <a:ext cx="3352800" cy="43495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TextBox 9"/>
          <p:cNvSpPr txBox="1">
            <a:spLocks noChangeArrowheads="1"/>
          </p:cNvSpPr>
          <p:nvPr/>
        </p:nvSpPr>
        <p:spPr bwMode="auto">
          <a:xfrm>
            <a:off x="3657600" y="2743200"/>
            <a:ext cx="5257800" cy="298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32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Sofia </a:t>
            </a:r>
            <a:r>
              <a:rPr lang="en-US" sz="3200" baseline="0" dirty="0" err="1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Fojas</a:t>
            </a:r>
            <a:r>
              <a:rPr lang="en-US" sz="32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,</a:t>
            </a:r>
          </a:p>
          <a:p>
            <a:pPr>
              <a:defRPr/>
            </a:pPr>
            <a:r>
              <a:rPr lang="en-US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SFUSD</a:t>
            </a:r>
          </a:p>
          <a:p>
            <a:pPr>
              <a:defRPr/>
            </a:pPr>
            <a:endParaRPr lang="en-US" sz="1000" baseline="0" dirty="0" smtClean="0">
              <a:solidFill>
                <a:srgbClr val="B80101"/>
              </a:solidFill>
              <a:effectLst>
                <a:outerShdw blurRad="50800" dist="254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>
              <a:defRPr/>
            </a:pPr>
            <a:r>
              <a:rPr lang="en-US" sz="32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José </a:t>
            </a:r>
            <a:r>
              <a:rPr lang="en-US" sz="3200" baseline="0" dirty="0" err="1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Hernández</a:t>
            </a:r>
            <a:endParaRPr lang="en-US" sz="3200" baseline="0" dirty="0" smtClean="0">
              <a:solidFill>
                <a:srgbClr val="B80101"/>
              </a:solidFill>
              <a:effectLst>
                <a:outerShdw blurRad="50800" dist="254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>
              <a:defRPr/>
            </a:pPr>
            <a:r>
              <a:rPr lang="en-US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Mariachi Sol de Mexico</a:t>
            </a:r>
          </a:p>
          <a:p>
            <a:pPr>
              <a:defRPr/>
            </a:pPr>
            <a:endParaRPr lang="en-US" sz="1000" baseline="0" dirty="0" smtClean="0">
              <a:solidFill>
                <a:srgbClr val="B80101"/>
              </a:solidFill>
              <a:effectLst>
                <a:outerShdw blurRad="50800" dist="254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>
              <a:defRPr/>
            </a:pPr>
            <a:r>
              <a:rPr lang="en-US" sz="32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Marcia Neel</a:t>
            </a:r>
          </a:p>
          <a:p>
            <a:pPr>
              <a:defRPr/>
            </a:pPr>
            <a:r>
              <a:rPr lang="en-US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Music Education Consultants, Inc.</a:t>
            </a:r>
          </a:p>
        </p:txBody>
      </p:sp>
      <p:pic>
        <p:nvPicPr>
          <p:cNvPr id="9" name="Picture 8" descr="Screen Shot 2016-03-20 at 6.04.38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3800" y="117104"/>
            <a:ext cx="4495801" cy="1102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914400" y="5791200"/>
            <a:ext cx="65145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0" dirty="0" smtClean="0">
                <a:solidFill>
                  <a:srgbClr val="800000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Will be posted online at:</a:t>
            </a:r>
          </a:p>
          <a:p>
            <a:r>
              <a:rPr lang="en-US" baseline="0" dirty="0" smtClean="0">
                <a:solidFill>
                  <a:srgbClr val="800000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baseline="0" dirty="0" err="1" smtClean="0">
                <a:solidFill>
                  <a:srgbClr val="800000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www.musicedconsultants.net</a:t>
            </a:r>
            <a:r>
              <a:rPr lang="en-US" baseline="0" dirty="0" smtClean="0">
                <a:solidFill>
                  <a:srgbClr val="800000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/conference-materials</a:t>
            </a:r>
            <a:endParaRPr lang="en-US" dirty="0">
              <a:solidFill>
                <a:srgbClr val="800000"/>
              </a:solidFill>
            </a:endParaRPr>
          </a:p>
        </p:txBody>
      </p:sp>
      <p:pic>
        <p:nvPicPr>
          <p:cNvPr id="10" name="Picture 9" descr="iPhone Graphic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5816" y="71387"/>
            <a:ext cx="1044384" cy="130021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746278" y="6362700"/>
            <a:ext cx="3215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</a:t>
            </a:r>
            <a:endParaRPr lang="en-US" dirty="0"/>
          </a:p>
        </p:txBody>
      </p:sp>
      <p:pic>
        <p:nvPicPr>
          <p:cNvPr id="14" name="Picture 13" descr="West Music Mariachi Logo Transp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343400"/>
            <a:ext cx="3581400" cy="1193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11"/>
          <p:cNvSpPr>
            <a:spLocks noChangeArrowheads="1"/>
          </p:cNvSpPr>
          <p:nvPr/>
        </p:nvSpPr>
        <p:spPr bwMode="auto">
          <a:xfrm>
            <a:off x="2667000" y="3886200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0" y="-152400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7200" b="1" i="1" dirty="0" smtClean="0">
                <a:solidFill>
                  <a:srgbClr val="B80101"/>
                </a:solidFill>
                <a:effectLst>
                  <a:outerShdw blurRad="50800" dist="127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Mariachi and Bilingualism</a:t>
            </a:r>
            <a:endParaRPr lang="en-US" sz="7200" b="1" i="1" baseline="0" dirty="0" smtClean="0">
              <a:solidFill>
                <a:srgbClr val="B80101"/>
              </a:solidFill>
              <a:effectLst>
                <a:outerShdw blurRad="50800" dist="127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3505200" y="2667000"/>
            <a:ext cx="56388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endParaRPr lang="en-US" sz="6000" dirty="0" smtClean="0">
              <a:solidFill>
                <a:srgbClr val="B80101"/>
              </a:solidFill>
              <a:effectLst>
                <a:outerShdw blurRad="50800" dist="127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l"/>
            <a:endParaRPr lang="en-US" sz="6000" baseline="0" dirty="0" smtClean="0">
              <a:solidFill>
                <a:srgbClr val="B80101"/>
              </a:solidFill>
              <a:effectLst>
                <a:outerShdw blurRad="50800" dist="127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457200" y="1923871"/>
            <a:ext cx="84582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5400" dirty="0" smtClean="0">
                <a:solidFill>
                  <a:srgbClr val="B80101"/>
                </a:solidFill>
                <a:effectLst>
                  <a:outerShdw blurRad="50800" dist="127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2. Songs are performed in Spanish but   </a:t>
            </a:r>
          </a:p>
          <a:p>
            <a:pPr algn="l"/>
            <a:r>
              <a:rPr lang="en-US" sz="5400" dirty="0" smtClean="0">
                <a:solidFill>
                  <a:srgbClr val="B80101"/>
                </a:solidFill>
                <a:effectLst>
                  <a:outerShdw blurRad="50800" dist="127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   instruction is delivered in English</a:t>
            </a:r>
            <a:endParaRPr lang="en-US" sz="5400" baseline="0" dirty="0" smtClean="0">
              <a:solidFill>
                <a:srgbClr val="B80101"/>
              </a:solidFill>
              <a:effectLst>
                <a:outerShdw blurRad="50800" dist="127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457200" y="3198673"/>
            <a:ext cx="8458200" cy="1754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5400" dirty="0" smtClean="0">
                <a:solidFill>
                  <a:srgbClr val="B80101"/>
                </a:solidFill>
                <a:effectLst>
                  <a:outerShdw blurRad="50800" dist="127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3. Students equate Spanish musical terms </a:t>
            </a:r>
          </a:p>
          <a:p>
            <a:pPr algn="l"/>
            <a:r>
              <a:rPr lang="en-US" sz="5400" dirty="0" smtClean="0">
                <a:solidFill>
                  <a:srgbClr val="B80101"/>
                </a:solidFill>
                <a:effectLst>
                  <a:outerShdw blurRad="50800" dist="127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   with corresponding words in English. </a:t>
            </a:r>
          </a:p>
          <a:p>
            <a:pPr algn="l"/>
            <a:r>
              <a:rPr lang="en-US" sz="5400" i="1" dirty="0" smtClean="0">
                <a:solidFill>
                  <a:srgbClr val="B80101"/>
                </a:solidFill>
                <a:effectLst>
                  <a:outerShdw blurRad="50800" dist="127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   Ex: </a:t>
            </a:r>
            <a:r>
              <a:rPr lang="en-US" sz="5400" i="1" dirty="0" err="1" smtClean="0">
                <a:solidFill>
                  <a:srgbClr val="B80101"/>
                </a:solidFill>
                <a:effectLst>
                  <a:outerShdw blurRad="50800" dist="127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Golpe</a:t>
            </a:r>
            <a:r>
              <a:rPr lang="en-US" sz="5400" i="1" dirty="0" smtClean="0">
                <a:solidFill>
                  <a:srgbClr val="B80101"/>
                </a:solidFill>
                <a:effectLst>
                  <a:outerShdw blurRad="50800" dist="127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, Sale</a:t>
            </a:r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457200" y="5029200"/>
            <a:ext cx="84582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5400" dirty="0" smtClean="0">
                <a:solidFill>
                  <a:srgbClr val="B80101"/>
                </a:solidFill>
                <a:effectLst>
                  <a:outerShdw blurRad="50800" dist="127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4. Social bonding develops quickly-inherent </a:t>
            </a:r>
          </a:p>
          <a:p>
            <a:pPr algn="l"/>
            <a:r>
              <a:rPr lang="en-US" sz="5400" dirty="0" smtClean="0">
                <a:solidFill>
                  <a:srgbClr val="B80101"/>
                </a:solidFill>
                <a:effectLst>
                  <a:outerShdw blurRad="50800" dist="127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   to music ensembles</a:t>
            </a:r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457200" y="657761"/>
            <a:ext cx="84582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5400" dirty="0" smtClean="0">
                <a:solidFill>
                  <a:srgbClr val="B80101"/>
                </a:solidFill>
                <a:effectLst>
                  <a:outerShdw blurRad="50800" dist="127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1. Mariachi is inherently tied to Mexico  </a:t>
            </a:r>
          </a:p>
          <a:p>
            <a:pPr algn="l"/>
            <a:r>
              <a:rPr lang="en-US" sz="5400" dirty="0" smtClean="0">
                <a:solidFill>
                  <a:srgbClr val="B80101"/>
                </a:solidFill>
                <a:effectLst>
                  <a:outerShdw blurRad="50800" dist="127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   and is recognized as such by students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11"/>
          <p:cNvSpPr>
            <a:spLocks noChangeArrowheads="1"/>
          </p:cNvSpPr>
          <p:nvPr/>
        </p:nvSpPr>
        <p:spPr bwMode="auto">
          <a:xfrm>
            <a:off x="2667000" y="3886200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0" y="-152400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7200" b="1" i="1" dirty="0" smtClean="0">
                <a:solidFill>
                  <a:srgbClr val="B80101"/>
                </a:solidFill>
                <a:effectLst>
                  <a:outerShdw blurRad="50800" dist="127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Mariachi and Bilingualism</a:t>
            </a:r>
            <a:endParaRPr lang="en-US" sz="7200" b="1" i="1" baseline="0" dirty="0" smtClean="0">
              <a:solidFill>
                <a:srgbClr val="B80101"/>
              </a:solidFill>
              <a:effectLst>
                <a:outerShdw blurRad="50800" dist="127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457200" y="663714"/>
            <a:ext cx="8458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6000" dirty="0" smtClean="0">
                <a:solidFill>
                  <a:srgbClr val="B80101"/>
                </a:solidFill>
                <a:effectLst>
                  <a:outerShdw blurRad="50800" dist="127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5. Mariachi transcends generations </a:t>
            </a:r>
            <a:endParaRPr lang="en-US" sz="6000" baseline="0" dirty="0" smtClean="0">
              <a:solidFill>
                <a:srgbClr val="B80101"/>
              </a:solidFill>
              <a:effectLst>
                <a:outerShdw blurRad="50800" dist="127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0" y="1273314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6000" dirty="0" smtClean="0">
                <a:solidFill>
                  <a:srgbClr val="B80101"/>
                </a:solidFill>
                <a:effectLst>
                  <a:outerShdw blurRad="50800" dist="127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“Old People’s Music?”</a:t>
            </a:r>
            <a:endParaRPr lang="en-US" sz="6000" i="1" dirty="0" smtClean="0">
              <a:solidFill>
                <a:srgbClr val="B80101"/>
              </a:solidFill>
              <a:effectLst>
                <a:outerShdw blurRad="50800" dist="127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0" y="297180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6000" dirty="0" smtClean="0">
                <a:solidFill>
                  <a:srgbClr val="B80101"/>
                </a:solidFill>
                <a:effectLst>
                  <a:outerShdw blurRad="50800" dist="127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“Sounds of Home!”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0" y="1882914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6000" dirty="0" smtClean="0">
                <a:solidFill>
                  <a:srgbClr val="B80101"/>
                </a:solidFill>
                <a:effectLst>
                  <a:outerShdw blurRad="50800" dist="127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“Concert Madness?”</a:t>
            </a:r>
            <a:endParaRPr lang="en-US" sz="6000" i="1" dirty="0" smtClean="0">
              <a:solidFill>
                <a:srgbClr val="B80101"/>
              </a:solidFill>
              <a:effectLst>
                <a:outerShdw blurRad="50800" dist="127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0" y="243840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6000" dirty="0" smtClean="0">
                <a:solidFill>
                  <a:srgbClr val="B80101"/>
                </a:solidFill>
                <a:effectLst>
                  <a:outerShdw blurRad="50800" dist="127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“Relevant?”</a:t>
            </a:r>
            <a:endParaRPr lang="en-US" sz="6000" i="1" dirty="0" smtClean="0">
              <a:solidFill>
                <a:srgbClr val="B80101"/>
              </a:solidFill>
              <a:effectLst>
                <a:outerShdw blurRad="50800" dist="127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5" name="Picture 14" descr="Screen Shot 2016-03-23 at 11.11.15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3886200"/>
            <a:ext cx="3865774" cy="2819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3" grpId="0"/>
      <p:bldP spid="10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11"/>
          <p:cNvSpPr>
            <a:spLocks noChangeArrowheads="1"/>
          </p:cNvSpPr>
          <p:nvPr/>
        </p:nvSpPr>
        <p:spPr bwMode="auto">
          <a:xfrm>
            <a:off x="2667000" y="3886200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7" name="Picture 6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5645" y="152400"/>
            <a:ext cx="5961955" cy="2057400"/>
          </a:xfrm>
          <a:prstGeom prst="rect">
            <a:avLst/>
          </a:prstGeom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0" y="5587424"/>
            <a:ext cx="91440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b="1" dirty="0" err="1" smtClean="0">
                <a:solidFill>
                  <a:srgbClr val="B80101"/>
                </a:solidFill>
                <a:latin typeface="Times New Roman"/>
                <a:cs typeface="Times New Roman"/>
              </a:rPr>
              <a:t>musicmakesus.org</a:t>
            </a:r>
            <a:r>
              <a:rPr lang="en-US" sz="4800" b="1" dirty="0" smtClean="0">
                <a:solidFill>
                  <a:srgbClr val="B80101"/>
                </a:solidFill>
                <a:latin typeface="Times New Roman"/>
                <a:cs typeface="Times New Roman"/>
              </a:rPr>
              <a:t>/resources/research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47800" y="1447800"/>
            <a:ext cx="6324600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b="1" dirty="0">
              <a:solidFill>
                <a:srgbClr val="FF6600"/>
              </a:solidFill>
              <a:latin typeface="Zapfino"/>
              <a:cs typeface="Zapfino"/>
            </a:endParaRPr>
          </a:p>
          <a:p>
            <a:r>
              <a:rPr lang="en-US" sz="3600" b="1" dirty="0">
                <a:solidFill>
                  <a:srgbClr val="FF6600"/>
                </a:solidFill>
                <a:latin typeface="Zapfino"/>
                <a:cs typeface="Zapfino"/>
              </a:rPr>
              <a:t>Prelude:</a:t>
            </a:r>
          </a:p>
          <a:p>
            <a:endParaRPr lang="en-US" sz="3600" b="1" dirty="0">
              <a:solidFill>
                <a:srgbClr val="FF6600"/>
              </a:solidFill>
              <a:latin typeface="Zapfino"/>
              <a:cs typeface="Zapfino"/>
            </a:endParaRPr>
          </a:p>
          <a:p>
            <a:r>
              <a:rPr lang="en-US" sz="3600" b="1" dirty="0">
                <a:cs typeface="Zapfino"/>
              </a:rPr>
              <a:t>Music Makes Us Baseline Research </a:t>
            </a:r>
            <a:r>
              <a:rPr lang="en-US" sz="3600" b="1" dirty="0" smtClean="0">
                <a:cs typeface="Zapfino"/>
              </a:rPr>
              <a:t>Report</a:t>
            </a:r>
          </a:p>
          <a:p>
            <a:endParaRPr lang="en-US" sz="3600" b="1" dirty="0">
              <a:cs typeface="Zapfino"/>
            </a:endParaRPr>
          </a:p>
          <a:p>
            <a:r>
              <a:rPr lang="en-US" dirty="0"/>
              <a:t>Becky J. A. Eason, Ph.D.</a:t>
            </a:r>
            <a:br>
              <a:rPr lang="en-US" dirty="0"/>
            </a:br>
            <a:r>
              <a:rPr lang="en-US" dirty="0"/>
              <a:t>Center for Public Partnerships &amp; Research</a:t>
            </a:r>
            <a:br>
              <a:rPr lang="en-US" dirty="0"/>
            </a:br>
            <a:r>
              <a:rPr lang="en-US" dirty="0"/>
              <a:t>The University of Kansas</a:t>
            </a:r>
          </a:p>
          <a:p>
            <a:endParaRPr lang="en-US" dirty="0" smtClean="0"/>
          </a:p>
          <a:p>
            <a:r>
              <a:rPr lang="en-US" dirty="0" smtClean="0"/>
              <a:t>Christopher </a:t>
            </a:r>
            <a:r>
              <a:rPr lang="en-US" dirty="0"/>
              <a:t>M. Johnson, Ph.D.</a:t>
            </a:r>
            <a:br>
              <a:rPr lang="en-US" dirty="0"/>
            </a:br>
            <a:r>
              <a:rPr lang="en-US" dirty="0"/>
              <a:t>Music Research Institute</a:t>
            </a:r>
            <a:br>
              <a:rPr lang="en-US" dirty="0"/>
            </a:br>
            <a:r>
              <a:rPr lang="en-US" dirty="0"/>
              <a:t>The University of Kansas</a:t>
            </a:r>
          </a:p>
          <a:p>
            <a:endParaRPr lang="en-US" sz="3600" b="1" dirty="0">
              <a:cs typeface="Zapfino"/>
            </a:endParaRPr>
          </a:p>
          <a:p>
            <a:endParaRPr lang="en-US" dirty="0"/>
          </a:p>
        </p:txBody>
      </p:sp>
      <p:pic>
        <p:nvPicPr>
          <p:cNvPr id="8" name="Picture 7" descr="Screen Shot 2015-05-04 at 5.17.06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3429000"/>
            <a:ext cx="2171700" cy="1872155"/>
          </a:xfrm>
          <a:prstGeom prst="rect">
            <a:avLst/>
          </a:prstGeom>
        </p:spPr>
      </p:pic>
      <p:pic>
        <p:nvPicPr>
          <p:cNvPr id="13" name="Picture 12" descr="Screen Shot 2015-05-04 at 5.16.54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5600" y="3429000"/>
            <a:ext cx="2133600" cy="1892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11"/>
          <p:cNvSpPr>
            <a:spLocks noChangeArrowheads="1"/>
          </p:cNvSpPr>
          <p:nvPr/>
        </p:nvSpPr>
        <p:spPr bwMode="auto">
          <a:xfrm>
            <a:off x="2667000" y="3886200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0" y="206514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40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Music Participation Rates by Ethnicity</a:t>
            </a:r>
            <a:endParaRPr lang="en-US" sz="4000" i="1" baseline="0" dirty="0" smtClean="0">
              <a:solidFill>
                <a:srgbClr val="B80101"/>
              </a:solidFill>
              <a:effectLst>
                <a:outerShdw blurRad="50800" dist="254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0" name="Picture 9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7822" y="5181600"/>
            <a:ext cx="3819178" cy="1317953"/>
          </a:xfrm>
          <a:prstGeom prst="rect">
            <a:avLst/>
          </a:prstGeom>
        </p:spPr>
      </p:pic>
      <p:pic>
        <p:nvPicPr>
          <p:cNvPr id="6" name="Picture 5" descr="Screen Shot 2015-05-04 at 4.05.35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1295400"/>
            <a:ext cx="7861300" cy="3124200"/>
          </a:xfrm>
          <a:prstGeom prst="rect">
            <a:avLst/>
          </a:prstGeom>
        </p:spPr>
      </p:pic>
      <p:pic>
        <p:nvPicPr>
          <p:cNvPr id="8" name="Picture 7" descr="1 Music Participation Rate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1295400"/>
            <a:ext cx="7848600" cy="342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11"/>
          <p:cNvSpPr>
            <a:spLocks noChangeArrowheads="1"/>
          </p:cNvSpPr>
          <p:nvPr/>
        </p:nvSpPr>
        <p:spPr bwMode="auto">
          <a:xfrm>
            <a:off x="2667000" y="3886200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0" y="206514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40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School Attendance Rates by Ethnicity</a:t>
            </a:r>
            <a:endParaRPr lang="en-US" sz="4000" i="1" baseline="0" dirty="0" smtClean="0">
              <a:solidFill>
                <a:srgbClr val="B80101"/>
              </a:solidFill>
              <a:effectLst>
                <a:outerShdw blurRad="50800" dist="254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0" name="Picture 9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7822" y="5181600"/>
            <a:ext cx="3819178" cy="1317953"/>
          </a:xfrm>
          <a:prstGeom prst="rect">
            <a:avLst/>
          </a:prstGeom>
        </p:spPr>
      </p:pic>
      <p:pic>
        <p:nvPicPr>
          <p:cNvPr id="6" name="Picture 5" descr="Screen Shot 2015-05-04 at 4.05.35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1295400"/>
            <a:ext cx="7861300" cy="3124200"/>
          </a:xfrm>
          <a:prstGeom prst="rect">
            <a:avLst/>
          </a:prstGeom>
        </p:spPr>
      </p:pic>
      <p:pic>
        <p:nvPicPr>
          <p:cNvPr id="8" name="Picture 7" descr="1 Music Participation Rate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1295400"/>
            <a:ext cx="7848600" cy="3124200"/>
          </a:xfrm>
          <a:prstGeom prst="rect">
            <a:avLst/>
          </a:prstGeom>
        </p:spPr>
      </p:pic>
      <p:pic>
        <p:nvPicPr>
          <p:cNvPr id="9" name="Picture 8" descr="2 School Attendance Rat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" y="1295400"/>
            <a:ext cx="7848600" cy="342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11"/>
          <p:cNvSpPr>
            <a:spLocks noChangeArrowheads="1"/>
          </p:cNvSpPr>
          <p:nvPr/>
        </p:nvSpPr>
        <p:spPr bwMode="auto">
          <a:xfrm>
            <a:off x="2667000" y="3886200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0" y="206514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40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Discipline Referrals by Ethnicity</a:t>
            </a:r>
            <a:endParaRPr lang="en-US" sz="4000" i="1" baseline="0" dirty="0" smtClean="0">
              <a:solidFill>
                <a:srgbClr val="B80101"/>
              </a:solidFill>
              <a:effectLst>
                <a:outerShdw blurRad="50800" dist="254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0" name="Picture 9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7822" y="5181600"/>
            <a:ext cx="3819178" cy="1317953"/>
          </a:xfrm>
          <a:prstGeom prst="rect">
            <a:avLst/>
          </a:prstGeom>
        </p:spPr>
      </p:pic>
      <p:pic>
        <p:nvPicPr>
          <p:cNvPr id="6" name="Picture 5" descr="Screen Shot 2015-05-04 at 4.05.35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1295400"/>
            <a:ext cx="7861300" cy="3124200"/>
          </a:xfrm>
          <a:prstGeom prst="rect">
            <a:avLst/>
          </a:prstGeom>
        </p:spPr>
      </p:pic>
      <p:pic>
        <p:nvPicPr>
          <p:cNvPr id="8" name="Picture 7" descr="1 Music Participation Rate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1295400"/>
            <a:ext cx="7848600" cy="3124200"/>
          </a:xfrm>
          <a:prstGeom prst="rect">
            <a:avLst/>
          </a:prstGeom>
        </p:spPr>
      </p:pic>
      <p:pic>
        <p:nvPicPr>
          <p:cNvPr id="9" name="Picture 8" descr="2 School Attendance Rat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" y="1295400"/>
            <a:ext cx="7848600" cy="3429000"/>
          </a:xfrm>
          <a:prstGeom prst="rect">
            <a:avLst/>
          </a:prstGeom>
        </p:spPr>
      </p:pic>
      <p:pic>
        <p:nvPicPr>
          <p:cNvPr id="11" name="Picture 10" descr="3 Discipline Referrals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800" y="1295400"/>
            <a:ext cx="7772400" cy="3428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11"/>
          <p:cNvSpPr>
            <a:spLocks noChangeArrowheads="1"/>
          </p:cNvSpPr>
          <p:nvPr/>
        </p:nvSpPr>
        <p:spPr bwMode="auto">
          <a:xfrm>
            <a:off x="2667000" y="3886200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0" y="206514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40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GPA by Ethnicity</a:t>
            </a:r>
            <a:endParaRPr lang="en-US" sz="4000" i="1" baseline="0" dirty="0" smtClean="0">
              <a:solidFill>
                <a:srgbClr val="B80101"/>
              </a:solidFill>
              <a:effectLst>
                <a:outerShdw blurRad="50800" dist="254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0" name="Picture 9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7822" y="5181600"/>
            <a:ext cx="3819178" cy="1317953"/>
          </a:xfrm>
          <a:prstGeom prst="rect">
            <a:avLst/>
          </a:prstGeom>
        </p:spPr>
      </p:pic>
      <p:pic>
        <p:nvPicPr>
          <p:cNvPr id="6" name="Picture 5" descr="Screen Shot 2015-05-04 at 4.05.35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1295400"/>
            <a:ext cx="7861300" cy="3124200"/>
          </a:xfrm>
          <a:prstGeom prst="rect">
            <a:avLst/>
          </a:prstGeom>
        </p:spPr>
      </p:pic>
      <p:pic>
        <p:nvPicPr>
          <p:cNvPr id="8" name="Picture 7" descr="1 Music Participation Rate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1295400"/>
            <a:ext cx="7848600" cy="3124200"/>
          </a:xfrm>
          <a:prstGeom prst="rect">
            <a:avLst/>
          </a:prstGeom>
        </p:spPr>
      </p:pic>
      <p:pic>
        <p:nvPicPr>
          <p:cNvPr id="9" name="Picture 8" descr="2 School Attendance Rat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" y="1295400"/>
            <a:ext cx="7848600" cy="3429000"/>
          </a:xfrm>
          <a:prstGeom prst="rect">
            <a:avLst/>
          </a:prstGeom>
        </p:spPr>
      </p:pic>
      <p:pic>
        <p:nvPicPr>
          <p:cNvPr id="11" name="Picture 10" descr="3 Discipline Referrals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800" y="1295400"/>
            <a:ext cx="7772400" cy="3428999"/>
          </a:xfrm>
          <a:prstGeom prst="rect">
            <a:avLst/>
          </a:prstGeom>
        </p:spPr>
      </p:pic>
      <p:pic>
        <p:nvPicPr>
          <p:cNvPr id="12" name="Picture 11" descr="4 GPA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5800" y="1295400"/>
            <a:ext cx="7848600" cy="342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11"/>
          <p:cNvSpPr>
            <a:spLocks noChangeArrowheads="1"/>
          </p:cNvSpPr>
          <p:nvPr/>
        </p:nvSpPr>
        <p:spPr bwMode="auto">
          <a:xfrm>
            <a:off x="2667000" y="3886200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0" y="206514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40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On-time Graduation Rates by Ethnicity</a:t>
            </a:r>
            <a:endParaRPr lang="en-US" sz="4000" i="1" baseline="0" dirty="0" smtClean="0">
              <a:solidFill>
                <a:srgbClr val="B80101"/>
              </a:solidFill>
              <a:effectLst>
                <a:outerShdw blurRad="50800" dist="254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0" name="Picture 9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7822" y="5181600"/>
            <a:ext cx="3819178" cy="1317953"/>
          </a:xfrm>
          <a:prstGeom prst="rect">
            <a:avLst/>
          </a:prstGeom>
        </p:spPr>
      </p:pic>
      <p:pic>
        <p:nvPicPr>
          <p:cNvPr id="6" name="Picture 5" descr="Screen Shot 2015-05-04 at 4.05.35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1295400"/>
            <a:ext cx="7861300" cy="3124200"/>
          </a:xfrm>
          <a:prstGeom prst="rect">
            <a:avLst/>
          </a:prstGeom>
        </p:spPr>
      </p:pic>
      <p:pic>
        <p:nvPicPr>
          <p:cNvPr id="8" name="Picture 7" descr="1 Music Participation Rate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1295400"/>
            <a:ext cx="7848600" cy="3124200"/>
          </a:xfrm>
          <a:prstGeom prst="rect">
            <a:avLst/>
          </a:prstGeom>
        </p:spPr>
      </p:pic>
      <p:pic>
        <p:nvPicPr>
          <p:cNvPr id="9" name="Picture 8" descr="2 School Attendance Rat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" y="1295400"/>
            <a:ext cx="7848600" cy="3429000"/>
          </a:xfrm>
          <a:prstGeom prst="rect">
            <a:avLst/>
          </a:prstGeom>
        </p:spPr>
      </p:pic>
      <p:pic>
        <p:nvPicPr>
          <p:cNvPr id="11" name="Picture 10" descr="3 Discipline Referrals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800" y="1295400"/>
            <a:ext cx="7772400" cy="3428999"/>
          </a:xfrm>
          <a:prstGeom prst="rect">
            <a:avLst/>
          </a:prstGeom>
        </p:spPr>
      </p:pic>
      <p:pic>
        <p:nvPicPr>
          <p:cNvPr id="12" name="Picture 11" descr="4 GPA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5800" y="1295400"/>
            <a:ext cx="7848600" cy="3429000"/>
          </a:xfrm>
          <a:prstGeom prst="rect">
            <a:avLst/>
          </a:prstGeom>
        </p:spPr>
      </p:pic>
      <p:pic>
        <p:nvPicPr>
          <p:cNvPr id="13" name="Picture 12" descr="5 Graduation Rate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5800" y="1295400"/>
            <a:ext cx="7848600" cy="3657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11"/>
          <p:cNvSpPr>
            <a:spLocks noChangeArrowheads="1"/>
          </p:cNvSpPr>
          <p:nvPr/>
        </p:nvSpPr>
        <p:spPr bwMode="auto">
          <a:xfrm>
            <a:off x="2667000" y="3886200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40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ACT: English and Math by Ethnicity</a:t>
            </a:r>
          </a:p>
        </p:txBody>
      </p:sp>
      <p:pic>
        <p:nvPicPr>
          <p:cNvPr id="13" name="Picture 12" descr="Figure 15 ACT English Scores by Eth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838200"/>
            <a:ext cx="7848600" cy="3200143"/>
          </a:xfrm>
          <a:prstGeom prst="rect">
            <a:avLst/>
          </a:prstGeom>
        </p:spPr>
      </p:pic>
      <p:pic>
        <p:nvPicPr>
          <p:cNvPr id="14" name="Picture 13" descr="Figure 15 ACT Math Scores by Eth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3633840"/>
            <a:ext cx="7848600" cy="30717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11"/>
          <p:cNvSpPr>
            <a:spLocks noChangeArrowheads="1"/>
          </p:cNvSpPr>
          <p:nvPr/>
        </p:nvSpPr>
        <p:spPr bwMode="auto">
          <a:xfrm>
            <a:off x="2667000" y="3886200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0" y="358914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40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Summary: </a:t>
            </a:r>
            <a:r>
              <a:rPr lang="en-US" sz="4000" i="1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What Was Learned?</a:t>
            </a:r>
          </a:p>
        </p:txBody>
      </p:sp>
      <p:sp>
        <p:nvSpPr>
          <p:cNvPr id="6" name="TextBox 9"/>
          <p:cNvSpPr txBox="1">
            <a:spLocks noChangeArrowheads="1"/>
          </p:cNvSpPr>
          <p:nvPr/>
        </p:nvSpPr>
        <p:spPr bwMode="auto">
          <a:xfrm>
            <a:off x="0" y="1372612"/>
            <a:ext cx="91440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48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The </a:t>
            </a:r>
            <a:r>
              <a:rPr lang="en-US" sz="4800" b="1" u="sng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MORE </a:t>
            </a:r>
            <a:r>
              <a:rPr lang="en-US" sz="48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a student </a:t>
            </a:r>
          </a:p>
          <a:p>
            <a:pPr>
              <a:defRPr/>
            </a:pPr>
            <a:r>
              <a:rPr lang="en-US" sz="48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participates in </a:t>
            </a:r>
            <a:r>
              <a:rPr lang="en-US" sz="4800" b="1" u="sng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MUSIC</a:t>
            </a:r>
            <a:r>
              <a:rPr lang="en-US" sz="48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,</a:t>
            </a:r>
          </a:p>
          <a:p>
            <a:pPr>
              <a:defRPr/>
            </a:pPr>
            <a:r>
              <a:rPr lang="en-US" sz="48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the more </a:t>
            </a:r>
            <a:r>
              <a:rPr lang="en-US" sz="4800" b="1" u="sng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POSITIVE</a:t>
            </a:r>
          </a:p>
          <a:p>
            <a:pPr>
              <a:defRPr/>
            </a:pPr>
            <a:r>
              <a:rPr lang="en-US" sz="48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the </a:t>
            </a:r>
            <a:r>
              <a:rPr lang="en-US" sz="4800" b="1" u="sng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BENEFITS </a:t>
            </a:r>
            <a:r>
              <a:rPr lang="en-US" sz="48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become. </a:t>
            </a:r>
          </a:p>
        </p:txBody>
      </p:sp>
      <p:pic>
        <p:nvPicPr>
          <p:cNvPr id="8" name="Picture 7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4800600"/>
            <a:ext cx="4149378" cy="14319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9"/>
          <p:cNvSpPr>
            <a:spLocks noChangeArrowheads="1"/>
          </p:cNvSpPr>
          <p:nvPr/>
        </p:nvSpPr>
        <p:spPr bwMode="auto">
          <a:xfrm>
            <a:off x="0" y="-145197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7200" b="1" i="1" dirty="0" smtClean="0">
                <a:solidFill>
                  <a:srgbClr val="B80101"/>
                </a:solidFill>
                <a:effectLst>
                  <a:outerShdw blurRad="50800" dist="127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       Today’s Session</a:t>
            </a:r>
            <a:endParaRPr lang="en-US" sz="7200" b="1" i="1" baseline="0" dirty="0" smtClean="0">
              <a:solidFill>
                <a:srgbClr val="B80101"/>
              </a:solidFill>
              <a:effectLst>
                <a:outerShdw blurRad="50800" dist="127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5365" name="Rectangle 11"/>
          <p:cNvSpPr>
            <a:spLocks noChangeArrowheads="1"/>
          </p:cNvSpPr>
          <p:nvPr/>
        </p:nvSpPr>
        <p:spPr bwMode="auto">
          <a:xfrm>
            <a:off x="2667000" y="3886200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3048000" y="685800"/>
            <a:ext cx="5105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6000" dirty="0" smtClean="0">
                <a:solidFill>
                  <a:srgbClr val="B80101"/>
                </a:solidFill>
                <a:effectLst>
                  <a:outerShdw blurRad="50800" dist="127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Why Mariachi?</a:t>
            </a:r>
            <a:endParaRPr lang="en-US" sz="6000" baseline="0" dirty="0" smtClean="0">
              <a:solidFill>
                <a:srgbClr val="B80101"/>
              </a:solidFill>
              <a:effectLst>
                <a:outerShdw blurRad="50800" dist="127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3124200" y="1337608"/>
            <a:ext cx="60198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6000" dirty="0" smtClean="0">
                <a:solidFill>
                  <a:srgbClr val="B80101"/>
                </a:solidFill>
                <a:effectLst>
                  <a:outerShdw blurRad="50800" dist="127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Mariachi as a Strategy for     </a:t>
            </a:r>
          </a:p>
          <a:p>
            <a:pPr algn="l"/>
            <a:r>
              <a:rPr lang="en-US" sz="6000" dirty="0" smtClean="0">
                <a:solidFill>
                  <a:srgbClr val="B80101"/>
                </a:solidFill>
                <a:effectLst>
                  <a:outerShdw blurRad="50800" dist="127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 Equity in Urban Education</a:t>
            </a: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3124200" y="2633008"/>
            <a:ext cx="56388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6000" dirty="0" smtClean="0">
                <a:solidFill>
                  <a:srgbClr val="B80101"/>
                </a:solidFill>
                <a:effectLst>
                  <a:outerShdw blurRad="50800" dist="127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Mariachi as a Legitimate   </a:t>
            </a:r>
          </a:p>
          <a:p>
            <a:pPr algn="l"/>
            <a:r>
              <a:rPr lang="en-US" sz="6000" dirty="0" smtClean="0">
                <a:solidFill>
                  <a:srgbClr val="B80101"/>
                </a:solidFill>
                <a:effectLst>
                  <a:outerShdw blurRad="50800" dist="127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 Course of Study</a:t>
            </a:r>
            <a:endParaRPr lang="en-US" sz="6000" baseline="0" dirty="0" smtClean="0">
              <a:solidFill>
                <a:srgbClr val="B80101"/>
              </a:solidFill>
              <a:effectLst>
                <a:outerShdw blurRad="50800" dist="127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3124200" y="3852208"/>
            <a:ext cx="5105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6000" dirty="0" smtClean="0">
                <a:solidFill>
                  <a:srgbClr val="B80101"/>
                </a:solidFill>
                <a:effectLst>
                  <a:outerShdw blurRad="50800" dist="127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Staffing</a:t>
            </a:r>
            <a:endParaRPr lang="en-US" sz="6000" baseline="0" dirty="0" smtClean="0">
              <a:solidFill>
                <a:srgbClr val="B80101"/>
              </a:solidFill>
              <a:effectLst>
                <a:outerShdw blurRad="50800" dist="127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3124200" y="4461808"/>
            <a:ext cx="59436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6000" dirty="0" smtClean="0">
                <a:solidFill>
                  <a:srgbClr val="B80101"/>
                </a:solidFill>
                <a:effectLst>
                  <a:outerShdw blurRad="50800" dist="127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Professional Development:  </a:t>
            </a:r>
          </a:p>
          <a:p>
            <a:pPr algn="l"/>
            <a:r>
              <a:rPr lang="en-US" sz="6000" dirty="0" smtClean="0">
                <a:solidFill>
                  <a:srgbClr val="B80101"/>
                </a:solidFill>
                <a:effectLst>
                  <a:outerShdw blurRad="50800" dist="127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 Easy to Learn and Fun to </a:t>
            </a:r>
          </a:p>
          <a:p>
            <a:pPr algn="l"/>
            <a:r>
              <a:rPr lang="en-US" sz="6000" dirty="0" smtClean="0">
                <a:solidFill>
                  <a:srgbClr val="B80101"/>
                </a:solidFill>
                <a:effectLst>
                  <a:outerShdw blurRad="50800" dist="127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 Teach!</a:t>
            </a:r>
            <a:endParaRPr lang="en-US" sz="6000" baseline="0" dirty="0" smtClean="0">
              <a:solidFill>
                <a:srgbClr val="B80101"/>
              </a:solidFill>
              <a:effectLst>
                <a:outerShdw blurRad="50800" dist="127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2" name="Picture 11" descr="Mariachi Girl w:Violin Crysta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939" y="431800"/>
            <a:ext cx="1971261" cy="60452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597067" y="6324600"/>
            <a:ext cx="3215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11"/>
          <p:cNvSpPr>
            <a:spLocks noChangeArrowheads="1"/>
          </p:cNvSpPr>
          <p:nvPr/>
        </p:nvSpPr>
        <p:spPr bwMode="auto">
          <a:xfrm>
            <a:off x="2667000" y="3886200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0" y="-152400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7200" b="1" i="1" dirty="0" smtClean="0">
                <a:solidFill>
                  <a:srgbClr val="B8010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Clark County School District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2000" y="1066800"/>
            <a:ext cx="4038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0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1990 Enrollment:</a:t>
            </a:r>
          </a:p>
          <a:p>
            <a:endParaRPr lang="en-US" sz="4000" baseline="0" dirty="0" smtClean="0">
              <a:solidFill>
                <a:srgbClr val="B80101"/>
              </a:solidFill>
              <a:effectLst>
                <a:outerShdw blurRad="50800" dist="254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76800" y="1066800"/>
            <a:ext cx="4038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0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121,918</a:t>
            </a:r>
          </a:p>
          <a:p>
            <a:endParaRPr lang="en-US" sz="4000" baseline="0" dirty="0" smtClean="0">
              <a:solidFill>
                <a:srgbClr val="B80101"/>
              </a:solidFill>
              <a:effectLst>
                <a:outerShdw blurRad="50800" dist="254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62000" y="1904999"/>
            <a:ext cx="4038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0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2000 Enrollment:</a:t>
            </a:r>
          </a:p>
          <a:p>
            <a:endParaRPr lang="en-US" sz="4000" baseline="0" dirty="0" smtClean="0">
              <a:solidFill>
                <a:srgbClr val="B80101"/>
              </a:solidFill>
              <a:effectLst>
                <a:outerShdw blurRad="50800" dist="254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76800" y="1905000"/>
            <a:ext cx="4038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0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231,125</a:t>
            </a:r>
          </a:p>
          <a:p>
            <a:endParaRPr lang="en-US" sz="4000" baseline="0" dirty="0" smtClean="0">
              <a:solidFill>
                <a:srgbClr val="B80101"/>
              </a:solidFill>
              <a:effectLst>
                <a:outerShdw blurRad="50800" dist="254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62000" y="2791360"/>
            <a:ext cx="4038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0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2015 Enrollment:</a:t>
            </a:r>
          </a:p>
          <a:p>
            <a:endParaRPr lang="en-US" sz="4000" baseline="0" dirty="0" smtClean="0">
              <a:solidFill>
                <a:srgbClr val="B80101"/>
              </a:solidFill>
              <a:effectLst>
                <a:outerShdw blurRad="50800" dist="254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876800" y="2791361"/>
            <a:ext cx="4038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0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314,643</a:t>
            </a:r>
          </a:p>
          <a:p>
            <a:pPr algn="l"/>
            <a:r>
              <a:rPr lang="en-US" sz="40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43.4% Latino</a:t>
            </a:r>
          </a:p>
          <a:p>
            <a:pPr algn="l"/>
            <a:endParaRPr lang="en-US" sz="4000" baseline="0" dirty="0" smtClean="0">
              <a:solidFill>
                <a:srgbClr val="B80101"/>
              </a:solidFill>
              <a:effectLst>
                <a:outerShdw blurRad="50800" dist="254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endParaRPr lang="en-US" sz="4000" baseline="0" dirty="0" smtClean="0">
              <a:solidFill>
                <a:srgbClr val="B80101"/>
              </a:solidFill>
              <a:effectLst>
                <a:outerShdw blurRad="50800" dist="254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62000" y="4391561"/>
            <a:ext cx="56263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2002 Mariachi Enrollment</a:t>
            </a:r>
            <a:endParaRPr lang="en-US" sz="4000" dirty="0"/>
          </a:p>
        </p:txBody>
      </p:sp>
      <p:sp>
        <p:nvSpPr>
          <p:cNvPr id="19" name="TextBox 18"/>
          <p:cNvSpPr txBox="1"/>
          <p:nvPr/>
        </p:nvSpPr>
        <p:spPr>
          <a:xfrm>
            <a:off x="7010400" y="4391561"/>
            <a:ext cx="1447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0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265</a:t>
            </a:r>
          </a:p>
          <a:p>
            <a:endParaRPr lang="en-US" sz="4000" baseline="0" dirty="0" smtClean="0">
              <a:solidFill>
                <a:srgbClr val="B80101"/>
              </a:solidFill>
              <a:effectLst>
                <a:outerShdw blurRad="50800" dist="254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62000" y="5257800"/>
            <a:ext cx="56263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2015 Mariachi Enrollment</a:t>
            </a:r>
            <a:endParaRPr lang="en-US" sz="4000" dirty="0"/>
          </a:p>
        </p:txBody>
      </p:sp>
      <p:sp>
        <p:nvSpPr>
          <p:cNvPr id="21" name="TextBox 20"/>
          <p:cNvSpPr txBox="1"/>
          <p:nvPr/>
        </p:nvSpPr>
        <p:spPr>
          <a:xfrm>
            <a:off x="6629400" y="5257800"/>
            <a:ext cx="2209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0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4,765</a:t>
            </a:r>
          </a:p>
          <a:p>
            <a:endParaRPr lang="en-US" sz="4000" baseline="0" dirty="0" smtClean="0">
              <a:solidFill>
                <a:srgbClr val="B80101"/>
              </a:solidFill>
              <a:effectLst>
                <a:outerShdw blurRad="50800" dist="254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553200" y="4690646"/>
            <a:ext cx="16722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B80101"/>
                </a:solidFill>
              </a:rPr>
              <a:t>_____________</a:t>
            </a:r>
            <a:endParaRPr lang="en-US" dirty="0">
              <a:solidFill>
                <a:srgbClr val="B8010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53200" y="5528846"/>
            <a:ext cx="16722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B80101"/>
                </a:solidFill>
              </a:rPr>
              <a:t>_____________</a:t>
            </a:r>
            <a:endParaRPr lang="en-US" dirty="0">
              <a:solidFill>
                <a:srgbClr val="B8010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7" grpId="0"/>
      <p:bldP spid="19" grpId="0"/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11"/>
          <p:cNvSpPr>
            <a:spLocks noChangeArrowheads="1"/>
          </p:cNvSpPr>
          <p:nvPr/>
        </p:nvSpPr>
        <p:spPr bwMode="auto">
          <a:xfrm>
            <a:off x="2667000" y="3886200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0" y="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40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228600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A Standards-based Curricular Approach</a:t>
            </a:r>
          </a:p>
          <a:p>
            <a:r>
              <a:rPr lang="en-US" sz="40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to Performance Understanding</a:t>
            </a:r>
            <a:endParaRPr lang="en-US" sz="4000" dirty="0">
              <a:solidFill>
                <a:srgbClr val="B80101"/>
              </a:solidFill>
            </a:endParaRPr>
          </a:p>
        </p:txBody>
      </p:sp>
      <p:pic>
        <p:nvPicPr>
          <p:cNvPr id="9" name="Clark County School District International Mariachi Convention and Festival copy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143000" y="1752600"/>
            <a:ext cx="6756400" cy="4572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575940" y="6400800"/>
            <a:ext cx="3555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11"/>
          <p:cNvSpPr>
            <a:spLocks noChangeArrowheads="1"/>
          </p:cNvSpPr>
          <p:nvPr/>
        </p:nvSpPr>
        <p:spPr bwMode="auto">
          <a:xfrm>
            <a:off x="2667000" y="3886200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0" y="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40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0" y="7620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40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What is taught in Mariachi?</a:t>
            </a:r>
            <a:endParaRPr lang="en-US" sz="4000" i="1" baseline="0" dirty="0" smtClean="0">
              <a:solidFill>
                <a:srgbClr val="B80101"/>
              </a:solidFill>
              <a:effectLst>
                <a:outerShdw blurRad="50800" dist="254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0" name="Picture 9" descr="Screen Shot 2015-02-03 at 10.36.51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3335816"/>
            <a:ext cx="3048000" cy="2438400"/>
          </a:xfrm>
          <a:prstGeom prst="rect">
            <a:avLst/>
          </a:prstGeom>
        </p:spPr>
      </p:pic>
      <p:pic>
        <p:nvPicPr>
          <p:cNvPr id="11" name="Picture 10" descr="Screen Shot 2015-02-03 at 10.34.45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7666" y="3183416"/>
            <a:ext cx="2910134" cy="2683984"/>
          </a:xfrm>
          <a:prstGeom prst="rect">
            <a:avLst/>
          </a:prstGeom>
        </p:spPr>
      </p:pic>
      <p:pic>
        <p:nvPicPr>
          <p:cNvPr id="17" name="Picture 16" descr="Screen Shot 2015-02-03 at 10.34.16 A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3183416"/>
            <a:ext cx="2918884" cy="2667000"/>
          </a:xfrm>
          <a:prstGeom prst="rect">
            <a:avLst/>
          </a:prstGeom>
        </p:spPr>
      </p:pic>
      <p:pic>
        <p:nvPicPr>
          <p:cNvPr id="18" name="Picture 17" descr="Screen Shot 2015-02-03 at 10.35.07 A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0600" y="973616"/>
            <a:ext cx="2819400" cy="2095569"/>
          </a:xfrm>
          <a:prstGeom prst="rect">
            <a:avLst/>
          </a:prstGeom>
        </p:spPr>
      </p:pic>
      <p:pic>
        <p:nvPicPr>
          <p:cNvPr id="19" name="Picture 18" descr="Screen Shot 2015-02-03 at 10.35.36 AM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3323" y="973616"/>
            <a:ext cx="3253877" cy="20574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580272" y="6362700"/>
            <a:ext cx="3215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11"/>
          <p:cNvSpPr>
            <a:spLocks noChangeArrowheads="1"/>
          </p:cNvSpPr>
          <p:nvPr/>
        </p:nvSpPr>
        <p:spPr bwMode="auto">
          <a:xfrm>
            <a:off x="2667000" y="3886200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0" y="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40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solidFill>
                  <a:srgbClr val="B80101"/>
                </a:solidFill>
                <a:latin typeface="Times New Roman"/>
                <a:cs typeface="Times New Roman"/>
              </a:rPr>
              <a:t>What is taught in Mariachi?</a:t>
            </a:r>
            <a:endParaRPr lang="en-US" sz="6600" dirty="0">
              <a:solidFill>
                <a:srgbClr val="B80101"/>
              </a:solidFill>
              <a:latin typeface="Times New Roman"/>
              <a:cs typeface="Times New Roman"/>
            </a:endParaRPr>
          </a:p>
        </p:txBody>
      </p:sp>
      <p:pic>
        <p:nvPicPr>
          <p:cNvPr id="16" name="Picture 15" descr="cdeLogoBASE2-1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1447800"/>
            <a:ext cx="5480957" cy="14478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55773" y="2743200"/>
            <a:ext cx="751482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i="1" dirty="0" smtClean="0">
                <a:solidFill>
                  <a:srgbClr val="B80101"/>
                </a:solidFill>
                <a:latin typeface="Times New Roman"/>
                <a:cs typeface="Times New Roman"/>
              </a:rPr>
              <a:t>Visual and Performing Arts:</a:t>
            </a:r>
            <a:r>
              <a:rPr lang="en-US" sz="7200" b="1" i="1" baseline="0" dirty="0" smtClean="0">
                <a:solidFill>
                  <a:srgbClr val="B80101"/>
                </a:solidFill>
                <a:latin typeface="Times New Roman"/>
                <a:cs typeface="Times New Roman"/>
              </a:rPr>
              <a:t> </a:t>
            </a:r>
          </a:p>
          <a:p>
            <a:r>
              <a:rPr lang="en-US" sz="7200" b="1" i="1" dirty="0" smtClean="0">
                <a:solidFill>
                  <a:srgbClr val="B80101"/>
                </a:solidFill>
                <a:latin typeface="Times New Roman"/>
                <a:cs typeface="Times New Roman"/>
              </a:rPr>
              <a:t>Music Content Standards</a:t>
            </a:r>
            <a:endParaRPr lang="en-US" sz="72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1905000" cy="457200"/>
          </a:xfrm>
          <a:noFill/>
        </p:spPr>
        <p:txBody>
          <a:bodyPr/>
          <a:lstStyle/>
          <a:p>
            <a:fld id="{3FD7048B-662D-014E-90E6-5F422C27F565}" type="slidenum">
              <a:rPr lang="en-US" smtClean="0"/>
              <a:pPr/>
              <a:t>24</a:t>
            </a:fld>
            <a:endParaRPr lang="en-US" smtClean="0"/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153400" cy="609600"/>
          </a:xfrm>
        </p:spPr>
        <p:txBody>
          <a:bodyPr/>
          <a:lstStyle/>
          <a:p>
            <a:pPr eaLnBrk="1" hangingPunct="1"/>
            <a:r>
              <a:rPr lang="en-US" sz="3200" b="1" dirty="0" smtClean="0">
                <a:solidFill>
                  <a:srgbClr val="B80101"/>
                </a:solidFill>
                <a:latin typeface="Times New Roman"/>
                <a:cs typeface="Times New Roman"/>
              </a:rPr>
              <a:t>Characteristic Instruments: The </a:t>
            </a:r>
            <a:r>
              <a:rPr lang="en-US" sz="3200" b="1" dirty="0" err="1" smtClean="0">
                <a:solidFill>
                  <a:srgbClr val="B80101"/>
                </a:solidFill>
                <a:latin typeface="Times New Roman"/>
                <a:cs typeface="Times New Roman"/>
              </a:rPr>
              <a:t>Vihuela</a:t>
            </a:r>
            <a:endParaRPr lang="en-US" dirty="0">
              <a:solidFill>
                <a:srgbClr val="B80101"/>
              </a:solidFill>
              <a:latin typeface="Times New Roman"/>
              <a:cs typeface="Times New Roman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429000" y="1143000"/>
            <a:ext cx="2362200" cy="3124200"/>
            <a:chOff x="9801" y="7744"/>
            <a:chExt cx="2160" cy="2880"/>
          </a:xfrm>
        </p:grpSpPr>
        <p:sp>
          <p:nvSpPr>
            <p:cNvPr id="23561" name="Rectangle 5"/>
            <p:cNvSpPr>
              <a:spLocks noChangeArrowheads="1"/>
            </p:cNvSpPr>
            <p:nvPr/>
          </p:nvSpPr>
          <p:spPr bwMode="auto">
            <a:xfrm rot="-5400000">
              <a:off x="9441" y="8104"/>
              <a:ext cx="2880" cy="2160"/>
            </a:xfrm>
            <a:prstGeom prst="rect">
              <a:avLst/>
            </a:prstGeom>
            <a:solidFill>
              <a:srgbClr val="FFFFFF"/>
            </a:solidFill>
            <a:ln w="38100" cmpd="dbl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baseline="0"/>
            </a:p>
          </p:txBody>
        </p:sp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9981" y="8104"/>
              <a:ext cx="1728" cy="2080"/>
              <a:chOff x="2932" y="972"/>
              <a:chExt cx="3471" cy="5897"/>
            </a:xfrm>
          </p:grpSpPr>
          <p:grpSp>
            <p:nvGrpSpPr>
              <p:cNvPr id="4" name="Group 7"/>
              <p:cNvGrpSpPr>
                <a:grpSpLocks/>
              </p:cNvGrpSpPr>
              <p:nvPr/>
            </p:nvGrpSpPr>
            <p:grpSpPr bwMode="auto">
              <a:xfrm>
                <a:off x="3116" y="1525"/>
                <a:ext cx="3103" cy="4795"/>
                <a:chOff x="2340" y="1620"/>
                <a:chExt cx="3060" cy="4680"/>
              </a:xfrm>
            </p:grpSpPr>
            <p:grpSp>
              <p:nvGrpSpPr>
                <p:cNvPr id="5" name="Group 8"/>
                <p:cNvGrpSpPr>
                  <a:grpSpLocks/>
                </p:cNvGrpSpPr>
                <p:nvPr/>
              </p:nvGrpSpPr>
              <p:grpSpPr bwMode="auto">
                <a:xfrm>
                  <a:off x="2340" y="1620"/>
                  <a:ext cx="3060" cy="4680"/>
                  <a:chOff x="2340" y="1800"/>
                  <a:chExt cx="3060" cy="4140"/>
                </a:xfrm>
              </p:grpSpPr>
              <p:sp>
                <p:nvSpPr>
                  <p:cNvPr id="23580" name="Rectangle 9"/>
                  <p:cNvSpPr>
                    <a:spLocks noChangeArrowheads="1"/>
                  </p:cNvSpPr>
                  <p:nvPr/>
                </p:nvSpPr>
                <p:spPr bwMode="auto">
                  <a:xfrm>
                    <a:off x="2520" y="1800"/>
                    <a:ext cx="2700" cy="180"/>
                  </a:xfrm>
                  <a:prstGeom prst="rect">
                    <a:avLst/>
                  </a:prstGeom>
                  <a:solidFill>
                    <a:srgbClr val="00000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baseline="0"/>
                  </a:p>
                </p:txBody>
              </p:sp>
              <p:grpSp>
                <p:nvGrpSpPr>
                  <p:cNvPr id="6" name="Group 10"/>
                  <p:cNvGrpSpPr>
                    <a:grpSpLocks/>
                  </p:cNvGrpSpPr>
                  <p:nvPr/>
                </p:nvGrpSpPr>
                <p:grpSpPr bwMode="auto">
                  <a:xfrm>
                    <a:off x="2340" y="1980"/>
                    <a:ext cx="3060" cy="3960"/>
                    <a:chOff x="2520" y="1980"/>
                    <a:chExt cx="2880" cy="3960"/>
                  </a:xfrm>
                </p:grpSpPr>
                <p:sp>
                  <p:nvSpPr>
                    <p:cNvPr id="23582" name="Line 1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20" y="1980"/>
                      <a:ext cx="180" cy="396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583" name="Line 1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20" y="1980"/>
                      <a:ext cx="180" cy="396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584" name="Line 1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960" y="1980"/>
                      <a:ext cx="0" cy="396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585" name="Line 1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240" y="1980"/>
                      <a:ext cx="180" cy="396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586" name="Line 1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500" y="1980"/>
                      <a:ext cx="180" cy="396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23577" name="Line 16"/>
                <p:cNvSpPr>
                  <a:spLocks noChangeShapeType="1"/>
                </p:cNvSpPr>
                <p:nvPr/>
              </p:nvSpPr>
              <p:spPr bwMode="auto">
                <a:xfrm>
                  <a:off x="2520" y="2880"/>
                  <a:ext cx="2700" cy="0"/>
                </a:xfrm>
                <a:prstGeom prst="line">
                  <a:avLst/>
                </a:prstGeom>
                <a:noFill/>
                <a:ln w="38100" cmpd="dbl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78" name="Line 17"/>
                <p:cNvSpPr>
                  <a:spLocks noChangeShapeType="1"/>
                </p:cNvSpPr>
                <p:nvPr/>
              </p:nvSpPr>
              <p:spPr bwMode="auto">
                <a:xfrm>
                  <a:off x="2340" y="3960"/>
                  <a:ext cx="3060" cy="1"/>
                </a:xfrm>
                <a:prstGeom prst="line">
                  <a:avLst/>
                </a:prstGeom>
                <a:noFill/>
                <a:ln w="38100" cmpd="dbl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79" name="Line 18"/>
                <p:cNvSpPr>
                  <a:spLocks noChangeShapeType="1"/>
                </p:cNvSpPr>
                <p:nvPr/>
              </p:nvSpPr>
              <p:spPr bwMode="auto">
                <a:xfrm>
                  <a:off x="2340" y="5040"/>
                  <a:ext cx="3060" cy="1"/>
                </a:xfrm>
                <a:prstGeom prst="line">
                  <a:avLst/>
                </a:prstGeom>
                <a:noFill/>
                <a:ln w="38100" cmpd="dbl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7" name="Group 19"/>
              <p:cNvGrpSpPr>
                <a:grpSpLocks/>
              </p:cNvGrpSpPr>
              <p:nvPr/>
            </p:nvGrpSpPr>
            <p:grpSpPr bwMode="auto">
              <a:xfrm>
                <a:off x="2932" y="6382"/>
                <a:ext cx="3471" cy="487"/>
                <a:chOff x="2932" y="6382"/>
                <a:chExt cx="3471" cy="487"/>
              </a:xfrm>
            </p:grpSpPr>
            <p:sp>
              <p:nvSpPr>
                <p:cNvPr id="23571" name="WordArt 20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2932" y="6382"/>
                  <a:ext cx="277" cy="487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r>
                    <a:rPr lang="en-US" sz="2000" kern="10"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rPr>
                    <a:t>5</a:t>
                  </a:r>
                </a:p>
              </p:txBody>
            </p:sp>
            <p:sp>
              <p:nvSpPr>
                <p:cNvPr id="23572" name="WordArt 21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3662" y="6382"/>
                  <a:ext cx="277" cy="487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r>
                    <a:rPr lang="en-US" sz="2000" kern="10"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rPr>
                    <a:t>4</a:t>
                  </a:r>
                </a:p>
              </p:txBody>
            </p:sp>
            <p:sp>
              <p:nvSpPr>
                <p:cNvPr id="23573" name="WordArt 22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4575" y="6382"/>
                  <a:ext cx="277" cy="487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r>
                    <a:rPr lang="en-US" sz="2000" kern="10"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rPr>
                    <a:t>3</a:t>
                  </a:r>
                </a:p>
              </p:txBody>
            </p:sp>
            <p:sp>
              <p:nvSpPr>
                <p:cNvPr id="23574" name="WordArt 23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5396" y="6382"/>
                  <a:ext cx="277" cy="487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r>
                    <a:rPr lang="en-US" sz="2000" kern="10"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rPr>
                    <a:t>2</a:t>
                  </a:r>
                </a:p>
              </p:txBody>
            </p:sp>
            <p:sp>
              <p:nvSpPr>
                <p:cNvPr id="23575" name="WordArt 24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6126" y="6382"/>
                  <a:ext cx="277" cy="487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r>
                    <a:rPr lang="en-US" sz="2000" kern="10"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rPr>
                    <a:t>1</a:t>
                  </a:r>
                </a:p>
              </p:txBody>
            </p:sp>
          </p:grpSp>
          <p:grpSp>
            <p:nvGrpSpPr>
              <p:cNvPr id="8" name="Group 25"/>
              <p:cNvGrpSpPr>
                <a:grpSpLocks/>
              </p:cNvGrpSpPr>
              <p:nvPr/>
            </p:nvGrpSpPr>
            <p:grpSpPr bwMode="auto">
              <a:xfrm>
                <a:off x="3206" y="972"/>
                <a:ext cx="2832" cy="488"/>
                <a:chOff x="3206" y="972"/>
                <a:chExt cx="2832" cy="488"/>
              </a:xfrm>
            </p:grpSpPr>
            <p:sp>
              <p:nvSpPr>
                <p:cNvPr id="23566" name="WordArt 26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3206" y="973"/>
                  <a:ext cx="277" cy="487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r>
                    <a:rPr lang="en-US" sz="2000" kern="10"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rPr>
                    <a:t>A</a:t>
                  </a:r>
                </a:p>
              </p:txBody>
            </p:sp>
            <p:sp>
              <p:nvSpPr>
                <p:cNvPr id="23567" name="WordArt 2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3936" y="972"/>
                  <a:ext cx="277" cy="487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r>
                    <a:rPr lang="en-US" sz="2000" kern="10"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rPr>
                    <a:t>D</a:t>
                  </a:r>
                </a:p>
              </p:txBody>
            </p:sp>
            <p:sp>
              <p:nvSpPr>
                <p:cNvPr id="23568" name="WordArt 28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4575" y="972"/>
                  <a:ext cx="277" cy="487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r>
                    <a:rPr lang="en-US" sz="2000" kern="10"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rPr>
                    <a:t>G</a:t>
                  </a:r>
                </a:p>
              </p:txBody>
            </p:sp>
            <p:sp>
              <p:nvSpPr>
                <p:cNvPr id="23569" name="WordArt 29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5122" y="972"/>
                  <a:ext cx="277" cy="487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r>
                    <a:rPr lang="en-US" sz="2000" kern="10"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rPr>
                    <a:t>B</a:t>
                  </a:r>
                </a:p>
              </p:txBody>
            </p:sp>
            <p:sp>
              <p:nvSpPr>
                <p:cNvPr id="23570" name="WordArt 30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5761" y="972"/>
                  <a:ext cx="277" cy="487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r>
                    <a:rPr lang="en-US" sz="2000" kern="10"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rPr>
                    <a:t>E</a:t>
                  </a:r>
                </a:p>
              </p:txBody>
            </p:sp>
          </p:grpSp>
        </p:grpSp>
      </p:grpSp>
      <p:sp>
        <p:nvSpPr>
          <p:cNvPr id="23557" name="Rectangle 31"/>
          <p:cNvSpPr>
            <a:spLocks noChangeArrowheads="1"/>
          </p:cNvSpPr>
          <p:nvPr/>
        </p:nvSpPr>
        <p:spPr bwMode="auto">
          <a:xfrm>
            <a:off x="3505200" y="2743200"/>
            <a:ext cx="30019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endParaRPr lang="en-US" baseline="0">
              <a:latin typeface="Times New Roman" charset="0"/>
            </a:endParaRPr>
          </a:p>
          <a:p>
            <a:pPr algn="l"/>
            <a:endParaRPr lang="en-US" baseline="0"/>
          </a:p>
        </p:txBody>
      </p:sp>
      <p:pic>
        <p:nvPicPr>
          <p:cNvPr id="21510" name="Picture 35" descr="Screen Shot 2012-09-21 at 3.37.43 PM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914400"/>
            <a:ext cx="16510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2000" endA="300" endPos="25000" dir="5400000" sy="-100000" algn="bl" rotWithShape="0"/>
          </a:effectLst>
        </p:spPr>
      </p:pic>
      <p:pic>
        <p:nvPicPr>
          <p:cNvPr id="21511" name="Picture 36" descr="Screen Shot 2012-09-21 at 3.38.30 PM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57400" y="914400"/>
            <a:ext cx="1155700" cy="378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65000" endA="300" endPos="25000" dir="5400000" sy="-100000" algn="bl" rotWithShape="0"/>
          </a:effectLst>
        </p:spPr>
      </p:pic>
      <p:pic>
        <p:nvPicPr>
          <p:cNvPr id="23560" name="Picture 41" descr="Screen Shot 2012-09-21 at 4.16.14 PM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28800" y="4724400"/>
            <a:ext cx="5661025" cy="179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35" descr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24601" y="914400"/>
            <a:ext cx="19685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84473A0-48B2-514A-9CE6-9B3D889193F5}" type="slidenum">
              <a:rPr lang="en-US" smtClean="0"/>
              <a:pPr/>
              <a:t>25</a:t>
            </a:fld>
            <a:endParaRPr lang="en-US" smtClean="0"/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609600"/>
          </a:xfrm>
        </p:spPr>
        <p:txBody>
          <a:bodyPr/>
          <a:lstStyle/>
          <a:p>
            <a:pPr eaLnBrk="1" hangingPunct="1"/>
            <a:r>
              <a:rPr lang="en-US" sz="3200" b="1" dirty="0" smtClean="0">
                <a:solidFill>
                  <a:srgbClr val="B80101"/>
                </a:solidFill>
                <a:latin typeface="Times New Roman"/>
                <a:cs typeface="Times New Roman"/>
              </a:rPr>
              <a:t>Characteristic Instruments: The </a:t>
            </a:r>
            <a:r>
              <a:rPr lang="en-US" sz="3200" b="1" dirty="0" err="1" smtClean="0">
                <a:solidFill>
                  <a:srgbClr val="B80101"/>
                </a:solidFill>
                <a:latin typeface="Times New Roman"/>
                <a:cs typeface="Times New Roman"/>
              </a:rPr>
              <a:t>Guitarron</a:t>
            </a:r>
            <a:endParaRPr lang="en-US" dirty="0">
              <a:solidFill>
                <a:srgbClr val="B80101"/>
              </a:solidFill>
              <a:latin typeface="Times New Roman"/>
              <a:cs typeface="Times New Roman"/>
            </a:endParaRPr>
          </a:p>
        </p:txBody>
      </p:sp>
      <p:grpSp>
        <p:nvGrpSpPr>
          <p:cNvPr id="2" name="Group 35"/>
          <p:cNvGrpSpPr>
            <a:grpSpLocks/>
          </p:cNvGrpSpPr>
          <p:nvPr/>
        </p:nvGrpSpPr>
        <p:grpSpPr bwMode="auto">
          <a:xfrm>
            <a:off x="3657600" y="1676400"/>
            <a:ext cx="3048000" cy="2286000"/>
            <a:chOff x="7819" y="1803"/>
            <a:chExt cx="1929" cy="1440"/>
          </a:xfrm>
        </p:grpSpPr>
        <p:grpSp>
          <p:nvGrpSpPr>
            <p:cNvPr id="3" name="Group 36"/>
            <p:cNvGrpSpPr>
              <a:grpSpLocks/>
            </p:cNvGrpSpPr>
            <p:nvPr/>
          </p:nvGrpSpPr>
          <p:grpSpPr bwMode="auto">
            <a:xfrm rot="5400000">
              <a:off x="8099" y="1594"/>
              <a:ext cx="1369" cy="1929"/>
              <a:chOff x="3060" y="2160"/>
              <a:chExt cx="3470" cy="4140"/>
            </a:xfrm>
          </p:grpSpPr>
          <p:grpSp>
            <p:nvGrpSpPr>
              <p:cNvPr id="4" name="Group 37"/>
              <p:cNvGrpSpPr>
                <a:grpSpLocks/>
              </p:cNvGrpSpPr>
              <p:nvPr/>
            </p:nvGrpSpPr>
            <p:grpSpPr bwMode="auto">
              <a:xfrm>
                <a:off x="3240" y="2574"/>
                <a:ext cx="3060" cy="3366"/>
                <a:chOff x="3240" y="2574"/>
                <a:chExt cx="3060" cy="4626"/>
              </a:xfrm>
            </p:grpSpPr>
            <p:sp>
              <p:nvSpPr>
                <p:cNvPr id="25628" name="Line 38"/>
                <p:cNvSpPr>
                  <a:spLocks noChangeShapeType="1"/>
                </p:cNvSpPr>
                <p:nvPr/>
              </p:nvSpPr>
              <p:spPr bwMode="auto">
                <a:xfrm flipH="1">
                  <a:off x="3240" y="2575"/>
                  <a:ext cx="256" cy="4625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629" name="Line 39"/>
                <p:cNvSpPr>
                  <a:spLocks noChangeShapeType="1"/>
                </p:cNvSpPr>
                <p:nvPr/>
              </p:nvSpPr>
              <p:spPr bwMode="auto">
                <a:xfrm flipH="1">
                  <a:off x="3780" y="2575"/>
                  <a:ext cx="226" cy="4625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630" name="Line 40"/>
                <p:cNvSpPr>
                  <a:spLocks noChangeShapeType="1"/>
                </p:cNvSpPr>
                <p:nvPr/>
              </p:nvSpPr>
              <p:spPr bwMode="auto">
                <a:xfrm flipH="1">
                  <a:off x="4500" y="2575"/>
                  <a:ext cx="16" cy="4625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631" name="Line 41"/>
                <p:cNvSpPr>
                  <a:spLocks noChangeShapeType="1"/>
                </p:cNvSpPr>
                <p:nvPr/>
              </p:nvSpPr>
              <p:spPr bwMode="auto">
                <a:xfrm>
                  <a:off x="5025" y="2575"/>
                  <a:ext cx="15" cy="4625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632" name="Line 42"/>
                <p:cNvSpPr>
                  <a:spLocks noChangeShapeType="1"/>
                </p:cNvSpPr>
                <p:nvPr/>
              </p:nvSpPr>
              <p:spPr bwMode="auto">
                <a:xfrm>
                  <a:off x="5535" y="2575"/>
                  <a:ext cx="225" cy="4625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633" name="Line 43"/>
                <p:cNvSpPr>
                  <a:spLocks noChangeShapeType="1"/>
                </p:cNvSpPr>
                <p:nvPr/>
              </p:nvSpPr>
              <p:spPr bwMode="auto">
                <a:xfrm>
                  <a:off x="6045" y="2574"/>
                  <a:ext cx="255" cy="462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5613" name="Rectangle 44"/>
              <p:cNvSpPr>
                <a:spLocks noChangeArrowheads="1"/>
              </p:cNvSpPr>
              <p:nvPr/>
            </p:nvSpPr>
            <p:spPr bwMode="auto">
              <a:xfrm>
                <a:off x="3495" y="2412"/>
                <a:ext cx="2550" cy="162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baseline="0"/>
              </a:p>
            </p:txBody>
          </p:sp>
          <p:grpSp>
            <p:nvGrpSpPr>
              <p:cNvPr id="5" name="Group 45"/>
              <p:cNvGrpSpPr>
                <a:grpSpLocks/>
              </p:cNvGrpSpPr>
              <p:nvPr/>
            </p:nvGrpSpPr>
            <p:grpSpPr bwMode="auto">
              <a:xfrm>
                <a:off x="3240" y="2160"/>
                <a:ext cx="3060" cy="180"/>
                <a:chOff x="3240" y="2160"/>
                <a:chExt cx="3060" cy="180"/>
              </a:xfrm>
            </p:grpSpPr>
            <p:sp>
              <p:nvSpPr>
                <p:cNvPr id="25622" name="WordArt 46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4304" y="2161"/>
                  <a:ext cx="411" cy="179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r>
                    <a:rPr lang="en-US" sz="3600" kern="10"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solidFill>
                        <a:srgbClr val="000000"/>
                      </a:solidFill>
                      <a:latin typeface="Arial Black"/>
                      <a:ea typeface="Arial Black"/>
                      <a:cs typeface="Arial Black"/>
                    </a:rPr>
                    <a:t>G</a:t>
                  </a:r>
                </a:p>
              </p:txBody>
            </p:sp>
            <p:sp>
              <p:nvSpPr>
                <p:cNvPr id="25623" name="WordArt 4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4825" y="2161"/>
                  <a:ext cx="411" cy="179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r>
                    <a:rPr lang="en-US" sz="3600" kern="10"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solidFill>
                        <a:srgbClr val="000000"/>
                      </a:solidFill>
                      <a:latin typeface="Arial Black"/>
                      <a:ea typeface="Arial Black"/>
                      <a:cs typeface="Arial Black"/>
                    </a:rPr>
                    <a:t>C</a:t>
                  </a:r>
                </a:p>
              </p:txBody>
            </p:sp>
            <p:sp>
              <p:nvSpPr>
                <p:cNvPr id="25624" name="WordArt 48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5358" y="2161"/>
                  <a:ext cx="410" cy="179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r>
                    <a:rPr lang="en-US" sz="3600" kern="10"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solidFill>
                        <a:srgbClr val="000000"/>
                      </a:solidFill>
                      <a:latin typeface="Arial Black"/>
                      <a:ea typeface="Arial Black"/>
                      <a:cs typeface="Arial Black"/>
                    </a:rPr>
                    <a:t>E</a:t>
                  </a:r>
                </a:p>
              </p:txBody>
            </p:sp>
            <p:sp>
              <p:nvSpPr>
                <p:cNvPr id="25625" name="WordArt 49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5890" y="2161"/>
                  <a:ext cx="410" cy="179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r>
                    <a:rPr lang="en-US" sz="3600" kern="10"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solidFill>
                        <a:srgbClr val="000000"/>
                      </a:solidFill>
                      <a:latin typeface="Arial Black"/>
                      <a:ea typeface="Arial Black"/>
                      <a:cs typeface="Arial Black"/>
                    </a:rPr>
                    <a:t>A</a:t>
                  </a:r>
                </a:p>
              </p:txBody>
            </p:sp>
            <p:sp>
              <p:nvSpPr>
                <p:cNvPr id="25626" name="WordArt 50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3240" y="2160"/>
                  <a:ext cx="410" cy="180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r>
                    <a:rPr lang="en-US" sz="3600" kern="10"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solidFill>
                        <a:srgbClr val="000000"/>
                      </a:solidFill>
                      <a:latin typeface="Arial Black"/>
                      <a:ea typeface="Arial Black"/>
                      <a:cs typeface="Arial Black"/>
                    </a:rPr>
                    <a:t>A</a:t>
                  </a:r>
                </a:p>
              </p:txBody>
            </p:sp>
            <p:sp>
              <p:nvSpPr>
                <p:cNvPr id="25627" name="WordArt 51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3772" y="2161"/>
                  <a:ext cx="410" cy="179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r>
                    <a:rPr lang="en-US" sz="3600" kern="10"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solidFill>
                        <a:srgbClr val="000000"/>
                      </a:solidFill>
                      <a:latin typeface="Arial Black"/>
                      <a:ea typeface="Arial Black"/>
                      <a:cs typeface="Arial Black"/>
                    </a:rPr>
                    <a:t>D</a:t>
                  </a:r>
                </a:p>
              </p:txBody>
            </p:sp>
          </p:grpSp>
          <p:grpSp>
            <p:nvGrpSpPr>
              <p:cNvPr id="6" name="Group 52"/>
              <p:cNvGrpSpPr>
                <a:grpSpLocks/>
              </p:cNvGrpSpPr>
              <p:nvPr/>
            </p:nvGrpSpPr>
            <p:grpSpPr bwMode="auto">
              <a:xfrm>
                <a:off x="3060" y="6120"/>
                <a:ext cx="3470" cy="180"/>
                <a:chOff x="3060" y="6120"/>
                <a:chExt cx="3470" cy="180"/>
              </a:xfrm>
            </p:grpSpPr>
            <p:sp>
              <p:nvSpPr>
                <p:cNvPr id="25616" name="WordArt 53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4304" y="6121"/>
                  <a:ext cx="411" cy="179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r>
                    <a:rPr lang="en-US" sz="3600" kern="10"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solidFill>
                        <a:srgbClr val="000000"/>
                      </a:solidFill>
                      <a:latin typeface="Arial Black"/>
                      <a:ea typeface="Arial Black"/>
                      <a:cs typeface="Arial Black"/>
                    </a:rPr>
                    <a:t>4</a:t>
                  </a:r>
                </a:p>
              </p:txBody>
            </p:sp>
            <p:sp>
              <p:nvSpPr>
                <p:cNvPr id="25617" name="WordArt 54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4825" y="6121"/>
                  <a:ext cx="411" cy="179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r>
                    <a:rPr lang="en-US" sz="3600" kern="10"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solidFill>
                        <a:srgbClr val="000000"/>
                      </a:solidFill>
                      <a:latin typeface="Arial Black"/>
                      <a:ea typeface="Arial Black"/>
                      <a:cs typeface="Arial Black"/>
                    </a:rPr>
                    <a:t>3</a:t>
                  </a:r>
                </a:p>
              </p:txBody>
            </p:sp>
            <p:sp>
              <p:nvSpPr>
                <p:cNvPr id="25618" name="WordArt 55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5530" y="6121"/>
                  <a:ext cx="410" cy="179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r>
                    <a:rPr lang="en-US" sz="3600" kern="10"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solidFill>
                        <a:srgbClr val="000000"/>
                      </a:solidFill>
                      <a:latin typeface="Arial Black"/>
                      <a:ea typeface="Arial Black"/>
                      <a:cs typeface="Arial Black"/>
                    </a:rPr>
                    <a:t>2</a:t>
                  </a:r>
                </a:p>
              </p:txBody>
            </p:sp>
            <p:sp>
              <p:nvSpPr>
                <p:cNvPr id="25619" name="WordArt 56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6120" y="6121"/>
                  <a:ext cx="410" cy="179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r>
                    <a:rPr lang="en-US" sz="3600" kern="10"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solidFill>
                        <a:srgbClr val="000000"/>
                      </a:solidFill>
                      <a:latin typeface="Arial Black"/>
                      <a:ea typeface="Arial Black"/>
                      <a:cs typeface="Arial Black"/>
                    </a:rPr>
                    <a:t>1</a:t>
                  </a:r>
                </a:p>
              </p:txBody>
            </p:sp>
            <p:sp>
              <p:nvSpPr>
                <p:cNvPr id="25620" name="WordArt 5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3060" y="6120"/>
                  <a:ext cx="410" cy="180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r>
                    <a:rPr lang="en-US" sz="3600" kern="10"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solidFill>
                        <a:srgbClr val="000000"/>
                      </a:solidFill>
                      <a:latin typeface="Arial Black"/>
                      <a:ea typeface="Arial Black"/>
                      <a:cs typeface="Arial Black"/>
                    </a:rPr>
                    <a:t>6</a:t>
                  </a:r>
                </a:p>
              </p:txBody>
            </p:sp>
            <p:sp>
              <p:nvSpPr>
                <p:cNvPr id="25621" name="WordArt 58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3600" y="6121"/>
                  <a:ext cx="410" cy="179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r>
                    <a:rPr lang="en-US" sz="3600" kern="10"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solidFill>
                        <a:srgbClr val="000000"/>
                      </a:solidFill>
                      <a:latin typeface="Arial Black"/>
                      <a:ea typeface="Arial Black"/>
                      <a:cs typeface="Arial Black"/>
                    </a:rPr>
                    <a:t>5</a:t>
                  </a:r>
                </a:p>
              </p:txBody>
            </p:sp>
          </p:grpSp>
        </p:grpSp>
        <p:grpSp>
          <p:nvGrpSpPr>
            <p:cNvPr id="7" name="Group 59"/>
            <p:cNvGrpSpPr>
              <a:grpSpLocks/>
            </p:cNvGrpSpPr>
            <p:nvPr/>
          </p:nvGrpSpPr>
          <p:grpSpPr bwMode="auto">
            <a:xfrm rot="5400000">
              <a:off x="8986" y="1794"/>
              <a:ext cx="213" cy="232"/>
              <a:chOff x="3240" y="3060"/>
              <a:chExt cx="1260" cy="1800"/>
            </a:xfrm>
          </p:grpSpPr>
          <p:sp>
            <p:nvSpPr>
              <p:cNvPr id="25610" name="AutoShape 60"/>
              <p:cNvSpPr>
                <a:spLocks/>
              </p:cNvSpPr>
              <p:nvPr/>
            </p:nvSpPr>
            <p:spPr bwMode="auto">
              <a:xfrm>
                <a:off x="3240" y="3060"/>
                <a:ext cx="1260" cy="1800"/>
              </a:xfrm>
              <a:prstGeom prst="leftBracket">
                <a:avLst>
                  <a:gd name="adj" fmla="val 11905"/>
                </a:avLst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baseline="0"/>
              </a:p>
            </p:txBody>
          </p:sp>
          <p:sp>
            <p:nvSpPr>
              <p:cNvPr id="25611" name="WordArt 61"/>
              <p:cNvSpPr>
                <a:spLocks noChangeArrowheads="1" noChangeShapeType="1" noTextEdit="1"/>
              </p:cNvSpPr>
              <p:nvPr/>
            </p:nvSpPr>
            <p:spPr bwMode="auto">
              <a:xfrm>
                <a:off x="3600" y="3420"/>
                <a:ext cx="525" cy="1020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r>
                  <a:rPr lang="en-US" sz="3600" kern="1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000000"/>
                    </a:solidFill>
                    <a:latin typeface="Arial Black"/>
                    <a:ea typeface="Arial Black"/>
                    <a:cs typeface="Arial Black"/>
                  </a:rPr>
                  <a:t>T</a:t>
                </a:r>
              </a:p>
            </p:txBody>
          </p:sp>
        </p:grpSp>
      </p:grpSp>
      <p:pic>
        <p:nvPicPr>
          <p:cNvPr id="25605" name="Picture 36" descr="Screen Shot 2012-09-21 at 4.23.12 PM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4686300"/>
            <a:ext cx="6553200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37" descr="Guitarron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81200" y="762000"/>
            <a:ext cx="182245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2000" endA="300" endPos="25000" dir="5400000" sy="-100000" algn="bl" rotWithShape="0"/>
          </a:effectLst>
        </p:spPr>
      </p:pic>
      <p:pic>
        <p:nvPicPr>
          <p:cNvPr id="23559" name="Picture 38" descr="Guitarron Side Screen Shot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800" y="762000"/>
            <a:ext cx="1219200" cy="342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2000" endA="300" endPos="25000" dir="5400000" sy="-100000" algn="bl" rotWithShape="0"/>
          </a:effectLst>
        </p:spPr>
      </p:pic>
      <p:sp>
        <p:nvSpPr>
          <p:cNvPr id="35" name="TextBox 34"/>
          <p:cNvSpPr txBox="1"/>
          <p:nvPr/>
        </p:nvSpPr>
        <p:spPr>
          <a:xfrm>
            <a:off x="0" y="388620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Written Range:</a:t>
            </a:r>
            <a:r>
              <a:rPr lang="en-US" sz="4400" baseline="0" dirty="0" smtClean="0">
                <a:solidFill>
                  <a:srgbClr val="FF0000"/>
                </a:solidFill>
              </a:rPr>
              <a:t> </a:t>
            </a:r>
            <a:r>
              <a:rPr lang="en-US" sz="4400" dirty="0" smtClean="0">
                <a:solidFill>
                  <a:srgbClr val="FF0000"/>
                </a:solidFill>
              </a:rPr>
              <a:t>Sounds Octave Lower</a:t>
            </a:r>
            <a:endParaRPr lang="en-US" sz="4400" dirty="0">
              <a:solidFill>
                <a:srgbClr val="FF0000"/>
              </a:solidFill>
            </a:endParaRPr>
          </a:p>
        </p:txBody>
      </p:sp>
      <p:pic>
        <p:nvPicPr>
          <p:cNvPr id="38" name="Picture 37" descr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10400" y="762001"/>
            <a:ext cx="1793935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Number Placeholder 5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/>
            <a:endParaRPr lang="en-US" sz="1400" baseline="0" dirty="0"/>
          </a:p>
        </p:txBody>
      </p:sp>
      <p:sp>
        <p:nvSpPr>
          <p:cNvPr id="2765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038600" y="228600"/>
            <a:ext cx="4648200" cy="609600"/>
          </a:xfrm>
        </p:spPr>
        <p:txBody>
          <a:bodyPr/>
          <a:lstStyle/>
          <a:p>
            <a:pPr eaLnBrk="1" hangingPunct="1"/>
            <a:r>
              <a:rPr lang="en-US" sz="4000" b="1" dirty="0" smtClean="0">
                <a:solidFill>
                  <a:srgbClr val="B80101"/>
                </a:solidFill>
                <a:latin typeface="Times New Roman"/>
                <a:cs typeface="Times New Roman"/>
              </a:rPr>
              <a:t>New Terms</a:t>
            </a:r>
            <a:endParaRPr lang="en-US" sz="4000" dirty="0">
              <a:solidFill>
                <a:srgbClr val="B80101"/>
              </a:solidFill>
              <a:latin typeface="Times New Roman"/>
              <a:cs typeface="Times New Roman"/>
            </a:endParaRPr>
          </a:p>
        </p:txBody>
      </p:sp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3505200" y="2743200"/>
            <a:ext cx="30019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endParaRPr lang="en-US" baseline="0">
              <a:latin typeface="Times New Roman" charset="0"/>
            </a:endParaRPr>
          </a:p>
          <a:p>
            <a:pPr algn="l"/>
            <a:endParaRPr lang="en-US" baseline="0"/>
          </a:p>
        </p:txBody>
      </p:sp>
      <p:sp>
        <p:nvSpPr>
          <p:cNvPr id="27653" name="Rectangle 7"/>
          <p:cNvSpPr>
            <a:spLocks noChangeArrowheads="1"/>
          </p:cNvSpPr>
          <p:nvPr/>
        </p:nvSpPr>
        <p:spPr bwMode="auto">
          <a:xfrm>
            <a:off x="4709690" y="5181600"/>
            <a:ext cx="329649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b="1" baseline="0" dirty="0">
                <a:solidFill>
                  <a:srgbClr val="B80101"/>
                </a:solidFill>
                <a:latin typeface="Times New Roman"/>
                <a:cs typeface="Times New Roman"/>
              </a:rPr>
              <a:t>3. </a:t>
            </a:r>
            <a:r>
              <a:rPr lang="en-US" sz="3200" b="1" baseline="0" dirty="0" err="1">
                <a:solidFill>
                  <a:srgbClr val="B80101"/>
                </a:solidFill>
                <a:latin typeface="Times New Roman"/>
                <a:cs typeface="Times New Roman"/>
              </a:rPr>
              <a:t>M</a:t>
            </a:r>
            <a:r>
              <a:rPr lang="en-US" altLang="ja-JP" sz="3200" b="1" baseline="0" dirty="0" err="1">
                <a:solidFill>
                  <a:srgbClr val="B80101"/>
                </a:solidFill>
                <a:latin typeface="Times New Roman"/>
                <a:cs typeface="Times New Roman"/>
              </a:rPr>
              <a:t>á</a:t>
            </a:r>
            <a:r>
              <a:rPr lang="en-US" sz="3200" b="1" baseline="0" dirty="0" err="1">
                <a:solidFill>
                  <a:srgbClr val="B80101"/>
                </a:solidFill>
                <a:latin typeface="Times New Roman"/>
                <a:cs typeface="Times New Roman"/>
              </a:rPr>
              <a:t>nico</a:t>
            </a:r>
            <a:endParaRPr lang="en-US" sz="3200" baseline="0" dirty="0">
              <a:solidFill>
                <a:srgbClr val="B80101"/>
              </a:solidFill>
              <a:latin typeface="Times New Roman"/>
              <a:cs typeface="Times New Roman"/>
            </a:endParaRPr>
          </a:p>
          <a:p>
            <a:r>
              <a:rPr lang="en-US" sz="3200" baseline="0" dirty="0">
                <a:latin typeface="Times New Roman"/>
                <a:cs typeface="Times New Roman"/>
              </a:rPr>
              <a:t>Strumming Pattern</a:t>
            </a:r>
            <a:endParaRPr lang="en-US" baseline="0" dirty="0">
              <a:latin typeface="Times New Roman"/>
              <a:cs typeface="Times New Roman"/>
            </a:endParaRPr>
          </a:p>
        </p:txBody>
      </p:sp>
      <p:sp>
        <p:nvSpPr>
          <p:cNvPr id="27654" name="Rectangle 8"/>
          <p:cNvSpPr>
            <a:spLocks noChangeArrowheads="1"/>
          </p:cNvSpPr>
          <p:nvPr/>
        </p:nvSpPr>
        <p:spPr bwMode="auto">
          <a:xfrm>
            <a:off x="4724400" y="1066800"/>
            <a:ext cx="291465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b="1" baseline="0" dirty="0" smtClean="0">
                <a:solidFill>
                  <a:srgbClr val="B80101"/>
                </a:solidFill>
                <a:latin typeface="Times New Roman"/>
                <a:cs typeface="Times New Roman"/>
              </a:rPr>
              <a:t>1</a:t>
            </a:r>
            <a:r>
              <a:rPr lang="en-US" sz="3200" b="1" baseline="0" dirty="0">
                <a:solidFill>
                  <a:srgbClr val="B80101"/>
                </a:solidFill>
                <a:latin typeface="Times New Roman"/>
                <a:cs typeface="Times New Roman"/>
              </a:rPr>
              <a:t>.</a:t>
            </a:r>
            <a:r>
              <a:rPr lang="en-US" sz="3200" b="1" baseline="0" dirty="0" smtClean="0">
                <a:solidFill>
                  <a:srgbClr val="B80101"/>
                </a:solidFill>
                <a:latin typeface="Times New Roman"/>
                <a:cs typeface="Times New Roman"/>
              </a:rPr>
              <a:t> </a:t>
            </a:r>
            <a:r>
              <a:rPr lang="en-US" sz="3200" b="1" baseline="0" dirty="0" err="1" smtClean="0">
                <a:solidFill>
                  <a:srgbClr val="B80101"/>
                </a:solidFill>
                <a:latin typeface="Times New Roman"/>
                <a:cs typeface="Times New Roman"/>
              </a:rPr>
              <a:t>Melodia</a:t>
            </a:r>
            <a:endParaRPr lang="en-US" sz="3200" baseline="0" dirty="0">
              <a:solidFill>
                <a:srgbClr val="B80101"/>
              </a:solidFill>
              <a:latin typeface="Times New Roman"/>
              <a:cs typeface="Times New Roman"/>
            </a:endParaRPr>
          </a:p>
          <a:p>
            <a:r>
              <a:rPr lang="en-US" sz="3200" baseline="0" dirty="0">
                <a:latin typeface="Times New Roman"/>
                <a:cs typeface="Times New Roman"/>
              </a:rPr>
              <a:t>Violin, Trumpet </a:t>
            </a:r>
          </a:p>
          <a:p>
            <a:r>
              <a:rPr lang="en-US" sz="3200" baseline="0" dirty="0">
                <a:latin typeface="Times New Roman"/>
                <a:cs typeface="Times New Roman"/>
              </a:rPr>
              <a:t>Vocal</a:t>
            </a:r>
            <a:endParaRPr lang="en-US" baseline="0" dirty="0">
              <a:latin typeface="Times New Roman"/>
              <a:cs typeface="Times New Roman"/>
            </a:endParaRPr>
          </a:p>
        </p:txBody>
      </p:sp>
      <p:sp>
        <p:nvSpPr>
          <p:cNvPr id="27655" name="Rectangle 9"/>
          <p:cNvSpPr>
            <a:spLocks noChangeArrowheads="1"/>
          </p:cNvSpPr>
          <p:nvPr/>
        </p:nvSpPr>
        <p:spPr bwMode="auto">
          <a:xfrm>
            <a:off x="4434268" y="2819400"/>
            <a:ext cx="3787014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b="1" baseline="0" dirty="0">
                <a:solidFill>
                  <a:srgbClr val="B80101"/>
                </a:solidFill>
                <a:latin typeface="Times New Roman"/>
                <a:cs typeface="Times New Roman"/>
              </a:rPr>
              <a:t>2. </a:t>
            </a:r>
            <a:r>
              <a:rPr lang="en-US" sz="3200" b="1" baseline="0" dirty="0" err="1">
                <a:solidFill>
                  <a:srgbClr val="B80101"/>
                </a:solidFill>
                <a:latin typeface="Times New Roman"/>
                <a:cs typeface="Times New Roman"/>
              </a:rPr>
              <a:t>Armonia</a:t>
            </a:r>
            <a:r>
              <a:rPr lang="en-US" sz="3200" b="1" baseline="0" dirty="0">
                <a:solidFill>
                  <a:srgbClr val="B80101"/>
                </a:solidFill>
                <a:latin typeface="Times New Roman"/>
                <a:cs typeface="Times New Roman"/>
              </a:rPr>
              <a:t>: </a:t>
            </a:r>
          </a:p>
          <a:p>
            <a:r>
              <a:rPr lang="en-US" sz="3200" b="1" baseline="0" dirty="0">
                <a:solidFill>
                  <a:srgbClr val="B80101"/>
                </a:solidFill>
                <a:latin typeface="Times New Roman"/>
                <a:cs typeface="Times New Roman"/>
              </a:rPr>
              <a:t>The Rhythm Section</a:t>
            </a:r>
            <a:endParaRPr lang="en-US" sz="3200" baseline="0" dirty="0">
              <a:solidFill>
                <a:srgbClr val="B80101"/>
              </a:solidFill>
              <a:latin typeface="Times New Roman"/>
              <a:cs typeface="Times New Roman"/>
            </a:endParaRPr>
          </a:p>
          <a:p>
            <a:r>
              <a:rPr lang="en-US" sz="3200" baseline="0" dirty="0">
                <a:latin typeface="Times New Roman"/>
                <a:cs typeface="Times New Roman"/>
              </a:rPr>
              <a:t>Guitar, </a:t>
            </a:r>
            <a:r>
              <a:rPr lang="en-US" sz="3200" baseline="0" dirty="0" err="1">
                <a:latin typeface="Times New Roman"/>
                <a:cs typeface="Times New Roman"/>
              </a:rPr>
              <a:t>Vihuela</a:t>
            </a:r>
            <a:r>
              <a:rPr lang="en-US" sz="3200" baseline="0" dirty="0">
                <a:latin typeface="Times New Roman"/>
                <a:cs typeface="Times New Roman"/>
              </a:rPr>
              <a:t> </a:t>
            </a:r>
          </a:p>
          <a:p>
            <a:r>
              <a:rPr lang="en-US" sz="3200" baseline="0" dirty="0" err="1">
                <a:latin typeface="Times New Roman"/>
                <a:cs typeface="Times New Roman"/>
              </a:rPr>
              <a:t>Guitarron</a:t>
            </a:r>
            <a:endParaRPr lang="en-US" baseline="0" dirty="0">
              <a:latin typeface="Times New Roman"/>
              <a:cs typeface="Times New Roman"/>
            </a:endParaRPr>
          </a:p>
        </p:txBody>
      </p:sp>
      <p:pic>
        <p:nvPicPr>
          <p:cNvPr id="27657" name="Picture 9" descr="Nationals_8-12-OC Fair_060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609600"/>
            <a:ext cx="3733800" cy="560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Rectangle 4"/>
          <p:cNvSpPr>
            <a:spLocks noChangeArrowheads="1"/>
          </p:cNvSpPr>
          <p:nvPr/>
        </p:nvSpPr>
        <p:spPr bwMode="auto">
          <a:xfrm>
            <a:off x="3352800" y="2743200"/>
            <a:ext cx="30019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endParaRPr lang="en-US" baseline="0">
              <a:latin typeface="Times New Roman" charset="0"/>
            </a:endParaRPr>
          </a:p>
          <a:p>
            <a:pPr algn="l"/>
            <a:endParaRPr lang="en-US" baseline="0"/>
          </a:p>
        </p:txBody>
      </p:sp>
      <p:sp>
        <p:nvSpPr>
          <p:cNvPr id="5" name="TextBox 4"/>
          <p:cNvSpPr txBox="1"/>
          <p:nvPr/>
        </p:nvSpPr>
        <p:spPr>
          <a:xfrm>
            <a:off x="609600" y="1066800"/>
            <a:ext cx="7749237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 smtClean="0">
                <a:solidFill>
                  <a:srgbClr val="B8010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EVERYONE SINGS</a:t>
            </a:r>
            <a:r>
              <a:rPr lang="en-US" sz="9600" b="1" dirty="0" smtClean="0">
                <a:solidFill>
                  <a:srgbClr val="B80101"/>
                </a:solidFill>
                <a:latin typeface="Times New Roman"/>
                <a:cs typeface="Times New Roman"/>
              </a:rPr>
              <a:t>!</a:t>
            </a:r>
          </a:p>
          <a:p>
            <a:endParaRPr lang="en-US" sz="9600" b="1" dirty="0" smtClean="0">
              <a:solidFill>
                <a:srgbClr val="FF6600"/>
              </a:solidFill>
              <a:latin typeface="Times New Roman"/>
              <a:cs typeface="Times New Roman"/>
            </a:endParaRPr>
          </a:p>
        </p:txBody>
      </p:sp>
      <p:pic>
        <p:nvPicPr>
          <p:cNvPr id="6" name="Picture 5" descr="Nationals_8-9-BEACH_02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304800"/>
            <a:ext cx="2895600" cy="4346419"/>
          </a:xfrm>
          <a:prstGeom prst="rect">
            <a:avLst/>
          </a:prstGeom>
        </p:spPr>
      </p:pic>
      <p:pic>
        <p:nvPicPr>
          <p:cNvPr id="7" name="Picture 6" descr="Nationals_8-9-BEACH_029 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2396884"/>
            <a:ext cx="3276600" cy="4918316"/>
          </a:xfrm>
          <a:prstGeom prst="rect">
            <a:avLst/>
          </a:prstGeom>
        </p:spPr>
      </p:pic>
      <p:pic>
        <p:nvPicPr>
          <p:cNvPr id="8" name="Picture 7" descr="Nationals_8-9-BEACH_049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8010" y="381000"/>
            <a:ext cx="2893590" cy="4343400"/>
          </a:xfrm>
          <a:prstGeom prst="rect">
            <a:avLst/>
          </a:prstGeom>
        </p:spPr>
      </p:pic>
      <p:pic>
        <p:nvPicPr>
          <p:cNvPr id="10" name="Picture 9" descr="Nationals_8-9-BEACH_045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8000" y="914400"/>
            <a:ext cx="3048000" cy="4232037"/>
          </a:xfrm>
          <a:prstGeom prst="rect">
            <a:avLst/>
          </a:prstGeom>
        </p:spPr>
      </p:pic>
      <p:pic>
        <p:nvPicPr>
          <p:cNvPr id="11" name="Picture 10" descr="Screen Shot 2013-01-17 at 10.08.23 AM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8000" y="4161702"/>
            <a:ext cx="5943600" cy="269629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200400" y="115669"/>
            <a:ext cx="2570986" cy="646331"/>
          </a:xfrm>
          <a:prstGeom prst="rect">
            <a:avLst/>
          </a:prstGeom>
          <a:noFill/>
        </p:spPr>
        <p:txBody>
          <a:bodyPr wrap="none" rtlCol="0">
            <a:prstTxWarp prst="textChevron">
              <a:avLst/>
            </a:prstTxWarp>
            <a:spAutoFit/>
          </a:bodyPr>
          <a:lstStyle/>
          <a:p>
            <a:r>
              <a:rPr lang="en-US" sz="5400" b="1" dirty="0" smtClean="0">
                <a:solidFill>
                  <a:srgbClr val="B8010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ALL  AGES</a:t>
            </a:r>
            <a:endParaRPr lang="en-US" sz="5400" b="1" dirty="0">
              <a:solidFill>
                <a:srgbClr val="B80101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000"/>
                            </p:stCondLst>
                            <p:childTnLst>
                              <p:par>
                                <p:cTn id="3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11"/>
          <p:cNvSpPr>
            <a:spLocks noChangeArrowheads="1"/>
          </p:cNvSpPr>
          <p:nvPr/>
        </p:nvSpPr>
        <p:spPr bwMode="auto">
          <a:xfrm>
            <a:off x="2667000" y="3886200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0" y="-156944"/>
            <a:ext cx="9144000" cy="995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8800" b="1" dirty="0" smtClean="0">
                <a:solidFill>
                  <a:srgbClr val="B80101"/>
                </a:solidFill>
                <a:latin typeface="Times New Roman"/>
                <a:cs typeface="Times New Roman"/>
              </a:rPr>
              <a:t>How do we get started?</a:t>
            </a:r>
            <a:endParaRPr lang="en-US" sz="8800" i="1" baseline="0" dirty="0" smtClean="0">
              <a:solidFill>
                <a:srgbClr val="B80101"/>
              </a:solidFill>
              <a:effectLst>
                <a:outerShdw blurRad="50800" dist="254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8" name="Picture 7" descr="start-butt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1041400"/>
            <a:ext cx="5270500" cy="4216400"/>
          </a:xfrm>
          <a:prstGeom prst="rect">
            <a:avLst/>
          </a:prstGeom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0" y="4876800"/>
            <a:ext cx="9144000" cy="995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8800" b="1" dirty="0" smtClean="0">
                <a:solidFill>
                  <a:srgbClr val="B80101"/>
                </a:solidFill>
                <a:latin typeface="Times New Roman"/>
                <a:cs typeface="Times New Roman"/>
              </a:rPr>
              <a:t>Nuts and Bolts</a:t>
            </a:r>
            <a:endParaRPr lang="en-US" sz="8800" i="1" baseline="0" dirty="0" smtClean="0">
              <a:solidFill>
                <a:srgbClr val="B80101"/>
              </a:solidFill>
              <a:effectLst>
                <a:outerShdw blurRad="50800" dist="254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11"/>
          <p:cNvSpPr>
            <a:spLocks noChangeArrowheads="1"/>
          </p:cNvSpPr>
          <p:nvPr/>
        </p:nvSpPr>
        <p:spPr bwMode="auto">
          <a:xfrm>
            <a:off x="2667000" y="3886200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0" y="-152400"/>
            <a:ext cx="9144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6600" b="1" dirty="0" smtClean="0">
                <a:solidFill>
                  <a:srgbClr val="B80101"/>
                </a:solidFill>
                <a:latin typeface="Times New Roman"/>
                <a:cs typeface="Times New Roman"/>
              </a:rPr>
              <a:t>Who can teach it? </a:t>
            </a:r>
            <a:endParaRPr lang="en-US" sz="6600" i="1" baseline="0" dirty="0" smtClean="0">
              <a:solidFill>
                <a:srgbClr val="B80101"/>
              </a:solidFill>
              <a:effectLst>
                <a:outerShdw blurRad="50800" dist="254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0" name="Picture 19" descr="Mariachi Teachers P930011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838200"/>
            <a:ext cx="7086600" cy="5314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9"/>
          <p:cNvSpPr>
            <a:spLocks noChangeArrowheads="1"/>
          </p:cNvSpPr>
          <p:nvPr/>
        </p:nvSpPr>
        <p:spPr bwMode="auto">
          <a:xfrm>
            <a:off x="0" y="-7620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6000" b="1" i="1" dirty="0" smtClean="0">
                <a:solidFill>
                  <a:srgbClr val="B80101"/>
                </a:solidFill>
                <a:effectLst>
                  <a:outerShdw blurRad="50800" dist="127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Why Mariachi? Mariachi is Universal!</a:t>
            </a:r>
            <a:endParaRPr lang="en-US" sz="6000" b="1" i="1" baseline="0" dirty="0" smtClean="0">
              <a:solidFill>
                <a:srgbClr val="B80101"/>
              </a:solidFill>
              <a:effectLst>
                <a:outerShdw blurRad="50800" dist="127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5365" name="Rectangle 11"/>
          <p:cNvSpPr>
            <a:spLocks noChangeArrowheads="1"/>
          </p:cNvSpPr>
          <p:nvPr/>
        </p:nvSpPr>
        <p:spPr bwMode="auto">
          <a:xfrm>
            <a:off x="2667000" y="3886200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4" name="Picture 13" descr="Venezuela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4513298"/>
            <a:ext cx="2514600" cy="174159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5" name="TextBox 14"/>
          <p:cNvSpPr txBox="1"/>
          <p:nvPr/>
        </p:nvSpPr>
        <p:spPr>
          <a:xfrm>
            <a:off x="1199007" y="4038600"/>
            <a:ext cx="103105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B80101"/>
                </a:solidFill>
                <a:latin typeface="Times New Roman"/>
                <a:cs typeface="Times New Roman"/>
              </a:rPr>
              <a:t>Venezuela</a:t>
            </a:r>
          </a:p>
          <a:p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858000" y="914400"/>
            <a:ext cx="1263753" cy="4206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B80101"/>
                </a:solidFill>
                <a:latin typeface="Times New Roman"/>
                <a:cs typeface="Times New Roman"/>
              </a:rPr>
              <a:t>Columbia</a:t>
            </a:r>
            <a:endParaRPr lang="en-US" sz="3200" dirty="0">
              <a:solidFill>
                <a:srgbClr val="B80101"/>
              </a:solidFill>
              <a:latin typeface="Times New Roman"/>
              <a:cs typeface="Times New Roman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67200" y="1219200"/>
            <a:ext cx="686138" cy="4206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B80101"/>
                </a:solidFill>
                <a:latin typeface="Times New Roman"/>
                <a:cs typeface="Times New Roman"/>
              </a:rPr>
              <a:t>Peru</a:t>
            </a:r>
            <a:endParaRPr lang="en-US" sz="3200" dirty="0">
              <a:solidFill>
                <a:srgbClr val="B80101"/>
              </a:solidFill>
              <a:latin typeface="Times New Roman"/>
              <a:cs typeface="Times New Roman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5555" y="4267200"/>
            <a:ext cx="2690433" cy="2362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914400"/>
            <a:ext cx="2839505" cy="1981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TextBox 21"/>
          <p:cNvSpPr txBox="1"/>
          <p:nvPr/>
        </p:nvSpPr>
        <p:spPr>
          <a:xfrm>
            <a:off x="695517" y="2779772"/>
            <a:ext cx="1815853" cy="4206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rgbClr val="B80101"/>
                </a:solidFill>
                <a:latin typeface="Times New Roman"/>
                <a:cs typeface="Times New Roman"/>
              </a:rPr>
              <a:t>Anani</a:t>
            </a:r>
            <a:r>
              <a:rPr lang="en-US" sz="3200" dirty="0" smtClean="0">
                <a:solidFill>
                  <a:srgbClr val="B80101"/>
                </a:solidFill>
                <a:latin typeface="Times New Roman"/>
                <a:cs typeface="Times New Roman"/>
              </a:rPr>
              <a:t> </a:t>
            </a:r>
            <a:r>
              <a:rPr lang="en-US" sz="3200" dirty="0" err="1" smtClean="0">
                <a:solidFill>
                  <a:srgbClr val="B80101"/>
                </a:solidFill>
                <a:latin typeface="Times New Roman"/>
                <a:cs typeface="Times New Roman"/>
              </a:rPr>
              <a:t>Rhames</a:t>
            </a:r>
            <a:endParaRPr lang="en-US" sz="3200" dirty="0">
              <a:solidFill>
                <a:srgbClr val="B80101"/>
              </a:solidFill>
              <a:latin typeface="Times New Roman"/>
              <a:cs typeface="Times New Roman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40355" y="3886200"/>
            <a:ext cx="2039606" cy="4206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rgbClr val="B80101"/>
                </a:solidFill>
                <a:latin typeface="Times New Roman"/>
                <a:cs typeface="Times New Roman"/>
              </a:rPr>
              <a:t>Hikawa</a:t>
            </a:r>
            <a:r>
              <a:rPr lang="en-US" sz="3200" dirty="0" smtClean="0">
                <a:solidFill>
                  <a:srgbClr val="B80101"/>
                </a:solidFill>
                <a:latin typeface="Times New Roman"/>
                <a:cs typeface="Times New Roman"/>
              </a:rPr>
              <a:t> Kiyoshi</a:t>
            </a:r>
            <a:endParaRPr lang="en-US" sz="3200" dirty="0">
              <a:solidFill>
                <a:srgbClr val="B80101"/>
              </a:solidFill>
              <a:latin typeface="Times New Roman"/>
              <a:cs typeface="Times New Roman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4601" y="1447800"/>
            <a:ext cx="2438399" cy="17780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53138" y="1752600"/>
            <a:ext cx="2484044" cy="17145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28880" y="4114800"/>
            <a:ext cx="3048000" cy="16002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28" name="TextBox 27"/>
          <p:cNvSpPr txBox="1"/>
          <p:nvPr/>
        </p:nvSpPr>
        <p:spPr>
          <a:xfrm>
            <a:off x="4114800" y="3581400"/>
            <a:ext cx="1200301" cy="4206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B80101"/>
                </a:solidFill>
                <a:latin typeface="Times New Roman"/>
                <a:cs typeface="Times New Roman"/>
              </a:rPr>
              <a:t>Australia</a:t>
            </a:r>
            <a:endParaRPr lang="en-US" sz="3200" dirty="0">
              <a:solidFill>
                <a:srgbClr val="B80101"/>
              </a:solidFill>
              <a:latin typeface="Times New Roman"/>
              <a:cs typeface="Times New Roman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686800" y="6324600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11"/>
          <p:cNvSpPr>
            <a:spLocks noChangeArrowheads="1"/>
          </p:cNvSpPr>
          <p:nvPr/>
        </p:nvSpPr>
        <p:spPr bwMode="auto">
          <a:xfrm>
            <a:off x="2667000" y="3886200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0" y="0"/>
            <a:ext cx="9144000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40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Anyone Who Has the Desire to Learn!</a:t>
            </a:r>
          </a:p>
          <a:p>
            <a:pPr>
              <a:defRPr/>
            </a:pPr>
            <a:r>
              <a:rPr lang="en-US" sz="3600" i="1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National Mariachi Workshops for Educators</a:t>
            </a:r>
          </a:p>
        </p:txBody>
      </p:sp>
      <p:pic>
        <p:nvPicPr>
          <p:cNvPr id="11" name="Picture 10" descr="Screen Shot 2015-02-03 at 9.28.45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458686"/>
            <a:ext cx="3962400" cy="3418114"/>
          </a:xfrm>
          <a:prstGeom prst="rect">
            <a:avLst/>
          </a:prstGeom>
        </p:spPr>
      </p:pic>
      <p:pic>
        <p:nvPicPr>
          <p:cNvPr id="12" name="Picture 11" descr="2 Workshop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1447800"/>
            <a:ext cx="3352800" cy="4470400"/>
          </a:xfrm>
          <a:prstGeom prst="rect">
            <a:avLst/>
          </a:prstGeom>
        </p:spPr>
      </p:pic>
      <p:pic>
        <p:nvPicPr>
          <p:cNvPr id="16" name="Picture 15" descr="3 Workshop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5400" y="1524000"/>
            <a:ext cx="2971800" cy="3962400"/>
          </a:xfrm>
          <a:prstGeom prst="rect">
            <a:avLst/>
          </a:prstGeom>
        </p:spPr>
      </p:pic>
      <p:pic>
        <p:nvPicPr>
          <p:cNvPr id="17" name="Picture 16" descr="4 Workshop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5825" y="1447800"/>
            <a:ext cx="3381375" cy="4406900"/>
          </a:xfrm>
          <a:prstGeom prst="rect">
            <a:avLst/>
          </a:prstGeom>
        </p:spPr>
      </p:pic>
      <p:pic>
        <p:nvPicPr>
          <p:cNvPr id="18" name="Picture 17" descr="IMG_9945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800" y="1355062"/>
            <a:ext cx="7391400" cy="5198138"/>
          </a:xfrm>
          <a:prstGeom prst="rect">
            <a:avLst/>
          </a:prstGeom>
        </p:spPr>
      </p:pic>
      <p:pic>
        <p:nvPicPr>
          <p:cNvPr id="21" name="Picture 20" descr="6 Workshop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200" y="1295400"/>
            <a:ext cx="8201096" cy="5257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11"/>
          <p:cNvSpPr>
            <a:spLocks noChangeArrowheads="1"/>
          </p:cNvSpPr>
          <p:nvPr/>
        </p:nvSpPr>
        <p:spPr bwMode="auto">
          <a:xfrm>
            <a:off x="2667000" y="3886200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0" y="0"/>
            <a:ext cx="9144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40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Budget Considerations</a:t>
            </a:r>
            <a:endParaRPr lang="en-US" sz="4000" i="1" baseline="0" dirty="0" smtClean="0">
              <a:solidFill>
                <a:srgbClr val="B80101"/>
              </a:solidFill>
              <a:effectLst>
                <a:outerShdw blurRad="50800" dist="254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>
              <a:defRPr/>
            </a:pPr>
            <a:r>
              <a:rPr lang="en-US" sz="40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0" y="60960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4000" baseline="0" dirty="0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6. Professional Development</a:t>
            </a:r>
            <a:endParaRPr lang="en-US" sz="4000" i="1" baseline="0" dirty="0" smtClean="0">
              <a:solidFill>
                <a:srgbClr val="0000FF"/>
              </a:solidFill>
              <a:effectLst>
                <a:outerShdw blurRad="50800" dist="254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9" name="Picture 8" descr="Mariachi Map cop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9144000" cy="70665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11"/>
          <p:cNvSpPr>
            <a:spLocks noChangeArrowheads="1"/>
          </p:cNvSpPr>
          <p:nvPr/>
        </p:nvSpPr>
        <p:spPr bwMode="auto">
          <a:xfrm>
            <a:off x="2667000" y="3886200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0" y="15240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40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The Joy of Music-making!</a:t>
            </a:r>
          </a:p>
        </p:txBody>
      </p:sp>
      <p:sp>
        <p:nvSpPr>
          <p:cNvPr id="6" name="TextBox 9"/>
          <p:cNvSpPr txBox="1">
            <a:spLocks noChangeArrowheads="1"/>
          </p:cNvSpPr>
          <p:nvPr/>
        </p:nvSpPr>
        <p:spPr bwMode="auto">
          <a:xfrm>
            <a:off x="0" y="892314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40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De </a:t>
            </a:r>
            <a:r>
              <a:rPr lang="en-US" sz="4000" baseline="0" dirty="0" err="1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Colores</a:t>
            </a:r>
            <a:endParaRPr lang="en-US" sz="4000" baseline="0" dirty="0" smtClean="0">
              <a:solidFill>
                <a:srgbClr val="B80101"/>
              </a:solidFill>
              <a:effectLst>
                <a:outerShdw blurRad="50800" dist="254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0" y="1600200"/>
            <a:ext cx="9144000" cy="5693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28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De </a:t>
            </a:r>
            <a:r>
              <a:rPr lang="en-US" sz="2800" baseline="0" dirty="0" err="1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colores</a:t>
            </a:r>
            <a:r>
              <a:rPr lang="en-US" sz="28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, </a:t>
            </a:r>
          </a:p>
          <a:p>
            <a:pPr>
              <a:defRPr/>
            </a:pPr>
            <a:r>
              <a:rPr lang="en-US" sz="28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De </a:t>
            </a:r>
            <a:r>
              <a:rPr lang="en-US" sz="2800" baseline="0" dirty="0" err="1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colores</a:t>
            </a:r>
            <a:r>
              <a:rPr lang="en-US" sz="28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se </a:t>
            </a:r>
            <a:r>
              <a:rPr lang="en-US" sz="2800" baseline="0" dirty="0" err="1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visten</a:t>
            </a:r>
            <a:r>
              <a:rPr lang="en-US" sz="28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los </a:t>
            </a:r>
            <a:r>
              <a:rPr lang="en-US" sz="2800" baseline="0" dirty="0" err="1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campos</a:t>
            </a:r>
            <a:r>
              <a:rPr lang="en-US" sz="28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en la primavera.</a:t>
            </a:r>
          </a:p>
          <a:p>
            <a:pPr>
              <a:defRPr/>
            </a:pPr>
            <a:r>
              <a:rPr lang="en-US" sz="28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De </a:t>
            </a:r>
            <a:r>
              <a:rPr lang="en-US" sz="2800" baseline="0" dirty="0" err="1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colores</a:t>
            </a:r>
            <a:r>
              <a:rPr lang="en-US" sz="28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, </a:t>
            </a:r>
          </a:p>
          <a:p>
            <a:pPr>
              <a:defRPr/>
            </a:pPr>
            <a:r>
              <a:rPr lang="en-US" sz="28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De </a:t>
            </a:r>
            <a:r>
              <a:rPr lang="en-US" sz="2800" baseline="0" dirty="0" err="1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colores</a:t>
            </a:r>
            <a:r>
              <a:rPr lang="en-US" sz="28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son los </a:t>
            </a:r>
            <a:r>
              <a:rPr lang="en-US" sz="2800" baseline="0" dirty="0" err="1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pajarillos</a:t>
            </a:r>
            <a:r>
              <a:rPr lang="en-US" sz="28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800" baseline="0" dirty="0" err="1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que</a:t>
            </a:r>
            <a:r>
              <a:rPr lang="en-US" sz="28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800" baseline="0" dirty="0" err="1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vienen</a:t>
            </a:r>
            <a:r>
              <a:rPr lang="en-US" sz="28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de </a:t>
            </a:r>
            <a:r>
              <a:rPr lang="en-US" sz="2800" baseline="0" dirty="0" err="1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afuera</a:t>
            </a:r>
            <a:r>
              <a:rPr lang="en-US" sz="28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.</a:t>
            </a:r>
          </a:p>
          <a:p>
            <a:pPr>
              <a:defRPr/>
            </a:pPr>
            <a:r>
              <a:rPr lang="en-US" sz="28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De </a:t>
            </a:r>
            <a:r>
              <a:rPr lang="en-US" sz="2800" baseline="0" dirty="0" err="1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colores</a:t>
            </a:r>
            <a:r>
              <a:rPr lang="en-US" sz="28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,</a:t>
            </a:r>
          </a:p>
          <a:p>
            <a:pPr>
              <a:defRPr/>
            </a:pPr>
            <a:r>
              <a:rPr lang="en-US" sz="28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De </a:t>
            </a:r>
            <a:r>
              <a:rPr lang="en-US" sz="2800" baseline="0" dirty="0" err="1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colores</a:t>
            </a:r>
            <a:r>
              <a:rPr lang="en-US" sz="28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800" baseline="0" dirty="0" err="1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es</a:t>
            </a:r>
            <a:r>
              <a:rPr lang="en-US" sz="28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el </a:t>
            </a:r>
            <a:r>
              <a:rPr lang="en-US" sz="2800" baseline="0" dirty="0" err="1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arco</a:t>
            </a:r>
            <a:r>
              <a:rPr lang="en-US" sz="28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iris </a:t>
            </a:r>
            <a:r>
              <a:rPr lang="en-US" sz="2800" baseline="0" dirty="0" err="1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que</a:t>
            </a:r>
            <a:r>
              <a:rPr lang="en-US" sz="28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800" baseline="0" dirty="0" err="1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vemos</a:t>
            </a:r>
            <a:r>
              <a:rPr lang="en-US" sz="28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800" baseline="0" dirty="0" err="1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lucir</a:t>
            </a:r>
            <a:r>
              <a:rPr lang="en-US" sz="28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.</a:t>
            </a:r>
          </a:p>
          <a:p>
            <a:pPr>
              <a:defRPr/>
            </a:pPr>
            <a:r>
              <a:rPr lang="en-US" sz="28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Y </a:t>
            </a:r>
            <a:r>
              <a:rPr lang="en-US" sz="2800" baseline="0" dirty="0" err="1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por</a:t>
            </a:r>
            <a:r>
              <a:rPr lang="en-US" sz="28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800" baseline="0" dirty="0" err="1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eso</a:t>
            </a:r>
            <a:r>
              <a:rPr lang="en-US" sz="28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los </a:t>
            </a:r>
            <a:r>
              <a:rPr lang="en-US" sz="2800" baseline="0" dirty="0" err="1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grandes</a:t>
            </a:r>
            <a:r>
              <a:rPr lang="en-US" sz="28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800" baseline="0" dirty="0" err="1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amores</a:t>
            </a:r>
            <a:r>
              <a:rPr lang="en-US" sz="28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de </a:t>
            </a:r>
            <a:r>
              <a:rPr lang="en-US" sz="2800" baseline="0" dirty="0" err="1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muchos</a:t>
            </a:r>
            <a:r>
              <a:rPr lang="en-US" sz="28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800" baseline="0" dirty="0" err="1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colores</a:t>
            </a:r>
            <a:endParaRPr lang="en-US" sz="2800" baseline="0" dirty="0" smtClean="0">
              <a:solidFill>
                <a:srgbClr val="B80101"/>
              </a:solidFill>
              <a:effectLst>
                <a:outerShdw blurRad="50800" dist="254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>
              <a:defRPr/>
            </a:pPr>
            <a:r>
              <a:rPr lang="en-US" sz="28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Me </a:t>
            </a:r>
            <a:r>
              <a:rPr lang="en-US" sz="2800" baseline="0" dirty="0" err="1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gustan</a:t>
            </a:r>
            <a:r>
              <a:rPr lang="en-US" sz="28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a mi</a:t>
            </a:r>
          </a:p>
          <a:p>
            <a:pPr>
              <a:defRPr/>
            </a:pPr>
            <a:r>
              <a:rPr lang="en-US" sz="28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Y </a:t>
            </a:r>
            <a:r>
              <a:rPr lang="en-US" sz="2800" baseline="0" dirty="0" err="1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por</a:t>
            </a:r>
            <a:r>
              <a:rPr lang="en-US" sz="28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800" baseline="0" dirty="0" err="1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eso</a:t>
            </a:r>
            <a:r>
              <a:rPr lang="en-US" sz="28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los </a:t>
            </a:r>
            <a:r>
              <a:rPr lang="en-US" sz="2800" baseline="0" dirty="0" err="1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grandes</a:t>
            </a:r>
            <a:r>
              <a:rPr lang="en-US" sz="28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800" baseline="0" dirty="0" err="1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amores</a:t>
            </a:r>
            <a:r>
              <a:rPr lang="en-US" sz="28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de </a:t>
            </a:r>
            <a:r>
              <a:rPr lang="en-US" sz="2800" baseline="0" dirty="0" err="1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muchos</a:t>
            </a:r>
            <a:r>
              <a:rPr lang="en-US" sz="28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800" baseline="0" dirty="0" err="1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colores</a:t>
            </a:r>
            <a:endParaRPr lang="en-US" sz="2800" baseline="0" dirty="0" smtClean="0">
              <a:solidFill>
                <a:srgbClr val="B80101"/>
              </a:solidFill>
              <a:effectLst>
                <a:outerShdw blurRad="50800" dist="254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>
              <a:defRPr/>
            </a:pPr>
            <a:r>
              <a:rPr lang="en-US" sz="28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Me </a:t>
            </a:r>
            <a:r>
              <a:rPr lang="en-US" sz="2800" baseline="0" dirty="0" err="1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gustan</a:t>
            </a:r>
            <a:r>
              <a:rPr lang="en-US" sz="28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a mi.</a:t>
            </a:r>
          </a:p>
          <a:p>
            <a:pPr>
              <a:defRPr/>
            </a:pPr>
            <a:endParaRPr lang="en-US" sz="2800" baseline="0" dirty="0" smtClean="0">
              <a:solidFill>
                <a:srgbClr val="B80101"/>
              </a:solidFill>
              <a:effectLst>
                <a:outerShdw blurRad="50800" dist="254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>
              <a:defRPr/>
            </a:pPr>
            <a:endParaRPr lang="en-US" sz="2800" baseline="0" dirty="0" smtClean="0">
              <a:solidFill>
                <a:srgbClr val="B80101"/>
              </a:solidFill>
              <a:effectLst>
                <a:outerShdw blurRad="50800" dist="254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>
              <a:defRPr/>
            </a:pPr>
            <a:r>
              <a:rPr lang="en-US" sz="28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406904" y="6096000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11"/>
          <p:cNvSpPr>
            <a:spLocks noChangeArrowheads="1"/>
          </p:cNvSpPr>
          <p:nvPr/>
        </p:nvSpPr>
        <p:spPr bwMode="auto">
          <a:xfrm>
            <a:off x="2667000" y="3886200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0" y="15240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40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The Joy of Music-making!</a:t>
            </a:r>
          </a:p>
        </p:txBody>
      </p:sp>
      <p:sp>
        <p:nvSpPr>
          <p:cNvPr id="6" name="TextBox 9"/>
          <p:cNvSpPr txBox="1">
            <a:spLocks noChangeArrowheads="1"/>
          </p:cNvSpPr>
          <p:nvPr/>
        </p:nvSpPr>
        <p:spPr bwMode="auto">
          <a:xfrm>
            <a:off x="0" y="76200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40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De </a:t>
            </a:r>
            <a:r>
              <a:rPr lang="en-US" sz="4000" baseline="0" dirty="0" err="1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Colores</a:t>
            </a:r>
            <a:endParaRPr lang="en-US" sz="4000" baseline="0" dirty="0" smtClean="0">
              <a:solidFill>
                <a:srgbClr val="B80101"/>
              </a:solidFill>
              <a:effectLst>
                <a:outerShdw blurRad="50800" dist="254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0" y="1600200"/>
            <a:ext cx="9144000" cy="5693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2800" baseline="0" dirty="0" err="1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Canta</a:t>
            </a:r>
            <a:r>
              <a:rPr lang="en-US" sz="28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el </a:t>
            </a:r>
            <a:r>
              <a:rPr lang="en-US" sz="2800" baseline="0" dirty="0" err="1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gallo</a:t>
            </a:r>
            <a:r>
              <a:rPr lang="en-US" sz="28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, </a:t>
            </a:r>
          </a:p>
          <a:p>
            <a:pPr>
              <a:defRPr/>
            </a:pPr>
            <a:r>
              <a:rPr lang="en-US" sz="2800" baseline="0" dirty="0" err="1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Canta</a:t>
            </a:r>
            <a:r>
              <a:rPr lang="en-US" sz="28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el </a:t>
            </a:r>
            <a:r>
              <a:rPr lang="en-US" sz="2800" baseline="0" dirty="0" err="1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gallo</a:t>
            </a:r>
            <a:r>
              <a:rPr lang="en-US" sz="28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con el </a:t>
            </a:r>
            <a:r>
              <a:rPr lang="en-US" sz="2800" baseline="0" dirty="0" err="1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quiri</a:t>
            </a:r>
            <a:r>
              <a:rPr lang="en-US" sz="28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, </a:t>
            </a:r>
            <a:r>
              <a:rPr lang="en-US" sz="2800" baseline="0" dirty="0" err="1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quiri</a:t>
            </a:r>
            <a:r>
              <a:rPr lang="en-US" sz="28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, </a:t>
            </a:r>
            <a:r>
              <a:rPr lang="en-US" sz="2800" baseline="0" dirty="0" err="1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quiri</a:t>
            </a:r>
            <a:r>
              <a:rPr lang="en-US" sz="28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, </a:t>
            </a:r>
            <a:r>
              <a:rPr lang="en-US" sz="2800" baseline="0" dirty="0" err="1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quiri</a:t>
            </a:r>
            <a:r>
              <a:rPr lang="en-US" sz="28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, </a:t>
            </a:r>
            <a:r>
              <a:rPr lang="en-US" sz="2800" baseline="0" dirty="0" err="1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quiri</a:t>
            </a:r>
            <a:r>
              <a:rPr lang="en-US" sz="28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.</a:t>
            </a:r>
          </a:p>
          <a:p>
            <a:pPr>
              <a:defRPr/>
            </a:pPr>
            <a:r>
              <a:rPr lang="en-US" sz="28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La </a:t>
            </a:r>
            <a:r>
              <a:rPr lang="en-US" sz="2800" baseline="0" dirty="0" err="1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gallina</a:t>
            </a:r>
            <a:r>
              <a:rPr lang="en-US" sz="28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, </a:t>
            </a:r>
          </a:p>
          <a:p>
            <a:pPr>
              <a:defRPr/>
            </a:pPr>
            <a:r>
              <a:rPr lang="en-US" sz="28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La </a:t>
            </a:r>
            <a:r>
              <a:rPr lang="en-US" sz="2800" baseline="0" dirty="0" err="1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gallina</a:t>
            </a:r>
            <a:r>
              <a:rPr lang="en-US" sz="28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con el </a:t>
            </a:r>
            <a:r>
              <a:rPr lang="en-US" sz="2800" baseline="0" dirty="0" err="1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cara</a:t>
            </a:r>
            <a:r>
              <a:rPr lang="en-US" sz="28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, </a:t>
            </a:r>
            <a:r>
              <a:rPr lang="en-US" sz="2800" baseline="0" dirty="0" err="1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cara</a:t>
            </a:r>
            <a:r>
              <a:rPr lang="en-US" sz="28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, </a:t>
            </a:r>
            <a:r>
              <a:rPr lang="en-US" sz="2800" baseline="0" dirty="0" err="1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cara</a:t>
            </a:r>
            <a:r>
              <a:rPr lang="en-US" sz="28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, </a:t>
            </a:r>
            <a:r>
              <a:rPr lang="en-US" sz="2800" baseline="0" dirty="0" err="1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cara</a:t>
            </a:r>
            <a:r>
              <a:rPr lang="en-US" sz="28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, </a:t>
            </a:r>
            <a:r>
              <a:rPr lang="en-US" sz="2800" baseline="0" dirty="0" err="1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cara</a:t>
            </a:r>
            <a:r>
              <a:rPr lang="en-US" sz="28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.</a:t>
            </a:r>
          </a:p>
          <a:p>
            <a:pPr>
              <a:defRPr/>
            </a:pPr>
            <a:r>
              <a:rPr lang="en-US" sz="28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Los </a:t>
            </a:r>
            <a:r>
              <a:rPr lang="en-US" sz="2800" baseline="0" dirty="0" err="1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polluelos</a:t>
            </a:r>
            <a:r>
              <a:rPr lang="en-US" sz="28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,</a:t>
            </a:r>
          </a:p>
          <a:p>
            <a:pPr>
              <a:defRPr/>
            </a:pPr>
            <a:r>
              <a:rPr lang="en-US" sz="28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Los </a:t>
            </a:r>
            <a:r>
              <a:rPr lang="en-US" sz="2800" baseline="0" dirty="0" err="1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polluelos</a:t>
            </a:r>
            <a:r>
              <a:rPr lang="en-US" sz="28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con el </a:t>
            </a:r>
            <a:r>
              <a:rPr lang="en-US" sz="2800" baseline="0" dirty="0" err="1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pio</a:t>
            </a:r>
            <a:r>
              <a:rPr lang="en-US" sz="28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, </a:t>
            </a:r>
            <a:r>
              <a:rPr lang="en-US" sz="2800" baseline="0" dirty="0" err="1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pio</a:t>
            </a:r>
            <a:r>
              <a:rPr lang="en-US" sz="28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, </a:t>
            </a:r>
            <a:r>
              <a:rPr lang="en-US" sz="2800" baseline="0" dirty="0" err="1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pio</a:t>
            </a:r>
            <a:r>
              <a:rPr lang="en-US" sz="28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, </a:t>
            </a:r>
            <a:r>
              <a:rPr lang="en-US" sz="2800" baseline="0" dirty="0" err="1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pio</a:t>
            </a:r>
            <a:r>
              <a:rPr lang="en-US" sz="28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, pi</a:t>
            </a:r>
          </a:p>
          <a:p>
            <a:pPr>
              <a:defRPr/>
            </a:pPr>
            <a:r>
              <a:rPr lang="en-US" sz="28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Y </a:t>
            </a:r>
            <a:r>
              <a:rPr lang="en-US" sz="2800" baseline="0" dirty="0" err="1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por</a:t>
            </a:r>
            <a:r>
              <a:rPr lang="en-US" sz="28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800" baseline="0" dirty="0" err="1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eso</a:t>
            </a:r>
            <a:r>
              <a:rPr lang="en-US" sz="28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los </a:t>
            </a:r>
            <a:r>
              <a:rPr lang="en-US" sz="2800" baseline="0" dirty="0" err="1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grandes</a:t>
            </a:r>
            <a:r>
              <a:rPr lang="en-US" sz="28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800" baseline="0" dirty="0" err="1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amores</a:t>
            </a:r>
            <a:r>
              <a:rPr lang="en-US" sz="28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de </a:t>
            </a:r>
            <a:r>
              <a:rPr lang="en-US" sz="2800" baseline="0" dirty="0" err="1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muchos</a:t>
            </a:r>
            <a:r>
              <a:rPr lang="en-US" sz="28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800" baseline="0" dirty="0" err="1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colores</a:t>
            </a:r>
            <a:endParaRPr lang="en-US" sz="2800" baseline="0" dirty="0" smtClean="0">
              <a:solidFill>
                <a:srgbClr val="B80101"/>
              </a:solidFill>
              <a:effectLst>
                <a:outerShdw blurRad="50800" dist="254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>
              <a:defRPr/>
            </a:pPr>
            <a:r>
              <a:rPr lang="en-US" sz="28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Me </a:t>
            </a:r>
            <a:r>
              <a:rPr lang="en-US" sz="2800" baseline="0" dirty="0" err="1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gustan</a:t>
            </a:r>
            <a:r>
              <a:rPr lang="en-US" sz="28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a mi</a:t>
            </a:r>
          </a:p>
          <a:p>
            <a:pPr>
              <a:defRPr/>
            </a:pPr>
            <a:r>
              <a:rPr lang="en-US" sz="28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Y </a:t>
            </a:r>
            <a:r>
              <a:rPr lang="en-US" sz="2800" baseline="0" dirty="0" err="1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por</a:t>
            </a:r>
            <a:r>
              <a:rPr lang="en-US" sz="28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800" baseline="0" dirty="0" err="1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eso</a:t>
            </a:r>
            <a:r>
              <a:rPr lang="en-US" sz="28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los </a:t>
            </a:r>
            <a:r>
              <a:rPr lang="en-US" sz="2800" baseline="0" dirty="0" err="1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grandes</a:t>
            </a:r>
            <a:r>
              <a:rPr lang="en-US" sz="28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800" baseline="0" dirty="0" err="1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amores</a:t>
            </a:r>
            <a:r>
              <a:rPr lang="en-US" sz="28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de </a:t>
            </a:r>
            <a:r>
              <a:rPr lang="en-US" sz="2800" baseline="0" dirty="0" err="1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muchos</a:t>
            </a:r>
            <a:r>
              <a:rPr lang="en-US" sz="28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800" baseline="0" dirty="0" err="1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colores</a:t>
            </a:r>
            <a:endParaRPr lang="en-US" sz="2800" baseline="0" dirty="0" smtClean="0">
              <a:solidFill>
                <a:srgbClr val="B80101"/>
              </a:solidFill>
              <a:effectLst>
                <a:outerShdw blurRad="50800" dist="254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>
              <a:defRPr/>
            </a:pPr>
            <a:r>
              <a:rPr lang="en-US" sz="28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Me </a:t>
            </a:r>
            <a:r>
              <a:rPr lang="en-US" sz="2800" baseline="0" dirty="0" err="1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gustan</a:t>
            </a:r>
            <a:r>
              <a:rPr lang="en-US" sz="28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a mi.</a:t>
            </a:r>
          </a:p>
          <a:p>
            <a:pPr>
              <a:defRPr/>
            </a:pPr>
            <a:endParaRPr lang="en-US" sz="2800" baseline="0" dirty="0" smtClean="0">
              <a:solidFill>
                <a:srgbClr val="B80101"/>
              </a:solidFill>
              <a:effectLst>
                <a:outerShdw blurRad="50800" dist="254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>
              <a:defRPr/>
            </a:pPr>
            <a:endParaRPr lang="en-US" sz="2800" baseline="0" dirty="0" smtClean="0">
              <a:solidFill>
                <a:srgbClr val="B80101"/>
              </a:solidFill>
              <a:effectLst>
                <a:outerShdw blurRad="50800" dist="254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>
              <a:defRPr/>
            </a:pPr>
            <a:r>
              <a:rPr lang="en-US" sz="28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ChangeArrowheads="1"/>
          </p:cNvSpPr>
          <p:nvPr/>
        </p:nvSpPr>
        <p:spPr bwMode="auto">
          <a:xfrm>
            <a:off x="3505200" y="2743200"/>
            <a:ext cx="30019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endParaRPr lang="en-US" baseline="0">
              <a:latin typeface="Times New Roman" charset="0"/>
            </a:endParaRPr>
          </a:p>
          <a:p>
            <a:pPr algn="l"/>
            <a:endParaRPr lang="en-US" baseline="0"/>
          </a:p>
        </p:txBody>
      </p:sp>
      <p:sp>
        <p:nvSpPr>
          <p:cNvPr id="72707" name="Rectangle 8"/>
          <p:cNvSpPr>
            <a:spLocks noChangeArrowheads="1"/>
          </p:cNvSpPr>
          <p:nvPr/>
        </p:nvSpPr>
        <p:spPr bwMode="auto">
          <a:xfrm>
            <a:off x="0" y="0"/>
            <a:ext cx="9144000" cy="54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4400" b="1" dirty="0" smtClean="0">
                <a:solidFill>
                  <a:srgbClr val="B80101"/>
                </a:solidFill>
                <a:latin typeface="Times New Roman"/>
                <a:cs typeface="Times New Roman"/>
              </a:rPr>
              <a:t>Bailey Middle School Mariachi Program – Year Two</a:t>
            </a:r>
            <a:endParaRPr lang="en-US" sz="4400" b="1" baseline="0" dirty="0">
              <a:solidFill>
                <a:srgbClr val="B80101"/>
              </a:solidFill>
              <a:latin typeface="Times New Roman"/>
              <a:cs typeface="Times New Roman"/>
            </a:endParaRPr>
          </a:p>
        </p:txBody>
      </p:sp>
      <p:pic>
        <p:nvPicPr>
          <p:cNvPr id="5" name="Bailey MS.mov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81000" y="908684"/>
            <a:ext cx="8305800" cy="56064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200" name="Text Box 8"/>
          <p:cNvSpPr txBox="1">
            <a:spLocks noChangeArrowheads="1"/>
          </p:cNvSpPr>
          <p:nvPr/>
        </p:nvSpPr>
        <p:spPr bwMode="auto">
          <a:xfrm>
            <a:off x="0" y="-76200"/>
            <a:ext cx="9144000" cy="92333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5400" b="1" i="1" baseline="0" dirty="0" smtClean="0">
                <a:solidFill>
                  <a:srgbClr val="B80101"/>
                </a:solidFill>
                <a:latin typeface="Times New Roman"/>
                <a:cs typeface="Times New Roman"/>
              </a:rPr>
              <a:t>Q &amp; A</a:t>
            </a:r>
            <a:endParaRPr lang="en-US" sz="3600" b="1" i="1" baseline="0" dirty="0">
              <a:solidFill>
                <a:srgbClr val="B80101"/>
              </a:solidFill>
              <a:latin typeface="Times New Roman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" y="4191000"/>
            <a:ext cx="862447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Will be posted online at:</a:t>
            </a:r>
          </a:p>
          <a:p>
            <a:r>
              <a:rPr lang="en-US" sz="32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200" baseline="0" dirty="0" err="1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www.musicedconsultants.net</a:t>
            </a:r>
            <a:r>
              <a:rPr lang="en-US" sz="32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/conference-materials</a:t>
            </a:r>
            <a:endParaRPr lang="en-US" sz="3200" dirty="0" smtClean="0">
              <a:solidFill>
                <a:srgbClr val="B80101"/>
              </a:solidFill>
            </a:endParaRPr>
          </a:p>
          <a:p>
            <a:endParaRPr lang="en-US" dirty="0">
              <a:solidFill>
                <a:srgbClr val="B80101"/>
              </a:solidFill>
            </a:endParaRPr>
          </a:p>
        </p:txBody>
      </p:sp>
      <p:pic>
        <p:nvPicPr>
          <p:cNvPr id="6" name="Picture 5" descr="iPhone Graphic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2400" y="228600"/>
            <a:ext cx="1044384" cy="130021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62000" y="762000"/>
            <a:ext cx="709400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Contact: Sofia </a:t>
            </a:r>
            <a:r>
              <a:rPr lang="en-US" sz="3200" baseline="0" dirty="0" err="1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Fojas</a:t>
            </a:r>
            <a:r>
              <a:rPr lang="en-US" sz="3200" baseline="0" dirty="0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at </a:t>
            </a:r>
            <a:r>
              <a:rPr lang="en-US" sz="3200" baseline="0" dirty="0" err="1" smtClean="0">
                <a:solidFill>
                  <a:srgbClr val="B80101"/>
                </a:solidFill>
                <a:effectLst>
                  <a:outerShdw blurRad="50800" dist="254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FojasS@sfusd.edu</a:t>
            </a:r>
            <a:endParaRPr lang="en-US" dirty="0">
              <a:solidFill>
                <a:srgbClr val="B80101"/>
              </a:solidFill>
            </a:endParaRPr>
          </a:p>
        </p:txBody>
      </p:sp>
      <p:pic>
        <p:nvPicPr>
          <p:cNvPr id="10" name="Picture 9" descr="West Music Mariachi Logo Transp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600" y="5257800"/>
            <a:ext cx="4114800" cy="1371600"/>
          </a:xfrm>
          <a:prstGeom prst="rect">
            <a:avLst/>
          </a:prstGeom>
        </p:spPr>
      </p:pic>
      <p:pic>
        <p:nvPicPr>
          <p:cNvPr id="11" name="Picture 10" descr="Screen Shot 2016-03-24 at 11.27.34 A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3200" y="1447800"/>
            <a:ext cx="3657601" cy="27178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9"/>
          <p:cNvSpPr>
            <a:spLocks noChangeArrowheads="1"/>
          </p:cNvSpPr>
          <p:nvPr/>
        </p:nvSpPr>
        <p:spPr bwMode="auto">
          <a:xfrm>
            <a:off x="0" y="-145197"/>
            <a:ext cx="91440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6000" b="1" i="1" dirty="0" smtClean="0">
                <a:solidFill>
                  <a:srgbClr val="B80101"/>
                </a:solidFill>
                <a:effectLst>
                  <a:outerShdw blurRad="50800" dist="127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Why</a:t>
            </a:r>
            <a:r>
              <a:rPr lang="en-US" sz="6000" b="1" i="1" baseline="0" dirty="0" smtClean="0">
                <a:solidFill>
                  <a:srgbClr val="B80101"/>
                </a:solidFill>
                <a:effectLst>
                  <a:outerShdw blurRad="50800" dist="127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6000" b="1" i="1" dirty="0" smtClean="0">
                <a:solidFill>
                  <a:srgbClr val="B80101"/>
                </a:solidFill>
                <a:effectLst>
                  <a:outerShdw blurRad="50800" dist="127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Mariachi? </a:t>
            </a:r>
          </a:p>
          <a:p>
            <a:r>
              <a:rPr lang="en-US" sz="6000" b="1" i="1" dirty="0" smtClean="0">
                <a:solidFill>
                  <a:srgbClr val="B80101"/>
                </a:solidFill>
                <a:effectLst>
                  <a:outerShdw blurRad="50800" dist="127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Mariachi crosses ALL genres! </a:t>
            </a:r>
            <a:endParaRPr lang="en-US" sz="6000" b="1" i="1" baseline="0" dirty="0" smtClean="0">
              <a:solidFill>
                <a:srgbClr val="B80101"/>
              </a:solidFill>
              <a:effectLst>
                <a:outerShdw blurRad="50800" dist="127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5365" name="Rectangle 11"/>
          <p:cNvSpPr>
            <a:spLocks noChangeArrowheads="1"/>
          </p:cNvSpPr>
          <p:nvPr/>
        </p:nvSpPr>
        <p:spPr bwMode="auto">
          <a:xfrm>
            <a:off x="2667000" y="3886200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720964" y="6248400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</a:t>
            </a:r>
            <a:endParaRPr lang="en-US" dirty="0"/>
          </a:p>
        </p:txBody>
      </p:sp>
      <p:pic>
        <p:nvPicPr>
          <p:cNvPr id="10" name="IMG_2839.MOV.mov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124200" y="2413000"/>
            <a:ext cx="2844800" cy="16256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434689" y="4543961"/>
            <a:ext cx="645427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i="1" dirty="0" smtClean="0">
                <a:solidFill>
                  <a:srgbClr val="B80101"/>
                </a:solidFill>
                <a:effectLst>
                  <a:outerShdw blurRad="50800" dist="127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Sol de Mexico performs from </a:t>
            </a:r>
          </a:p>
          <a:p>
            <a:r>
              <a:rPr lang="en-US" sz="6000" b="1" i="1" dirty="0" smtClean="0">
                <a:solidFill>
                  <a:srgbClr val="B80101"/>
                </a:solidFill>
                <a:effectLst>
                  <a:outerShdw blurRad="50800" dist="127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Nutcracker Suite</a:t>
            </a:r>
            <a:endParaRPr lang="en-US" sz="6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9"/>
          <p:cNvSpPr>
            <a:spLocks noChangeArrowheads="1"/>
          </p:cNvSpPr>
          <p:nvPr/>
        </p:nvSpPr>
        <p:spPr bwMode="auto">
          <a:xfrm>
            <a:off x="0" y="-145197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6000" b="1" i="1" dirty="0" smtClean="0">
                <a:solidFill>
                  <a:srgbClr val="B80101"/>
                </a:solidFill>
                <a:effectLst>
                  <a:outerShdw blurRad="50800" dist="127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Why Mariachi? </a:t>
            </a:r>
            <a:endParaRPr lang="en-US" sz="6000" b="1" i="1" baseline="0" dirty="0" smtClean="0">
              <a:solidFill>
                <a:srgbClr val="B80101"/>
              </a:solidFill>
              <a:effectLst>
                <a:outerShdw blurRad="50800" dist="127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5365" name="Rectangle 11"/>
          <p:cNvSpPr>
            <a:spLocks noChangeArrowheads="1"/>
          </p:cNvSpPr>
          <p:nvPr/>
        </p:nvSpPr>
        <p:spPr bwMode="auto">
          <a:xfrm>
            <a:off x="2667000" y="3886200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3" name="Picture 12" descr="Mariachi Boy Playing Guitarr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0" y="3657600"/>
            <a:ext cx="2679700" cy="29115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2209800" y="914400"/>
            <a:ext cx="4996614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i="1" dirty="0" smtClean="0">
                <a:solidFill>
                  <a:srgbClr val="B80101"/>
                </a:solidFill>
                <a:effectLst>
                  <a:outerShdw blurRad="50800" dist="127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Social Justice </a:t>
            </a:r>
            <a:endParaRPr lang="en-US" sz="9600" b="1" i="1" baseline="0" dirty="0" smtClean="0">
              <a:solidFill>
                <a:srgbClr val="B80101"/>
              </a:solidFill>
              <a:effectLst>
                <a:outerShdw blurRad="50800" dist="127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endParaRPr lang="en-US" sz="9600" dirty="0"/>
          </a:p>
        </p:txBody>
      </p:sp>
      <p:sp>
        <p:nvSpPr>
          <p:cNvPr id="6" name="TextBox 5"/>
          <p:cNvSpPr txBox="1"/>
          <p:nvPr/>
        </p:nvSpPr>
        <p:spPr>
          <a:xfrm>
            <a:off x="1" y="220980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i="1" dirty="0" smtClean="0">
                <a:solidFill>
                  <a:srgbClr val="B80101"/>
                </a:solidFill>
                <a:effectLst>
                  <a:outerShdw blurRad="50800" dist="127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The Arts are for ALL!</a:t>
            </a:r>
            <a:endParaRPr lang="en-US" sz="9600" dirty="0"/>
          </a:p>
        </p:txBody>
      </p:sp>
      <p:sp>
        <p:nvSpPr>
          <p:cNvPr id="7" name="TextBox 6"/>
          <p:cNvSpPr txBox="1"/>
          <p:nvPr/>
        </p:nvSpPr>
        <p:spPr>
          <a:xfrm>
            <a:off x="8686800" y="6248400"/>
            <a:ext cx="3555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9"/>
          <p:cNvSpPr>
            <a:spLocks noChangeArrowheads="1"/>
          </p:cNvSpPr>
          <p:nvPr/>
        </p:nvSpPr>
        <p:spPr bwMode="auto">
          <a:xfrm>
            <a:off x="228600" y="-120372"/>
            <a:ext cx="5562600" cy="141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6000" b="1" i="1" dirty="0" smtClean="0">
                <a:solidFill>
                  <a:srgbClr val="B80101"/>
                </a:solidFill>
                <a:effectLst>
                  <a:outerShdw blurRad="50800" dist="127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Why Mariachi?</a:t>
            </a:r>
          </a:p>
          <a:p>
            <a:endParaRPr lang="en-US" sz="1200" i="1" baseline="0" dirty="0" smtClean="0">
              <a:solidFill>
                <a:srgbClr val="B80101"/>
              </a:solidFill>
              <a:effectLst>
                <a:outerShdw blurRad="50800" dist="127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r>
              <a:rPr lang="en-US" sz="3200" i="1" baseline="0" dirty="0" smtClean="0">
                <a:solidFill>
                  <a:srgbClr val="B80101"/>
                </a:solidFill>
                <a:effectLst>
                  <a:outerShdw blurRad="50800" dist="127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. . .Richard Carranza</a:t>
            </a:r>
          </a:p>
        </p:txBody>
      </p:sp>
      <p:sp>
        <p:nvSpPr>
          <p:cNvPr id="15365" name="Rectangle 11"/>
          <p:cNvSpPr>
            <a:spLocks noChangeArrowheads="1"/>
          </p:cNvSpPr>
          <p:nvPr/>
        </p:nvSpPr>
        <p:spPr bwMode="auto">
          <a:xfrm>
            <a:off x="2667000" y="3886200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457200" y="1413332"/>
            <a:ext cx="8610600" cy="5139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 eaLnBrk="1" hangingPunct="1">
              <a:spcBef>
                <a:spcPct val="20000"/>
              </a:spcBef>
              <a:buFontTx/>
              <a:buChar char="•"/>
            </a:pPr>
            <a:r>
              <a:rPr lang="en-US" sz="3200" baseline="0" dirty="0" smtClean="0">
                <a:solidFill>
                  <a:srgbClr val="B80101"/>
                </a:solidFill>
                <a:latin typeface="Times New Roman"/>
                <a:cs typeface="Times New Roman"/>
              </a:rPr>
              <a:t>  </a:t>
            </a:r>
            <a:r>
              <a:rPr lang="en-US" sz="3200" b="1" baseline="0" dirty="0" smtClean="0">
                <a:solidFill>
                  <a:srgbClr val="B80101"/>
                </a:solidFill>
                <a:latin typeface="Times New Roman"/>
                <a:cs typeface="Times New Roman"/>
              </a:rPr>
              <a:t>Involves more students 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sz="3200" b="1" baseline="0" dirty="0" smtClean="0">
                <a:solidFill>
                  <a:srgbClr val="B80101"/>
                </a:solidFill>
                <a:latin typeface="Times New Roman"/>
                <a:cs typeface="Times New Roman"/>
              </a:rPr>
              <a:t>	in Music Education</a:t>
            </a:r>
          </a:p>
          <a:p>
            <a:pPr algn="l" eaLnBrk="1" hangingPunct="1">
              <a:spcBef>
                <a:spcPct val="20000"/>
              </a:spcBef>
              <a:buFontTx/>
              <a:buChar char="•"/>
            </a:pPr>
            <a:r>
              <a:rPr lang="en-US" sz="3200" baseline="0" dirty="0" smtClean="0">
                <a:solidFill>
                  <a:srgbClr val="B80101"/>
                </a:solidFill>
                <a:latin typeface="Times New Roman"/>
                <a:cs typeface="Times New Roman"/>
              </a:rPr>
              <a:t>  </a:t>
            </a:r>
            <a:r>
              <a:rPr lang="en-US" sz="3200" b="1" baseline="0" dirty="0" smtClean="0">
                <a:solidFill>
                  <a:srgbClr val="B80101"/>
                </a:solidFill>
                <a:latin typeface="Times New Roman"/>
                <a:cs typeface="Times New Roman"/>
              </a:rPr>
              <a:t>Provides an entry</a:t>
            </a:r>
            <a:r>
              <a:rPr lang="en-US" sz="3200" b="1" baseline="0" dirty="0">
                <a:solidFill>
                  <a:srgbClr val="B80101"/>
                </a:solidFill>
                <a:latin typeface="Times New Roman"/>
                <a:cs typeface="Times New Roman"/>
              </a:rPr>
              <a:t>-level</a:t>
            </a:r>
            <a:r>
              <a:rPr lang="en-US" sz="3200" b="1" baseline="0" dirty="0" smtClean="0">
                <a:solidFill>
                  <a:srgbClr val="B80101"/>
                </a:solidFill>
                <a:latin typeface="Times New Roman"/>
                <a:cs typeface="Times New Roman"/>
              </a:rPr>
              <a:t> 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sz="3200" b="1" baseline="0" dirty="0" smtClean="0">
                <a:solidFill>
                  <a:srgbClr val="B80101"/>
                </a:solidFill>
                <a:latin typeface="Times New Roman"/>
                <a:cs typeface="Times New Roman"/>
              </a:rPr>
              <a:t>	music experience anytime</a:t>
            </a:r>
            <a:endParaRPr lang="en-US" sz="3200" b="1" baseline="0" dirty="0">
              <a:solidFill>
                <a:srgbClr val="B80101"/>
              </a:solidFill>
              <a:latin typeface="Times New Roman"/>
              <a:cs typeface="Times New Roman"/>
            </a:endParaRPr>
          </a:p>
          <a:p>
            <a:pPr algn="l" eaLnBrk="1" hangingPunct="1">
              <a:spcBef>
                <a:spcPct val="20000"/>
              </a:spcBef>
              <a:buFontTx/>
              <a:buChar char="•"/>
            </a:pPr>
            <a:r>
              <a:rPr lang="en-US" sz="3200" baseline="0" dirty="0">
                <a:solidFill>
                  <a:srgbClr val="B80101"/>
                </a:solidFill>
                <a:latin typeface="Times New Roman"/>
                <a:cs typeface="Times New Roman"/>
              </a:rPr>
              <a:t> </a:t>
            </a:r>
            <a:r>
              <a:rPr lang="en-US" sz="3200" baseline="0" dirty="0" smtClean="0">
                <a:solidFill>
                  <a:srgbClr val="B80101"/>
                </a:solidFill>
                <a:latin typeface="Times New Roman"/>
                <a:cs typeface="Times New Roman"/>
              </a:rPr>
              <a:t> </a:t>
            </a:r>
            <a:r>
              <a:rPr lang="en-US" sz="3200" b="1" baseline="0" dirty="0" smtClean="0">
                <a:solidFill>
                  <a:srgbClr val="B80101"/>
                </a:solidFill>
                <a:latin typeface="Times New Roman"/>
                <a:cs typeface="Times New Roman"/>
              </a:rPr>
              <a:t>Helps keep students </a:t>
            </a:r>
            <a:r>
              <a:rPr lang="en-US" sz="3200" b="1" baseline="0" dirty="0">
                <a:solidFill>
                  <a:srgbClr val="B80101"/>
                </a:solidFill>
                <a:latin typeface="Times New Roman"/>
                <a:cs typeface="Times New Roman"/>
              </a:rPr>
              <a:t>in school</a:t>
            </a:r>
            <a:endParaRPr lang="en-US" sz="3200" b="1" baseline="0" dirty="0" smtClean="0">
              <a:solidFill>
                <a:srgbClr val="B80101"/>
              </a:solidFill>
              <a:latin typeface="Times New Roman"/>
              <a:cs typeface="Times New Roman"/>
            </a:endParaRPr>
          </a:p>
          <a:p>
            <a:pPr algn="l" eaLnBrk="1" hangingPunct="1">
              <a:spcBef>
                <a:spcPct val="20000"/>
              </a:spcBef>
              <a:buFontTx/>
              <a:buChar char="•"/>
            </a:pPr>
            <a:r>
              <a:rPr lang="en-US" sz="3200" b="1" baseline="0" dirty="0" smtClean="0">
                <a:solidFill>
                  <a:srgbClr val="B80101"/>
                </a:solidFill>
                <a:latin typeface="Times New Roman"/>
                <a:cs typeface="Times New Roman"/>
              </a:rPr>
              <a:t>  Serves as an effective bridge to parental 	involvement</a:t>
            </a:r>
          </a:p>
          <a:p>
            <a:pPr algn="l" eaLnBrk="1" hangingPunct="1">
              <a:spcBef>
                <a:spcPct val="20000"/>
              </a:spcBef>
              <a:buFontTx/>
              <a:buChar char="•"/>
            </a:pPr>
            <a:r>
              <a:rPr lang="en-US" sz="3200" b="1" baseline="0" dirty="0" smtClean="0">
                <a:solidFill>
                  <a:srgbClr val="B80101"/>
                </a:solidFill>
                <a:latin typeface="Times New Roman"/>
                <a:cs typeface="Times New Roman"/>
              </a:rPr>
              <a:t>  Celebrates/recognizes culture and heritage       						</a:t>
            </a:r>
            <a:endParaRPr lang="en-US" sz="2800" b="1" i="1" baseline="0" dirty="0" smtClean="0">
              <a:solidFill>
                <a:srgbClr val="B80101"/>
              </a:solidFill>
              <a:latin typeface="Times New Roman"/>
              <a:cs typeface="Times New Roman"/>
            </a:endParaRPr>
          </a:p>
          <a:p>
            <a:pPr lvl="6">
              <a:spcBef>
                <a:spcPct val="20000"/>
              </a:spcBef>
            </a:pPr>
            <a:r>
              <a:rPr lang="en-US" sz="2800" b="1" baseline="0" dirty="0" smtClean="0">
                <a:solidFill>
                  <a:srgbClr val="B80101"/>
                </a:solidFill>
                <a:latin typeface="Times New Roman"/>
                <a:cs typeface="Times New Roman"/>
              </a:rPr>
              <a:t>		</a:t>
            </a:r>
            <a:endParaRPr lang="en-US" sz="2800" b="1" i="1" baseline="0" dirty="0" smtClean="0">
              <a:solidFill>
                <a:srgbClr val="B80101"/>
              </a:solidFill>
              <a:latin typeface="Times New Roman"/>
              <a:cs typeface="Times New Roman"/>
            </a:endParaRPr>
          </a:p>
        </p:txBody>
      </p:sp>
      <p:pic>
        <p:nvPicPr>
          <p:cNvPr id="18" name="Picture 17" descr="Screen Shot 2015-05-04 at 5.38.44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6703" y="76200"/>
            <a:ext cx="2991097" cy="297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8610600" y="6324600"/>
            <a:ext cx="3555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ChangeArrowheads="1"/>
          </p:cNvSpPr>
          <p:nvPr/>
        </p:nvSpPr>
        <p:spPr bwMode="auto">
          <a:xfrm>
            <a:off x="3505200" y="2743200"/>
            <a:ext cx="30019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endParaRPr lang="en-US" baseline="0">
              <a:latin typeface="Times New Roman" charset="0"/>
            </a:endParaRPr>
          </a:p>
          <a:p>
            <a:pPr algn="l"/>
            <a:endParaRPr lang="en-US" baseline="0"/>
          </a:p>
        </p:txBody>
      </p:sp>
      <p:sp>
        <p:nvSpPr>
          <p:cNvPr id="70659" name="Rectangle 8"/>
          <p:cNvSpPr>
            <a:spLocks noChangeArrowheads="1"/>
          </p:cNvSpPr>
          <p:nvPr/>
        </p:nvSpPr>
        <p:spPr bwMode="auto">
          <a:xfrm>
            <a:off x="0" y="-335816"/>
            <a:ext cx="91440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6000" b="1" i="1" dirty="0" smtClean="0">
                <a:solidFill>
                  <a:srgbClr val="B80101"/>
                </a:solidFill>
                <a:latin typeface="Times New Roman"/>
                <a:cs typeface="Times New Roman"/>
              </a:rPr>
              <a:t>Additional </a:t>
            </a:r>
            <a:r>
              <a:rPr lang="en-US" sz="6000" b="1" dirty="0" smtClean="0">
                <a:solidFill>
                  <a:srgbClr val="B80101"/>
                </a:solidFill>
                <a:latin typeface="Times New Roman"/>
                <a:cs typeface="Times New Roman"/>
              </a:rPr>
              <a:t>Benefits of</a:t>
            </a:r>
            <a:r>
              <a:rPr lang="en-US" sz="6000" b="1" baseline="0" dirty="0" smtClean="0">
                <a:solidFill>
                  <a:srgbClr val="B80101"/>
                </a:solidFill>
                <a:latin typeface="Times New Roman"/>
                <a:cs typeface="Times New Roman"/>
              </a:rPr>
              <a:t> </a:t>
            </a:r>
            <a:endParaRPr lang="en-US" sz="6000" b="1" dirty="0" smtClean="0">
              <a:solidFill>
                <a:srgbClr val="B80101"/>
              </a:solidFill>
              <a:latin typeface="Times New Roman"/>
              <a:cs typeface="Times New Roman"/>
            </a:endParaRPr>
          </a:p>
          <a:p>
            <a:r>
              <a:rPr lang="en-US" sz="6000" b="1" dirty="0" smtClean="0">
                <a:solidFill>
                  <a:srgbClr val="B80101"/>
                </a:solidFill>
                <a:latin typeface="Times New Roman"/>
                <a:cs typeface="Times New Roman"/>
              </a:rPr>
              <a:t>School Mariachi Programs</a:t>
            </a:r>
            <a:endParaRPr lang="en-US" sz="6000" b="1" baseline="0" dirty="0">
              <a:solidFill>
                <a:srgbClr val="B80101"/>
              </a:solidFill>
              <a:latin typeface="Times New Roman"/>
              <a:cs typeface="Times New Roman"/>
            </a:endParaRPr>
          </a:p>
        </p:txBody>
      </p:sp>
      <p:sp>
        <p:nvSpPr>
          <p:cNvPr id="70660" name="Rectangle 9"/>
          <p:cNvSpPr>
            <a:spLocks noChangeArrowheads="1"/>
          </p:cNvSpPr>
          <p:nvPr/>
        </p:nvSpPr>
        <p:spPr bwMode="auto">
          <a:xfrm>
            <a:off x="304800" y="1600200"/>
            <a:ext cx="83820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 eaLnBrk="1" hangingPunct="1">
              <a:spcBef>
                <a:spcPct val="20000"/>
              </a:spcBef>
              <a:buFontTx/>
              <a:buChar char="•"/>
            </a:pPr>
            <a:r>
              <a:rPr lang="en-US" sz="3200" b="1" baseline="0" dirty="0" smtClean="0">
                <a:solidFill>
                  <a:srgbClr val="B80101"/>
                </a:solidFill>
                <a:latin typeface="Times New Roman"/>
                <a:cs typeface="Times New Roman"/>
              </a:rPr>
              <a:t>  Uses multiple intelligences</a:t>
            </a:r>
          </a:p>
          <a:p>
            <a:pPr algn="l" eaLnBrk="1" hangingPunct="1">
              <a:spcBef>
                <a:spcPct val="20000"/>
              </a:spcBef>
              <a:buFont typeface="Arial"/>
              <a:buChar char="•"/>
            </a:pPr>
            <a:r>
              <a:rPr lang="en-US" sz="3200" b="1" baseline="0" dirty="0" smtClean="0">
                <a:solidFill>
                  <a:srgbClr val="B80101"/>
                </a:solidFill>
                <a:latin typeface="Times New Roman"/>
                <a:cs typeface="Times New Roman"/>
              </a:rPr>
              <a:t>  Teaches life-long skills</a:t>
            </a:r>
          </a:p>
          <a:p>
            <a:pPr algn="l" eaLnBrk="1" hangingPunct="1">
              <a:spcBef>
                <a:spcPct val="20000"/>
              </a:spcBef>
              <a:buFont typeface="Arial"/>
              <a:buChar char="•"/>
            </a:pPr>
            <a:r>
              <a:rPr lang="en-US" sz="3200" b="1" baseline="0" dirty="0" smtClean="0">
                <a:solidFill>
                  <a:srgbClr val="B80101"/>
                </a:solidFill>
                <a:latin typeface="Times New Roman"/>
                <a:cs typeface="Times New Roman"/>
              </a:rPr>
              <a:t>  Increases student self-esteem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sz="3200" b="1" baseline="0" dirty="0" smtClean="0">
                <a:solidFill>
                  <a:srgbClr val="B80101"/>
                </a:solidFill>
                <a:latin typeface="Times New Roman"/>
                <a:cs typeface="Times New Roman"/>
              </a:rPr>
              <a:t>	and self-confidence</a:t>
            </a:r>
          </a:p>
          <a:p>
            <a:pPr algn="l" eaLnBrk="1" hangingPunct="1">
              <a:spcBef>
                <a:spcPct val="20000"/>
              </a:spcBef>
              <a:buFont typeface="Arial"/>
              <a:buChar char="•"/>
            </a:pPr>
            <a:r>
              <a:rPr lang="en-US" sz="3200" b="1" baseline="0" dirty="0" smtClean="0">
                <a:solidFill>
                  <a:srgbClr val="B80101"/>
                </a:solidFill>
                <a:latin typeface="Times New Roman"/>
                <a:cs typeface="Times New Roman"/>
              </a:rPr>
              <a:t>  Provides opportunities for students to serve 	as role models to younger students </a:t>
            </a:r>
          </a:p>
          <a:p>
            <a:pPr algn="l" eaLnBrk="1" hangingPunct="1">
              <a:spcBef>
                <a:spcPct val="20000"/>
              </a:spcBef>
              <a:buFontTx/>
              <a:buChar char="•"/>
            </a:pPr>
            <a:r>
              <a:rPr lang="en-US" sz="3200" b="1" baseline="0" dirty="0" smtClean="0">
                <a:solidFill>
                  <a:srgbClr val="B80101"/>
                </a:solidFill>
                <a:latin typeface="Times New Roman"/>
                <a:cs typeface="Times New Roman"/>
              </a:rPr>
              <a:t>  Creates a school “Mosaic of Musical 	Experiences”</a:t>
            </a:r>
          </a:p>
        </p:txBody>
      </p:sp>
      <p:pic>
        <p:nvPicPr>
          <p:cNvPr id="70662" name="Picture 5" descr="Screen Shot 2012-09-26 at 5.19.13 PM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67400" y="1524000"/>
            <a:ext cx="2709466" cy="23302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06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06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706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6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9"/>
          <p:cNvSpPr>
            <a:spLocks noChangeArrowheads="1"/>
          </p:cNvSpPr>
          <p:nvPr/>
        </p:nvSpPr>
        <p:spPr bwMode="auto">
          <a:xfrm>
            <a:off x="0" y="0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7200" b="1" i="1" dirty="0" smtClean="0">
                <a:solidFill>
                  <a:srgbClr val="B80101"/>
                </a:solidFill>
                <a:effectLst>
                  <a:outerShdw blurRad="50800" dist="127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And. . .It’s FUN!</a:t>
            </a:r>
            <a:endParaRPr lang="en-US" sz="7200" b="1" i="1" baseline="0" dirty="0" smtClean="0">
              <a:solidFill>
                <a:srgbClr val="B80101"/>
              </a:solidFill>
              <a:effectLst>
                <a:outerShdw blurRad="50800" dist="127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5365" name="Rectangle 11"/>
          <p:cNvSpPr>
            <a:spLocks noChangeArrowheads="1"/>
          </p:cNvSpPr>
          <p:nvPr/>
        </p:nvSpPr>
        <p:spPr bwMode="auto">
          <a:xfrm>
            <a:off x="2667000" y="3886200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8" name="Picture 7" descr="1503942_455269551243837_240157260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450" y="1257300"/>
            <a:ext cx="7372350" cy="4914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11"/>
          <p:cNvSpPr>
            <a:spLocks noChangeArrowheads="1"/>
          </p:cNvSpPr>
          <p:nvPr/>
        </p:nvSpPr>
        <p:spPr bwMode="auto">
          <a:xfrm>
            <a:off x="2667000" y="3886200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0" y="-152400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7200" b="1" i="1" dirty="0" smtClean="0">
                <a:solidFill>
                  <a:srgbClr val="B80101"/>
                </a:solidFill>
                <a:effectLst>
                  <a:outerShdw blurRad="50800" dist="127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Mariachi and Bilingualism</a:t>
            </a:r>
            <a:endParaRPr lang="en-US" sz="7200" b="1" i="1" baseline="0" dirty="0" smtClean="0">
              <a:solidFill>
                <a:srgbClr val="B80101"/>
              </a:solidFill>
              <a:effectLst>
                <a:outerShdw blurRad="50800" dist="127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3505200" y="2667000"/>
            <a:ext cx="56388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endParaRPr lang="en-US" sz="6000" dirty="0" smtClean="0">
              <a:solidFill>
                <a:srgbClr val="B80101"/>
              </a:solidFill>
              <a:effectLst>
                <a:outerShdw blurRad="50800" dist="127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l"/>
            <a:endParaRPr lang="en-US" sz="6000" baseline="0" dirty="0" smtClean="0">
              <a:solidFill>
                <a:srgbClr val="B80101"/>
              </a:solidFill>
              <a:effectLst>
                <a:outerShdw blurRad="50800" dist="127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3" name="Picture 12" descr="Jaime-kids_DSC8269-sw-dba-sw-db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990600"/>
            <a:ext cx="8229600" cy="54521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8788414" y="6324600"/>
            <a:ext cx="3555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97" charset="0"/>
            <a:ea typeface="ＭＳ Ｐゴシック" pitchFamily="-97" charset="-128"/>
            <a:cs typeface="ＭＳ Ｐゴシック" pitchFamily="-97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97" charset="0"/>
            <a:ea typeface="ＭＳ Ｐゴシック" pitchFamily="-97" charset="-128"/>
            <a:cs typeface="ＭＳ Ｐゴシック" pitchFamily="-97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 2004:Templates:Presentations:Designs:Blank Presentation</Template>
  <TotalTime>8782</TotalTime>
  <Words>840</Words>
  <Application>Microsoft Macintosh PowerPoint</Application>
  <PresentationFormat>On-screen Show (4:3)</PresentationFormat>
  <Paragraphs>244</Paragraphs>
  <Slides>35</Slides>
  <Notes>35</Notes>
  <HiddenSlides>0</HiddenSlides>
  <MMClips>3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Blank Presentation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Characteristic Instruments: The Vihuela</vt:lpstr>
      <vt:lpstr>Characteristic Instruments: The Guitarron</vt:lpstr>
      <vt:lpstr>New Terms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</vt:vector>
  </TitlesOfParts>
  <Company>Marcia Neel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  -  ¡Simplemente Mariachi!</dc:title>
  <dc:creator>Marcia Neel</dc:creator>
  <cp:keywords/>
  <cp:lastModifiedBy>Marcia Neel</cp:lastModifiedBy>
  <cp:revision>1697</cp:revision>
  <cp:lastPrinted>2013-10-24T21:12:29Z</cp:lastPrinted>
  <dcterms:created xsi:type="dcterms:W3CDTF">2016-03-24T19:02:41Z</dcterms:created>
  <dcterms:modified xsi:type="dcterms:W3CDTF">2016-03-24T19:03:35Z</dcterms:modified>
</cp:coreProperties>
</file>