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pdf" ContentType="application/pdf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701" r:id="rId1"/>
  </p:sldMasterIdLst>
  <p:notesMasterIdLst>
    <p:notesMasterId r:id="rId42"/>
  </p:notesMasterIdLst>
  <p:handoutMasterIdLst>
    <p:handoutMasterId r:id="rId43"/>
  </p:handoutMasterIdLst>
  <p:sldIdLst>
    <p:sldId id="336" r:id="rId2"/>
    <p:sldId id="418" r:id="rId3"/>
    <p:sldId id="259" r:id="rId4"/>
    <p:sldId id="367" r:id="rId5"/>
    <p:sldId id="345" r:id="rId6"/>
    <p:sldId id="373" r:id="rId7"/>
    <p:sldId id="374" r:id="rId8"/>
    <p:sldId id="420" r:id="rId9"/>
    <p:sldId id="368" r:id="rId10"/>
    <p:sldId id="392" r:id="rId11"/>
    <p:sldId id="431" r:id="rId12"/>
    <p:sldId id="401" r:id="rId13"/>
    <p:sldId id="398" r:id="rId14"/>
    <p:sldId id="425" r:id="rId15"/>
    <p:sldId id="426" r:id="rId16"/>
    <p:sldId id="427" r:id="rId17"/>
    <p:sldId id="412" r:id="rId18"/>
    <p:sldId id="432" r:id="rId19"/>
    <p:sldId id="436" r:id="rId20"/>
    <p:sldId id="437" r:id="rId21"/>
    <p:sldId id="433" r:id="rId22"/>
    <p:sldId id="353" r:id="rId23"/>
    <p:sldId id="413" r:id="rId24"/>
    <p:sldId id="354" r:id="rId25"/>
    <p:sldId id="379" r:id="rId26"/>
    <p:sldId id="430" r:id="rId27"/>
    <p:sldId id="376" r:id="rId28"/>
    <p:sldId id="357" r:id="rId29"/>
    <p:sldId id="358" r:id="rId30"/>
    <p:sldId id="359" r:id="rId31"/>
    <p:sldId id="361" r:id="rId32"/>
    <p:sldId id="395" r:id="rId33"/>
    <p:sldId id="362" r:id="rId34"/>
    <p:sldId id="369" r:id="rId35"/>
    <p:sldId id="364" r:id="rId36"/>
    <p:sldId id="365" r:id="rId37"/>
    <p:sldId id="417" r:id="rId38"/>
    <p:sldId id="419" r:id="rId39"/>
    <p:sldId id="421" r:id="rId40"/>
    <p:sldId id="439" r:id="rId41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80"/>
    <a:srgbClr val="89D845"/>
    <a:srgbClr val="4890C5"/>
    <a:srgbClr val="4D9AFF"/>
    <a:srgbClr val="1A85FF"/>
    <a:srgbClr val="E58955"/>
    <a:srgbClr val="663300"/>
    <a:srgbClr val="336699"/>
    <a:srgbClr val="2C7478"/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60" autoAdjust="0"/>
    <p:restoredTop sz="95513" autoAdjust="0"/>
  </p:normalViewPr>
  <p:slideViewPr>
    <p:cSldViewPr>
      <p:cViewPr>
        <p:scale>
          <a:sx n="100" d="100"/>
          <a:sy n="100" d="100"/>
        </p:scale>
        <p:origin x="-584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520" y="-104"/>
      </p:cViewPr>
      <p:guideLst>
        <p:guide orient="horz" pos="2891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1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10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11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12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13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14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15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16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17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18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19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20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21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22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23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3249C-0124-C842-94CC-967B691BC945}" type="slidenum">
              <a:rPr lang="en-US">
                <a:latin typeface="Times" charset="0"/>
              </a:rPr>
              <a:pPr/>
              <a:t>24</a:t>
            </a:fld>
            <a:endParaRPr lang="en-US">
              <a:latin typeface="Times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25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26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27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796D4-2468-D241-AEE4-66E9989D8D25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34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22F2C-74E5-1B42-B6C2-D65B614F5CB8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EA7B2-6225-2841-AD00-BA1FADCBDB0A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36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37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38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39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40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5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827501BC-4349-A844-BA03-C42FA1A8B46F}" type="slidenum">
              <a:rPr lang="en-US" sz="1200"/>
              <a:pPr algn="r" eaLnBrk="0" hangingPunct="0"/>
              <a:t>6</a:t>
            </a:fld>
            <a:endParaRPr lang="en-US" sz="12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7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8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64C40B-BD92-904B-B0D1-39491AF29CEA}" type="slidenum">
              <a:rPr lang="en-US">
                <a:latin typeface="Times" charset="0"/>
              </a:rPr>
              <a:pPr/>
              <a:t>9</a:t>
            </a:fld>
            <a:endParaRPr lang="en-US">
              <a:latin typeface="Times" charset="0"/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dirty="0">
              <a:latin typeface="Times New Roman"/>
            </a:endParaRPr>
          </a:p>
        </p:txBody>
      </p:sp>
      <p:grpSp>
        <p:nvGrpSpPr>
          <p:cNvPr id="5" name="Group 1032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1033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7" name="Rectangle 1034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8" name="Rectangle 1035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9" name="Rectangle 1036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10" name="Line 1037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11" name="Rectangle 1038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  <p:sp>
        <p:nvSpPr>
          <p:cNvPr id="29491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4916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02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CC2A0-207B-324C-9854-DFDA1863FDE1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13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0"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14" name="Rectangle 103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FEAEA901-911E-8F4B-ADE6-4DAAFA38A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47133-5F69-4640-A4AA-4405A49ED681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298BF-2ED1-C641-8AF2-D62E0FB0F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8916-3468-0F48-8867-0723C64D51C4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30AD8-A0C4-9245-9CC9-F064FDAEB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9239-3426-2942-8EA9-48A848B123C2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A4C9D-5E3E-F844-B17C-D86FA4D50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166F8-CE87-8B43-BAE2-65CDED238B66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1FE74-AD99-234C-AAB2-EBF98255D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4613-3C06-4C49-AAF4-D49BC73B3724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BA3FF-04C3-304C-AFAC-535F33ABC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F616D-1AB2-584A-ABDC-F8AFEBF9E4D3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3C15-6233-A445-AFD5-FCAA31080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230F-A3F0-5041-8E23-129B9FF44FF8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5CF69-2477-6646-8D09-BB92A8E73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F37C9-2858-2148-A578-424EB224237F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BA6AC-771E-6B4B-A2B5-C6E1E0B15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8DE9-B5AB-A045-89EF-2CB70DA3856F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258C2-9E0C-F843-94B0-06B40E8DF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F48C1-105D-9946-8B5E-4E7A0D78D215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B5DC3-9D3E-EE47-91E6-964F596B2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CA918-6897-3547-9585-3256AAB893D3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FF567-FC49-4B4E-BB0F-A4A90FB61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70232422-39F9-8E4E-9D55-B4F015B40938}" type="datetime1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Arial" pitchFamily="-109" charset="0"/>
              </a:defRPr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665C1D2B-DEBA-2D44-B1C4-CDFCB62A1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293896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293897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8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9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900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2"/>
        <a:buChar char="o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2"/>
        <a:buChar char="o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o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3.png"/><Relationship Id="rId1" Type="http://schemas.openxmlformats.org/officeDocument/2006/relationships/video" Target="file://localhost/Users/marcianeel/Desktop/2%20PCMEA%20R&amp;R/%20PCMEA%20R&amp;R%20Videos%20Used/R:R%20Slide%2017%20Parent%20Band.mp4" TargetMode="Externa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8.png"/><Relationship Id="rId1" Type="http://schemas.openxmlformats.org/officeDocument/2006/relationships/video" Target="file://localhost/Users/marcianeel/Desktop/2%20PCMEA%20R&amp;R/%20PCMEA%20R&amp;R%20Videos%20Used/R:R%20Slide%2021%20Bailey%20MS%20Mariachi.mov" TargetMode="Externa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4.png"/><Relationship Id="rId1" Type="http://schemas.openxmlformats.org/officeDocument/2006/relationships/video" Target="file://localhost/Users/marcianeel/Desktop/2%20PCMEA%20R&amp;R/%20PCMEA%20R&amp;R%20Videos%20Used/R:R%20Slide%2023%20Why%20Stay%20in%20Band.mp4" TargetMode="External"/><Relationship Id="rId2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39.png"/><Relationship Id="rId1" Type="http://schemas.openxmlformats.org/officeDocument/2006/relationships/video" Target="file://localhost/Users/marcianeel/Desktop/2%20PCMEA%20R&amp;R/%20PCMEA%20R&amp;R%20Videos%20Used/R:R%20Slide%2026%20There%20Is%20A%20Place.mp4" TargetMode="Externa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49.png"/><Relationship Id="rId1" Type="http://schemas.openxmlformats.org/officeDocument/2006/relationships/video" Target="file://localhost/Users/marcianeel/Desktop/2%20PCMEA%20R&amp;R/%20PCMEA%20R&amp;R%20Videos%20Used/R:R%20Slide%2032%20First%20Performance%20Concert.mov" TargetMode="External"/><Relationship Id="rId2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hyperlink" Target="http://www.musicachievementcouncil.org" TargetMode="External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video" Target="file://localhost/Users/marcianeel/Desktop/2%20PCMEA%20R&amp;R/%20PCMEA%20R&amp;R%20Videos%20Used/R:R%20Slide%2037%20DrTim.mp4" TargetMode="External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46.png"/><Relationship Id="rId5" Type="http://schemas.openxmlformats.org/officeDocument/2006/relationships/image" Target="../media/image57.pdf"/><Relationship Id="rId6" Type="http://schemas.openxmlformats.org/officeDocument/2006/relationships/image" Target="../media/image58.png"/><Relationship Id="rId7" Type="http://schemas.openxmlformats.org/officeDocument/2006/relationships/image" Target="../media/image59.pdf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jpeg"/><Relationship Id="rId15" Type="http://schemas.openxmlformats.org/officeDocument/2006/relationships/image" Target="../media/image56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5.png"/><Relationship Id="rId7" Type="http://schemas.openxmlformats.org/officeDocument/2006/relationships/image" Target="../media/image66.jpeg"/><Relationship Id="rId8" Type="http://schemas.openxmlformats.org/officeDocument/2006/relationships/image" Target="../media/image67.jpeg"/><Relationship Id="rId9" Type="http://schemas.openxmlformats.org/officeDocument/2006/relationships/image" Target="../media/image68.jpeg"/><Relationship Id="rId10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jpeg"/><Relationship Id="rId15" Type="http://schemas.openxmlformats.org/officeDocument/2006/relationships/image" Target="../media/image56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5.png"/><Relationship Id="rId7" Type="http://schemas.openxmlformats.org/officeDocument/2006/relationships/image" Target="../media/image66.jpeg"/><Relationship Id="rId8" Type="http://schemas.openxmlformats.org/officeDocument/2006/relationships/image" Target="../media/image67.jpeg"/><Relationship Id="rId9" Type="http://schemas.openxmlformats.org/officeDocument/2006/relationships/image" Target="../media/image68.jpeg"/><Relationship Id="rId10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4.png"/><Relationship Id="rId1" Type="http://schemas.openxmlformats.org/officeDocument/2006/relationships/video" Target="file://localhost/Users/marcianeel/Desktop/2%20PCMEA%20R&amp;R/%20PCMEA%20R&amp;R%20Videos%20Used/R:R%20Slide%207%20Elementary%20Band%20at%20Hafltime.MOV" TargetMode="Externa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E58955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0" y="1676400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i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You CAN Successfully Recruit and Retain</a:t>
            </a:r>
          </a:p>
          <a:p>
            <a:pPr algn="ctr"/>
            <a:r>
              <a:rPr lang="en-US" sz="4000" b="1" i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Even MORE Music Students!</a:t>
            </a:r>
            <a:endParaRPr lang="en-US" dirty="0">
              <a:solidFill>
                <a:srgbClr val="CD00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 descr="MAC logo color.jpg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5334000"/>
            <a:ext cx="3352800" cy="106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>
            <a:spLocks noGrp="1" noChangeArrowheads="1"/>
          </p:cNvSpPr>
          <p:nvPr/>
        </p:nvSpPr>
        <p:spPr bwMode="auto">
          <a:xfrm>
            <a:off x="0" y="28956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r>
              <a:rPr lang="en-US" sz="4000" b="0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 Bold" pitchFamily="1" charset="0"/>
              </a:rPr>
              <a:t>Marcia Neel</a:t>
            </a:r>
          </a:p>
          <a:p>
            <a:endParaRPr lang="en-US" sz="3200" b="0" dirty="0" smtClean="0">
              <a:solidFill>
                <a:srgbClr val="008000"/>
              </a:solidFill>
              <a:latin typeface="Times New Roman Bold" pitchFamily="1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-152400" y="429161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2015 PCMEA</a:t>
            </a:r>
          </a:p>
          <a:p>
            <a:pPr algn="ctr"/>
            <a:r>
              <a:rPr lang="en-US" sz="3200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November 14, 2015</a:t>
            </a:r>
            <a:endParaRPr lang="en-US" sz="3200" dirty="0">
              <a:solidFill>
                <a:srgbClr val="CD00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4" name="Picture 23" descr="NASMD 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262" y="685800"/>
            <a:ext cx="1784960" cy="762000"/>
          </a:xfrm>
          <a:prstGeom prst="rect">
            <a:avLst/>
          </a:prstGeom>
          <a:effectLst/>
        </p:spPr>
      </p:pic>
      <p:pic>
        <p:nvPicPr>
          <p:cNvPr id="10" name="Picture 9" descr="PCMEA Transparent 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3657600"/>
            <a:ext cx="1905000" cy="1538974"/>
          </a:xfrm>
          <a:prstGeom prst="rect">
            <a:avLst/>
          </a:prstGeom>
        </p:spPr>
      </p:pic>
      <p:pic>
        <p:nvPicPr>
          <p:cNvPr id="11" name="Picture 10" descr="Slides Logo Transparent cop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6085" y="3714690"/>
            <a:ext cx="2346915" cy="1620838"/>
          </a:xfrm>
          <a:prstGeom prst="rect">
            <a:avLst/>
          </a:prstGeom>
        </p:spPr>
      </p:pic>
      <p:pic>
        <p:nvPicPr>
          <p:cNvPr id="12" name="Picture 11" descr="Screen Shot 2015-11-13 at 2.13.22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276600"/>
            <a:ext cx="3461957" cy="1153985"/>
          </a:xfrm>
          <a:prstGeom prst="rect">
            <a:avLst/>
          </a:prstGeom>
        </p:spPr>
      </p:pic>
      <p:pic>
        <p:nvPicPr>
          <p:cNvPr id="13" name="Picture 12" descr="Transparent UPAC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500" y="4278185"/>
            <a:ext cx="2393950" cy="983954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44500" y="5087197"/>
            <a:ext cx="2303767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venir Book"/>
                <a:cs typeface="Avenir Book"/>
              </a:rPr>
              <a:t>University Park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  <a:latin typeface="Avenir Book"/>
                <a:cs typeface="Avenir Book"/>
              </a:rPr>
              <a:t>Allocation Committee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169718" y="5253335"/>
            <a:ext cx="23037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dirty="0" smtClean="0">
                <a:solidFill>
                  <a:srgbClr val="0000FF"/>
                </a:solidFill>
                <a:latin typeface="Avenir Book"/>
                <a:cs typeface="Avenir Book"/>
              </a:rPr>
              <a:t>Peter Sides</a:t>
            </a:r>
          </a:p>
        </p:txBody>
      </p:sp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685800"/>
            <a:ext cx="8763000" cy="838200"/>
          </a:xfrm>
        </p:spPr>
        <p:txBody>
          <a:bodyPr/>
          <a:lstStyle/>
          <a:p>
            <a:pPr eaLnBrk="1" hangingPunct="1"/>
            <a: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Presentation Day</a:t>
            </a:r>
            <a:b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828800"/>
            <a:ext cx="8001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dirty="0"/>
              <a:t>Best in classroom setting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/>
              <a:t>Show up unannounced</a:t>
            </a:r>
            <a:endParaRPr lang="en-US" sz="32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/>
              <a:t>Never </a:t>
            </a:r>
            <a:r>
              <a:rPr lang="en-US" sz="3200" dirty="0"/>
              <a:t>ask, “how many want to be in the band, choir, orchestra. . .”</a:t>
            </a:r>
          </a:p>
          <a:p>
            <a:pPr marL="1143000" lvl="2" indent="-228600" eaLnBrk="1" hangingPunct="1">
              <a:lnSpc>
                <a:spcPct val="90000"/>
              </a:lnSpc>
              <a:buNone/>
            </a:pPr>
            <a:r>
              <a:rPr lang="en-US" sz="3200" dirty="0">
                <a:ea typeface="ＭＳ Ｐゴシック" charset="-128"/>
              </a:rPr>
              <a:t>Instead, ask for a who of hands “how many </a:t>
            </a:r>
            <a:r>
              <a:rPr lang="en-US" sz="3200" dirty="0" smtClean="0">
                <a:ea typeface="ＭＳ Ｐゴシック" charset="-128"/>
              </a:rPr>
              <a:t>of you </a:t>
            </a:r>
            <a:r>
              <a:rPr lang="en-US" sz="3200" dirty="0">
                <a:ea typeface="ＭＳ Ｐゴシック" charset="-128"/>
              </a:rPr>
              <a:t>want to try an instrument?”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/>
              <a:t>Keep </a:t>
            </a:r>
            <a:r>
              <a:rPr lang="en-US" sz="3200" dirty="0" smtClean="0"/>
              <a:t>presentation short (30 minutes)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b="1" dirty="0">
                <a:solidFill>
                  <a:srgbClr val="CD0000"/>
                </a:solidFill>
              </a:rPr>
              <a:t>BE ENTHUSIASTIC!!!!!</a:t>
            </a:r>
            <a:endParaRPr lang="en-US" sz="3200" dirty="0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914400" y="1255693"/>
            <a:ext cx="536920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 charset="0"/>
              </a:rPr>
              <a:t>    </a:t>
            </a:r>
            <a:r>
              <a:rPr lang="en-US" sz="2800" dirty="0">
                <a:latin typeface="Times New Roman" charset="0"/>
              </a:rPr>
              <a:t>Can be:  Musical Aptitude Survey </a:t>
            </a:r>
          </a:p>
          <a:p>
            <a:r>
              <a:rPr lang="en-US" sz="2800" dirty="0">
                <a:latin typeface="Times New Roman" charset="0"/>
              </a:rPr>
              <a:t>	     </a:t>
            </a:r>
            <a:r>
              <a:rPr lang="en-US" sz="2800" dirty="0" smtClean="0">
                <a:latin typeface="Times New Roman" charset="0"/>
              </a:rPr>
              <a:t>   Instrument </a:t>
            </a:r>
            <a:r>
              <a:rPr lang="en-US" sz="2800" dirty="0">
                <a:latin typeface="Times New Roman" charset="0"/>
              </a:rPr>
              <a:t>Try-out</a:t>
            </a:r>
          </a:p>
        </p:txBody>
      </p:sp>
      <p:pic>
        <p:nvPicPr>
          <p:cNvPr id="3789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609600"/>
            <a:ext cx="18891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33400"/>
            <a:ext cx="8763000" cy="16002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Follow-up idea from: 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Jeff Scott and Emily Wilkinson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91440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3200" dirty="0" smtClean="0"/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Giving a “Golden Invitation” to band makes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them feel special!”</a:t>
            </a:r>
          </a:p>
        </p:txBody>
      </p:sp>
      <p:pic>
        <p:nvPicPr>
          <p:cNvPr id="9" name="Picture 8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05000"/>
            <a:ext cx="2336800" cy="261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Parent Support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752600"/>
            <a:ext cx="40386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b="1" dirty="0">
                <a:ea typeface="ＭＳ Ｐゴシック" charset="-128"/>
                <a:cs typeface="ＭＳ Ｐゴシック" charset="-128"/>
              </a:rPr>
              <a:t>Recruitment Letters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Keep </a:t>
            </a:r>
            <a:r>
              <a:rPr lang="en-US" sz="1800" dirty="0"/>
              <a:t>them simple, upbeat and informational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Emphasize rewards, details,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None/>
            </a:pPr>
            <a:r>
              <a:rPr lang="en-US" sz="1800" dirty="0"/>
              <a:t>	your expectations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RSVP form</a:t>
            </a:r>
          </a:p>
          <a:p>
            <a:pPr lvl="1"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000" b="1" dirty="0" smtClean="0">
                <a:ea typeface="ＭＳ Ｐゴシック" charset="-128"/>
                <a:cs typeface="ＭＳ Ｐゴシック" charset="-128"/>
              </a:rPr>
              <a:t>Initial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Meeting</a:t>
            </a: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000" dirty="0" smtClean="0"/>
              <a:t>Involve </a:t>
            </a:r>
            <a:r>
              <a:rPr lang="en-US" sz="2000" dirty="0"/>
              <a:t>current parents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000" dirty="0"/>
              <a:t>Explain rental program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000" dirty="0"/>
              <a:t>Provide advocacy </a:t>
            </a:r>
            <a:r>
              <a:rPr lang="en-US" sz="2000" dirty="0" smtClean="0"/>
              <a:t>materials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400" b="1" dirty="0" smtClean="0">
                <a:ea typeface="ＭＳ Ｐゴシック" charset="-128"/>
                <a:cs typeface="ＭＳ Ｐゴシック" charset="-128"/>
              </a:rPr>
              <a:t>Best Ambassador is an </a:t>
            </a:r>
            <a:r>
              <a:rPr lang="en-US" sz="2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Excited</a:t>
            </a:r>
            <a:r>
              <a:rPr lang="en-US" sz="2400" b="1" dirty="0" smtClean="0">
                <a:ea typeface="ＭＳ Ｐゴシック" charset="-128"/>
                <a:cs typeface="ＭＳ Ｐゴシック" charset="-128"/>
              </a:rPr>
              <a:t> Child</a:t>
            </a:r>
            <a:endParaRPr lang="en-US" sz="24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4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98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1676400"/>
            <a:ext cx="4038600" cy="426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1524000"/>
            <a:ext cx="4267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Teach </a:t>
            </a:r>
            <a:r>
              <a:rPr lang="en-US" sz="2400" dirty="0"/>
              <a:t>PARENTS how to support their child’s </a:t>
            </a:r>
            <a:r>
              <a:rPr lang="en-US" sz="2400" dirty="0" smtClean="0"/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4437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1524000"/>
            <a:ext cx="4267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Teach </a:t>
            </a:r>
            <a:r>
              <a:rPr lang="en-US" sz="2400" dirty="0"/>
              <a:t>PARENTS how to support their child’s </a:t>
            </a:r>
            <a:r>
              <a:rPr lang="en-US" sz="2400" dirty="0" smtClean="0"/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4437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25908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motivated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1524000"/>
            <a:ext cx="4267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Teach </a:t>
            </a:r>
            <a:r>
              <a:rPr lang="en-US" sz="2400" dirty="0"/>
              <a:t>PARENTS how to support their child’s </a:t>
            </a:r>
            <a:r>
              <a:rPr lang="en-US" sz="2400" dirty="0" smtClean="0"/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4437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25908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657600"/>
            <a:ext cx="4267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1524000"/>
            <a:ext cx="4267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Teach </a:t>
            </a:r>
            <a:r>
              <a:rPr lang="en-US" sz="2400" dirty="0"/>
              <a:t>PARENTS how to support their child’s </a:t>
            </a:r>
            <a:r>
              <a:rPr lang="en-US" sz="2400" dirty="0" smtClean="0"/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4437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25908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657600"/>
            <a:ext cx="4267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76200" y="5105400"/>
            <a:ext cx="4267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Communicate with Parents REGULARLY to keep them engaged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686800" cy="1295400"/>
          </a:xfrm>
        </p:spPr>
        <p:txBody>
          <a:bodyPr/>
          <a:lstStyle/>
          <a:p>
            <a:pPr eaLnBrk="1" hangingPunct="1"/>
            <a:r>
              <a:rPr lang="en-US" sz="40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Parent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Support…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Directly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!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 Band – REALLY FUN!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R:R Slide 17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609600"/>
            <a:ext cx="472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Increase Your Base</a:t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609600"/>
            <a:ext cx="5105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Add NEW Students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(and Offerings) 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y</a:t>
            </a:r>
            <a:r>
              <a:rPr lang="en-US" sz="3600" b="1" kern="0" baseline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our</a:t>
            </a:r>
            <a:r>
              <a:rPr lang="en-US" sz="3600" b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school’s comprehensive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Music Ed Program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4572000"/>
            <a:ext cx="4419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b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PA </a:t>
            </a:r>
            <a:r>
              <a:rPr lang="en-US" sz="2800" b="1" kern="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Ave Growth </a:t>
            </a:r>
          </a:p>
          <a:p>
            <a:pPr>
              <a:defRPr/>
            </a:pPr>
            <a:r>
              <a:rPr lang="en-US" sz="2800" b="1" kern="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Latinos Over 18 = 4.6%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5486400"/>
            <a:ext cx="4419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b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PA </a:t>
            </a:r>
            <a:r>
              <a:rPr lang="en-US" sz="2800" b="1" kern="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Ave Growth </a:t>
            </a:r>
          </a:p>
          <a:p>
            <a:pPr>
              <a:defRPr/>
            </a:pPr>
            <a:r>
              <a:rPr lang="en-US" sz="2800" b="1" kern="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Latinos Under 18 = 9.3%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0" descr="PA Latin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447800"/>
            <a:ext cx="4343400" cy="4876800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 bwMode="auto">
          <a:xfrm>
            <a:off x="5257800" y="4724400"/>
            <a:ext cx="484632" cy="90220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6096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PA’s</a:t>
            </a:r>
            <a:r>
              <a:rPr lang="en-US" sz="2400" b="1" kern="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Hispanic population grew by 82.6% between 2000 and 2010*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8800" y="62484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2400" dirty="0" err="1" smtClean="0">
                <a:solidFill>
                  <a:srgbClr val="0000FF"/>
                </a:solidFill>
              </a:rPr>
              <a:t>ProximityOne.com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609600"/>
            <a:ext cx="472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Increase Your Base</a:t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Picture 14" descr="Screen Shot 2015-03-26 at 6.53.5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87630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Today’s Session</a:t>
            </a:r>
            <a:endParaRPr lang="en-US" dirty="0">
              <a:solidFill>
                <a:srgbClr val="CD00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19800" y="1828800"/>
            <a:ext cx="3124200" cy="4302125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sz="28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sz="2800" b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Recruiting</a:t>
            </a:r>
            <a:r>
              <a:rPr lang="en-US" sz="2800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2800" dirty="0"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sz="28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sz="2800" b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Retaining</a:t>
            </a:r>
            <a:r>
              <a:rPr lang="en-US" sz="2800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2800" dirty="0" smtClean="0"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2800" b="1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First</a:t>
            </a:r>
            <a:r>
              <a:rPr lang="en-US" sz="28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2800" b="1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Performance </a:t>
            </a:r>
            <a:r>
              <a:rPr lang="en-US" sz="28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Program</a:t>
            </a:r>
            <a:endParaRPr lang="en-US" sz="2800" dirty="0">
              <a:solidFill>
                <a:schemeClr val="bg2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0" y="2514600"/>
            <a:ext cx="3460750" cy="3048000"/>
          </a:xfrm>
        </p:spPr>
      </p:pic>
      <p:pic>
        <p:nvPicPr>
          <p:cNvPr id="23558" name="Picture 7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831975"/>
            <a:ext cx="5594064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1679575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WE WANT YOU!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609600"/>
            <a:ext cx="472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Increase Your Base</a:t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 descr="Screen Shot 2015-03-26 at 6.54.1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28800"/>
            <a:ext cx="8686800" cy="5791200"/>
          </a:xfrm>
          <a:prstGeom prst="rect">
            <a:avLst/>
          </a:prstGeom>
        </p:spPr>
      </p:pic>
      <p:pic>
        <p:nvPicPr>
          <p:cNvPr id="5" name="Picture 4" descr="Screen Shot 2015-03-26 at 7.32.5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8610600" cy="1623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3048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¡Mariachi!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668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Bailey MS Mariachi Program: Year 2</a:t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R:R Slide 21 Bailey MS Mariachi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2000" y="1752600"/>
            <a:ext cx="7543800" cy="5092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381000" y="533400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New Recruits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292" name="Picture 2051" descr="3-DSC_00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90600" y="1524000"/>
            <a:ext cx="3186113" cy="2074863"/>
          </a:xfrm>
        </p:spPr>
      </p:pic>
      <p:pic>
        <p:nvPicPr>
          <p:cNvPr id="12295" name="Picture 7" descr="HS Musici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895600"/>
            <a:ext cx="17716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4" descr="DSC_02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3810000"/>
            <a:ext cx="16922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3" descr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3810000"/>
            <a:ext cx="157003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800" y="1447800"/>
            <a:ext cx="1889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9906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New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Recruits.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 Why Do Kids Stay?  Let’s Ask 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THEM!</a:t>
            </a:r>
            <a:endParaRPr lang="en-US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R:R Slide 23 Why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71600" y="1828800"/>
            <a:ext cx="65532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763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Retention: Keys to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Success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1752600"/>
            <a:ext cx="4114800" cy="3733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-128"/>
                <a:cs typeface="ＭＳ Ｐゴシック" charset="-128"/>
              </a:rPr>
              <a:t>Provide a 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satisfying experience </a:t>
            </a:r>
            <a:r>
              <a:rPr lang="en-US" dirty="0">
                <a:ea typeface="ＭＳ Ｐゴシック" charset="-128"/>
                <a:cs typeface="ＭＳ Ｐゴシック" charset="-128"/>
              </a:rPr>
              <a:t>from the day they receive their instruments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-128"/>
                <a:cs typeface="ＭＳ Ｐゴシック" charset="-128"/>
              </a:rPr>
              <a:t>Build 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appreciation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for the ensemble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-128"/>
                <a:cs typeface="ＭＳ Ｐゴシック" charset="-128"/>
              </a:rPr>
              <a:t>Give 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recognition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and 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reinforcement</a:t>
            </a:r>
            <a:endParaRPr lang="en-US" b="1" dirty="0" smtClean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813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343400" y="1447800"/>
            <a:ext cx="4724400" cy="2819400"/>
          </a:xfrm>
        </p:spPr>
      </p:pic>
      <p:pic>
        <p:nvPicPr>
          <p:cNvPr id="48134" name="Picture 9" descr="AP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4191000"/>
            <a:ext cx="22860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4191000"/>
            <a:ext cx="2514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39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Actions That Help </a:t>
            </a:r>
            <a:r>
              <a:rPr lang="en-US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Retain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Students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752600"/>
            <a:ext cx="54864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Developing group pride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Improving communication with parents</a:t>
            </a: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Evaluating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yourself on a continual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basis – “What else?”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Understanding each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student as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	an individual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Being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positive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and </a:t>
            </a:r>
            <a:r>
              <a:rPr lang="en-US" sz="2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enthusiastic</a:t>
            </a:r>
            <a:endParaRPr lang="en-US" sz="2800" b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Providing engaging lessons </a:t>
            </a:r>
            <a:r>
              <a:rPr lang="en-US" sz="28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consistently</a:t>
            </a:r>
          </a:p>
        </p:txBody>
      </p:sp>
      <p:pic>
        <p:nvPicPr>
          <p:cNvPr id="54277" name="Picture 13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905000"/>
            <a:ext cx="35020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0" decel="100000" fill="hold"/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13716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 Should Students Continue? </a:t>
            </a:r>
            <a:b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Tell Your </a:t>
            </a:r>
            <a:r>
              <a:rPr lang="en-US" b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OWN 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Story: 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R:R Slide 26 There Is A Plac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3400" y="1905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457200"/>
            <a:ext cx="85344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828800"/>
            <a:ext cx="4191000" cy="6858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The first disappointment</a:t>
            </a: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828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4191000"/>
            <a:ext cx="1752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42672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1676400"/>
            <a:ext cx="21145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22860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 smtClean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latin typeface="Times New Roman" charset="0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latin typeface="Times New Roman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819400"/>
            <a:ext cx="495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 smtClean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latin typeface="Times New Roman" charset="0"/>
              </a:rPr>
              <a:t>Didn’t like the</a:t>
            </a:r>
            <a:r>
              <a:rPr lang="en-US" sz="3200" dirty="0" smtClean="0">
                <a:latin typeface="Times New Roman" charset="0"/>
              </a:rPr>
              <a:t> teacher</a:t>
            </a:r>
            <a:endParaRPr lang="en-US" sz="3200" dirty="0">
              <a:latin typeface="Times New Roman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3352800"/>
            <a:ext cx="236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latin typeface="Times New Roman" charset="0"/>
              </a:rPr>
              <a:t>Conflicts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35" grpId="0" build="p"/>
      <p:bldP spid="2" grpId="0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4478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Can You Do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?</a:t>
            </a:r>
            <a:b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91000" y="1752600"/>
            <a:ext cx="4572000" cy="44958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Talk to the student</a:t>
            </a:r>
          </a:p>
          <a:p>
            <a:pPr lvl="1" eaLnBrk="1" hangingPunct="1"/>
            <a:r>
              <a:rPr lang="en-US" dirty="0"/>
              <a:t>Probe for real reason they want to quit</a:t>
            </a:r>
          </a:p>
          <a:p>
            <a:pPr lvl="1" eaLnBrk="1" hangingPunct="1"/>
            <a:r>
              <a:rPr lang="en-US" dirty="0"/>
              <a:t>Show interest</a:t>
            </a:r>
          </a:p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Check their instrument</a:t>
            </a:r>
          </a:p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Talk with the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parents</a:t>
            </a:r>
          </a:p>
          <a:p>
            <a:pPr eaLnBrk="1" hangingPunct="1"/>
            <a:r>
              <a:rPr lang="en-US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Iowa Bandmasters Exit Survey online</a:t>
            </a:r>
            <a:endParaRPr lang="en-US" i="1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8373" name="Picture 4" descr="DSC_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14400" y="1828800"/>
            <a:ext cx="2962275" cy="43021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If …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3810000" cy="4302125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Students saw immediate success?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Parents heard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their kids play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their first performance just weeks after they started?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Learning to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play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was really fun?</a:t>
            </a:r>
          </a:p>
        </p:txBody>
      </p:sp>
      <p:pic>
        <p:nvPicPr>
          <p:cNvPr id="62469" name="Picture 4" descr="3-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95800" y="2133600"/>
            <a:ext cx="4445000" cy="2895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352800" y="1524000"/>
            <a:ext cx="53340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3886200" y="1981200"/>
            <a:ext cx="502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12 </a:t>
            </a:r>
            <a:r>
              <a:rPr lang="en-US" sz="32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pages of proven methods</a:t>
            </a: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10 pages of sample forms</a:t>
            </a:r>
            <a:endParaRPr lang="en-US" sz="3200" dirty="0" smtClean="0"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Guidelines </a:t>
            </a:r>
            <a:r>
              <a:rPr lang="en-US" sz="32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for</a:t>
            </a:r>
            <a:r>
              <a:rPr lang="en-US" sz="32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directors</a:t>
            </a:r>
          </a:p>
        </p:txBody>
      </p:sp>
      <p:pic>
        <p:nvPicPr>
          <p:cNvPr id="25605" name="Picture 11" descr="MAC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05000"/>
            <a:ext cx="33448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228600" y="533400"/>
            <a:ext cx="876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Materials </a:t>
            </a:r>
            <a:r>
              <a:rPr lang="en-US" sz="4000" b="1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Available for You to Use. . . A Year-Round Planner</a:t>
            </a:r>
            <a:endParaRPr lang="en-US" sz="3200" dirty="0">
              <a:solidFill>
                <a:srgbClr val="CD00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 Performance Concert!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4516" name="Picture 3" descr="First Perf cov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919163" y="1747838"/>
            <a:ext cx="2997200" cy="4495800"/>
          </a:xfrm>
        </p:spPr>
      </p:pic>
      <p:sp>
        <p:nvSpPr>
          <p:cNvPr id="6451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2133600"/>
            <a:ext cx="4114800" cy="3200400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endParaRPr lang="en-US" sz="2800" dirty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>
              <a:buFont typeface="Wingdings" charset="2"/>
              <a:buNone/>
            </a:pPr>
            <a:r>
              <a:rPr lang="en-US" sz="2000" dirty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3600" dirty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A scripted demonstration of what your students have learned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839200" cy="1143000"/>
          </a:xfrm>
        </p:spPr>
        <p:txBody>
          <a:bodyPr/>
          <a:lstStyle/>
          <a:p>
            <a:pPr algn="ctr" eaLnBrk="1" hangingPunct="1"/>
            <a:r>
              <a:rPr lang="en-US" sz="40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 Performance Demonstration Concert for </a:t>
            </a:r>
            <a:r>
              <a:rPr lang="en-US" sz="4000" b="1" i="1" u="sng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Band</a:t>
            </a:r>
            <a:r>
              <a:rPr lang="en-US" sz="40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or </a:t>
            </a:r>
            <a:r>
              <a:rPr lang="en-US" sz="4000" b="1" i="1" u="sng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Orchestra</a:t>
            </a:r>
            <a:endParaRPr lang="en-US" sz="40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2362200" y="2057400"/>
            <a:ext cx="4038600" cy="2133600"/>
          </a:xfrm>
        </p:spPr>
        <p:txBody>
          <a:bodyPr/>
          <a:lstStyle/>
          <a:p>
            <a:pPr eaLnBrk="1" hangingPunct="1"/>
            <a:r>
              <a:rPr lang="en-US" sz="2800">
                <a:ea typeface="ＭＳ Ｐゴシック" charset="-128"/>
                <a:cs typeface="ＭＳ Ｐゴシック" charset="-128"/>
              </a:rPr>
              <a:t>Schedule 6-8 weeks after the first class</a:t>
            </a:r>
          </a:p>
          <a:p>
            <a:pPr eaLnBrk="1" hangingPunct="1"/>
            <a:r>
              <a:rPr lang="en-US" sz="2800">
                <a:ea typeface="ＭＳ Ｐゴシック" charset="-128"/>
                <a:cs typeface="ＭＳ Ｐゴシック" charset="-128"/>
              </a:rPr>
              <a:t>Complete “turn-key” package</a:t>
            </a:r>
          </a:p>
        </p:txBody>
      </p:sp>
      <p:pic>
        <p:nvPicPr>
          <p:cNvPr id="66565" name="Picture 4" descr="First Perf cov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457200" y="1905000"/>
            <a:ext cx="1611313" cy="2438400"/>
          </a:xfrm>
        </p:spPr>
      </p:pic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1524000" y="4267200"/>
            <a:ext cx="4267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800" b="1" i="1" dirty="0">
                <a:solidFill>
                  <a:srgbClr val="000090"/>
                </a:solidFill>
                <a:latin typeface="Times New Roman" charset="0"/>
              </a:rPr>
              <a:t>May be the best performance in terms of excitement and audience</a:t>
            </a:r>
            <a:r>
              <a:rPr lang="en-US" sz="2800" i="1" dirty="0">
                <a:solidFill>
                  <a:srgbClr val="000090"/>
                </a:solidFill>
                <a:latin typeface="Times New Roman" charset="0"/>
              </a:rPr>
              <a:t>!</a:t>
            </a:r>
          </a:p>
        </p:txBody>
      </p:sp>
      <p:pic>
        <p:nvPicPr>
          <p:cNvPr id="66567" name="Picture 10" descr="Beg Band Conce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2438400"/>
            <a:ext cx="25066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 build="p" autoUpdateAnimBg="0"/>
      <p:bldP spid="412678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839200" cy="1143000"/>
          </a:xfrm>
        </p:spPr>
        <p:txBody>
          <a:bodyPr/>
          <a:lstStyle/>
          <a:p>
            <a:pPr algn="ctr" eaLnBrk="1" hangingPunct="1"/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Demonstration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1524000" y="4267200"/>
            <a:ext cx="426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endParaRPr lang="en-US" sz="2800" i="1">
              <a:latin typeface="Times New Roman" charset="0"/>
            </a:endParaRPr>
          </a:p>
        </p:txBody>
      </p:sp>
      <p:pic>
        <p:nvPicPr>
          <p:cNvPr id="7" name="R:R Slide 32 First Performance Concert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" y="1371600"/>
            <a:ext cx="85344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839200" cy="762000"/>
          </a:xfrm>
        </p:spPr>
        <p:txBody>
          <a:bodyPr/>
          <a:lstStyle/>
          <a:p>
            <a:pPr algn="ctr" eaLnBrk="1" hangingPunct="1"/>
            <a: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 Does </a:t>
            </a:r>
            <a:r>
              <a:rPr lang="en-US" sz="40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 Performance</a:t>
            </a:r>
            <a: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Work?</a:t>
            </a:r>
            <a:endParaRPr lang="en-US" sz="40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7391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ea typeface="ＭＳ Ｐゴシック" charset="-128"/>
                <a:cs typeface="ＭＳ Ｐゴシック" charset="-128"/>
              </a:rPr>
              <a:t>The timing of the performance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Parents want to hear their kids play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Student interest soars and they learn to love performing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ea typeface="ＭＳ Ｐゴシック" charset="-128"/>
                <a:cs typeface="ＭＳ Ｐゴシック" charset="-128"/>
              </a:rPr>
              <a:t>Students practice more prior to a performance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ea typeface="ＭＳ Ｐゴシック" charset="-128"/>
                <a:cs typeface="ＭＳ Ｐゴシック" charset="-128"/>
              </a:rPr>
              <a:t>It works with any group … any schedule … any situation … and any method book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ea typeface="ＭＳ Ｐゴシック" charset="-128"/>
                <a:cs typeface="ＭＳ Ｐゴシック" charset="-128"/>
              </a:rPr>
              <a:t>The audience will be large … enthusiastic … and will arrive early -- lots of quality time with those who care most about the outcome -- </a:t>
            </a:r>
            <a:r>
              <a:rPr lang="en-US" sz="2800" b="1" i="1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the parents!</a:t>
            </a:r>
          </a:p>
        </p:txBody>
      </p:sp>
      <p:pic>
        <p:nvPicPr>
          <p:cNvPr id="70661" name="Picture 4" descr="First Perf cover"/>
          <p:cNvPicPr>
            <a:picLocks noChangeAspect="1" noChangeArrowheads="1"/>
          </p:cNvPicPr>
          <p:nvPr/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 bwMode="auto">
          <a:xfrm rot="310421">
            <a:off x="7059921" y="1353477"/>
            <a:ext cx="1482183" cy="22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16772" name="Text Box 4"/>
          <p:cNvSpPr txBox="1">
            <a:spLocks noChangeArrowheads="1"/>
          </p:cNvSpPr>
          <p:nvPr/>
        </p:nvSpPr>
        <p:spPr bwMode="auto">
          <a:xfrm>
            <a:off x="304800" y="533400"/>
            <a:ext cx="868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CD0000"/>
                </a:solidFill>
                <a:latin typeface="Times New Roman" charset="0"/>
              </a:rPr>
              <a:t>Parents will be </a:t>
            </a:r>
            <a:r>
              <a:rPr lang="en-US" sz="2800" b="1" i="1" u="sng">
                <a:solidFill>
                  <a:srgbClr val="CD0000"/>
                </a:solidFill>
                <a:latin typeface="Times New Roman" charset="0"/>
              </a:rPr>
              <a:t>amazed</a:t>
            </a:r>
            <a:r>
              <a:rPr lang="en-US" sz="2800" i="1">
                <a:solidFill>
                  <a:srgbClr val="CD0000"/>
                </a:solidFill>
                <a:latin typeface="Times New Roman" charset="0"/>
              </a:rPr>
              <a:t> … </a:t>
            </a:r>
            <a:r>
              <a:rPr lang="en-US" sz="3200" i="1">
                <a:solidFill>
                  <a:srgbClr val="CD0000"/>
                </a:solidFill>
                <a:latin typeface="Times New Roman" charset="0"/>
              </a:rPr>
              <a:t>most</a:t>
            </a:r>
            <a:r>
              <a:rPr lang="en-US" sz="2800" i="1">
                <a:solidFill>
                  <a:srgbClr val="CD0000"/>
                </a:solidFill>
                <a:latin typeface="Times New Roman" charset="0"/>
              </a:rPr>
              <a:t> have no idea how much their child has learned based on what they hear at home!</a:t>
            </a:r>
            <a:endParaRPr lang="en-US" sz="2800" i="1">
              <a:latin typeface="Times New Roman" charset="0"/>
            </a:endParaRP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981200"/>
            <a:ext cx="5562600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8" descr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828800"/>
            <a:ext cx="76962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33600" y="1981200"/>
            <a:ext cx="6324600" cy="36576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Many schools have the principal serve as the narrator -- </a:t>
            </a:r>
            <a:r>
              <a:rPr lang="en-US" sz="28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GREAT PR!</a:t>
            </a:r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The sound of </a:t>
            </a:r>
          </a:p>
          <a:p>
            <a:pPr eaLnBrk="1" hangingPunct="1">
              <a:buFont typeface="Wingdings" charset="2"/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     applause is </a:t>
            </a:r>
          </a:p>
          <a:p>
            <a:pPr eaLnBrk="1" hangingPunct="1">
              <a:buFont typeface="Wingdings" charset="2"/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     infectious</a:t>
            </a:r>
            <a:endParaRPr lang="en-US" sz="35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228600" y="609600"/>
            <a:ext cx="868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CD0000"/>
                </a:solidFill>
                <a:latin typeface="Times New Roman" charset="0"/>
              </a:rPr>
              <a:t>Students enjoy the satisfaction of a performance after good preparation – the process starts </a:t>
            </a:r>
            <a:r>
              <a:rPr lang="en-US" sz="3200" b="1" i="1" u="sng" dirty="0">
                <a:solidFill>
                  <a:srgbClr val="CD0000"/>
                </a:solidFill>
                <a:latin typeface="Times New Roman" charset="0"/>
              </a:rPr>
              <a:t>early</a:t>
            </a:r>
            <a:endParaRPr lang="en-US" sz="3100" dirty="0">
              <a:solidFill>
                <a:srgbClr val="CD0000"/>
              </a:solidFill>
              <a:latin typeface="Times New Roman" charset="0"/>
            </a:endParaRPr>
          </a:p>
        </p:txBody>
      </p:sp>
      <p:pic>
        <p:nvPicPr>
          <p:cNvPr id="7475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658250"/>
            <a:ext cx="4343400" cy="261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2057400"/>
            <a:ext cx="1270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8" descr="C:\Documents and Settings\William Harvey\Local Settings\Temporary Internet Files\Content.IE5\FN4DI34B\MPj0405396000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981200"/>
            <a:ext cx="6858000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991600" cy="1143000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Put the Date on Your Calendar!</a:t>
            </a:r>
            <a:br>
              <a:rPr lang="en-US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Schedule </a:t>
            </a:r>
            <a:r>
              <a:rPr lang="en-US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</a:t>
            </a:r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Performance </a:t>
            </a:r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NOW</a:t>
            </a:r>
            <a:r>
              <a:rPr lang="en-US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0"/>
            <a:ext cx="8229600" cy="1524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M.A.C. Wants to Help. . .</a:t>
            </a:r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Check Out Our Online Resources</a:t>
            </a:r>
            <a:endParaRPr lang="en-US" b="1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676400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  <a:hlinkClick r:id="rId4"/>
              </a:rPr>
              <a:t>www.musicachievementcouncil.org</a:t>
            </a:r>
            <a:endParaRPr lang="en-US" sz="2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800" b="1" dirty="0" smtClean="0">
                <a:solidFill>
                  <a:srgbClr val="4890C5"/>
                </a:solidFill>
                <a:latin typeface="Times New Roman"/>
                <a:cs typeface="Times New Roman"/>
              </a:rPr>
              <a:t>@</a:t>
            </a:r>
            <a:r>
              <a:rPr lang="en-US" sz="2800" b="1" dirty="0" err="1" smtClean="0">
                <a:solidFill>
                  <a:srgbClr val="4890C5"/>
                </a:solidFill>
                <a:latin typeface="Times New Roman"/>
                <a:cs typeface="Times New Roman"/>
              </a:rPr>
              <a:t>MusicAchCouncil</a:t>
            </a:r>
            <a:endParaRPr lang="en-US" sz="2800" dirty="0" smtClean="0">
              <a:solidFill>
                <a:srgbClr val="4890C5"/>
              </a:solidFill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10" name="R:R Slide 37 DrTim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43000" y="2743200"/>
            <a:ext cx="7086600" cy="3986213"/>
          </a:xfrm>
          <a:prstGeom prst="rect">
            <a:avLst/>
          </a:prstGeom>
        </p:spPr>
      </p:pic>
      <p:pic>
        <p:nvPicPr>
          <p:cNvPr id="11" name="Picture 10" descr="Twitter_bird_logo_2012.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472" y="2285615"/>
            <a:ext cx="943928" cy="762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914400"/>
          </a:xfrm>
        </p:spPr>
        <p:txBody>
          <a:bodyPr/>
          <a:lstStyle/>
          <a:p>
            <a:pPr algn="ctr" eaLnBrk="1" hangingPunct="1"/>
            <a:r>
              <a:rPr lang="en-US" sz="600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endParaRPr lang="en-US" sz="60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MAC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76400"/>
            <a:ext cx="2957784" cy="374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First Perf cover"/>
          <p:cNvPicPr>
            <a:picLocks noChangeAspect="1" noChangeArrowheads="1"/>
          </p:cNvPicPr>
          <p:nvPr/>
        </p:nvPicPr>
        <p:blipFill>
          <a:blip r:embed="rId4">
            <a:lum bright="-4000" contrast="6000"/>
          </a:blip>
          <a:srcRect/>
          <a:stretch>
            <a:fillRect/>
          </a:stretch>
        </p:blipFill>
        <p:spPr bwMode="auto">
          <a:xfrm rot="21408970">
            <a:off x="1859767" y="2856274"/>
            <a:ext cx="2621311" cy="393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Tips for Success Book Cov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063270" y="1600200"/>
            <a:ext cx="3023330" cy="3812255"/>
          </a:xfrm>
          <a:prstGeom prst="rect">
            <a:avLst/>
          </a:prstGeom>
          <a:effec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6089073" y="2971800"/>
            <a:ext cx="282632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 descr="QRCode Direct Link to MAC Resource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533400"/>
            <a:ext cx="1066800" cy="1066800"/>
          </a:xfrm>
          <a:prstGeom prst="rect">
            <a:avLst/>
          </a:prstGeom>
        </p:spPr>
      </p:pic>
      <p:pic>
        <p:nvPicPr>
          <p:cNvPr id="16" name="Picture 15" descr="QRCode Direct Link to MAC Resource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800" y="60960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25019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7244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38100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5983288"/>
            <a:ext cx="2743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1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4876800"/>
            <a:ext cx="3124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67400" y="24622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57600" y="395605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7800" y="5907088"/>
            <a:ext cx="3200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4800" y="24257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48400" y="3886200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133600" y="24257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1600200" y="1295400"/>
            <a:ext cx="7315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MusicAchCouncil</a:t>
            </a: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MusicEdConsult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rgbClr val="4890C5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3200" y="47244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</a:t>
            </a:r>
          </a:p>
          <a:p>
            <a:pPr algn="ctr" eaLnBrk="1" hangingPunct="1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These 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1828800"/>
            <a:ext cx="990600" cy="800484"/>
          </a:xfrm>
          <a:prstGeom prst="rect">
            <a:avLst/>
          </a:prstGeom>
        </p:spPr>
      </p:pic>
      <p:pic>
        <p:nvPicPr>
          <p:cNvPr id="21" name="Picture 20" descr="Slides Logo Transparent cop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74292" y="2362200"/>
            <a:ext cx="2188308" cy="1511300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noFill/>
          <a:effectLst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765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534400" cy="1295400"/>
          </a:xfrm>
          <a:effectLst/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Fundamental Beliefs of 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               </a:t>
            </a:r>
            <a:r>
              <a:rPr lang="en-US" sz="40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Effective</a:t>
            </a:r>
            <a:r>
              <a:rPr lang="en-US" sz="4000" b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Recruiters:</a:t>
            </a:r>
            <a:endParaRPr lang="en-US" sz="4000" dirty="0">
              <a:solidFill>
                <a:schemeClr val="accent2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4963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4038600" cy="4302125"/>
          </a:xfrm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student will be interested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All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students will have an equal opportunity to succeed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dirty="0">
                <a:ea typeface="ＭＳ Ｐゴシック" charset="-128"/>
                <a:cs typeface="ＭＳ Ｐゴシック" charset="-128"/>
              </a:rPr>
              <a:t>Music is an integral part of their </a:t>
            </a: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total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education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student is eagerly welcome-- regardless of talent or ability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dirty="0">
                <a:ea typeface="ＭＳ Ｐゴシック" charset="-128"/>
                <a:cs typeface="ＭＳ Ｐゴシック" charset="-128"/>
              </a:rPr>
              <a:t>Students want to play because it looks like </a:t>
            </a: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fun</a:t>
            </a:r>
            <a:endParaRPr lang="en-US" sz="2400" dirty="0">
              <a:solidFill>
                <a:schemeClr val="accent2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7653" name="Picture 1028" descr="DSC_0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412426">
            <a:off x="457200" y="2317991"/>
            <a:ext cx="4038600" cy="2598738"/>
          </a:xfr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3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25019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7244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38100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5983288"/>
            <a:ext cx="2743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1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4876800"/>
            <a:ext cx="3124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67400" y="24622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57600" y="395605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7800" y="5907088"/>
            <a:ext cx="3200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4800" y="24257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48400" y="3886200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133600" y="24257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1600200" y="1295400"/>
            <a:ext cx="7315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MusicAchCouncil</a:t>
            </a: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MusicEdConsult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rgbClr val="4890C5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3200" y="47244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</a:t>
            </a:r>
          </a:p>
          <a:p>
            <a:pPr algn="ctr" eaLnBrk="1" hangingPunct="1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These 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1828800"/>
            <a:ext cx="990600" cy="800484"/>
          </a:xfrm>
          <a:prstGeom prst="rect">
            <a:avLst/>
          </a:prstGeom>
        </p:spPr>
      </p:pic>
      <p:pic>
        <p:nvPicPr>
          <p:cNvPr id="21" name="Picture 20" descr="Slides Logo Transparent cop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74292" y="2362200"/>
            <a:ext cx="2188308" cy="1511300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	         </a:t>
            </a:r>
            <a:r>
              <a:rPr lang="en-US" sz="40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Attracting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. . .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2209800"/>
            <a:ext cx="40386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Foster student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interest through </a:t>
            </a:r>
            <a:r>
              <a:rPr lang="en-US" sz="2800" b="1" u="sng" dirty="0" smtClean="0">
                <a:ea typeface="ＭＳ Ｐゴシック" charset="-128"/>
                <a:cs typeface="ＭＳ Ｐゴシック" charset="-128"/>
              </a:rPr>
              <a:t>visibility</a:t>
            </a: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Inform parents of benefits of music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Build and nurture support among administration &amp; classroom teachers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701" name="Picture 4" descr="4-DSC_0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286844">
            <a:off x="311150" y="2393950"/>
            <a:ext cx="4445000" cy="2895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143000"/>
            <a:ext cx="83820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Recruiting is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a </a:t>
            </a:r>
            <a:r>
              <a:rPr lang="en-US" sz="28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YEAR-ROUND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process including: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800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Regular visits with feeder programs/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Effective PR: Bulletin boards, school newsletters, PTA announcements, concert programs, school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announcements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Mass concerts with feeder programs 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      including recorder classes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Recruitment meetings with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	students and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parents—</a:t>
            </a:r>
            <a:r>
              <a:rPr lang="en-US" sz="2800" b="1" dirty="0" smtClean="0">
                <a:ea typeface="ＭＳ Ｐゴシック" charset="-128"/>
                <a:cs typeface="ＭＳ Ｐゴシック" charset="-128"/>
              </a:rPr>
              <a:t>REACH OUT!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Instrument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demos/petting zoos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Follow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-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ups – </a:t>
            </a:r>
            <a:r>
              <a:rPr lang="en-US" sz="2800" b="1" dirty="0" smtClean="0">
                <a:ea typeface="ＭＳ Ｐゴシック" charset="-128"/>
                <a:cs typeface="ＭＳ Ｐゴシック" charset="-128"/>
              </a:rPr>
              <a:t>SHOW UP FOR EVERYTHING!</a:t>
            </a:r>
            <a:endParaRPr lang="en-US" sz="2800" b="1" i="1" u="sng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1749" name="Picture 14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3276600"/>
            <a:ext cx="14954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1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3276600"/>
            <a:ext cx="246515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914400"/>
            <a:ext cx="86868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Engage Students Early. 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R:R Slide 7 Elementary Band at Hafltim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90600" y="1981200"/>
            <a:ext cx="72136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914400"/>
            <a:ext cx="86868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What’s Really Important. 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52800" y="1447800"/>
            <a:ext cx="5791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2000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>
                <a:ea typeface="ＭＳ Ｐゴシック" charset="-128"/>
                <a:cs typeface="ＭＳ Ｐゴシック" charset="-128"/>
              </a:rPr>
              <a:t>Ensure </a:t>
            </a:r>
            <a:r>
              <a:rPr lang="en-US" sz="4400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HIGH</a:t>
            </a:r>
            <a:r>
              <a:rPr lang="en-US" sz="44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ea typeface="ＭＳ Ｐゴシック" charset="-128"/>
                <a:cs typeface="ＭＳ Ｐゴシック" charset="-128"/>
              </a:rPr>
              <a:t>quality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and fulfillment </a:t>
            </a:r>
            <a:endParaRPr lang="en-US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>
                <a:ea typeface="ＭＳ Ｐゴシック" charset="-128"/>
                <a:cs typeface="ＭＳ Ｐゴシック" charset="-128"/>
              </a:rPr>
              <a:t>Your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ENTHUSIASM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matters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Be </a:t>
            </a:r>
            <a:r>
              <a:rPr lang="en-US" dirty="0">
                <a:ea typeface="ＭＳ Ｐゴシック" charset="-128"/>
                <a:cs typeface="ＭＳ Ｐゴシック" charset="-128"/>
              </a:rPr>
              <a:t>friendly, approachable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>
                <a:ea typeface="ＭＳ Ｐゴシック" charset="-128"/>
                <a:cs typeface="ＭＳ Ｐゴシック" charset="-128"/>
              </a:rPr>
              <a:t>Students have big dreams of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success—give it to them!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>
                <a:ea typeface="ＭＳ Ｐゴシック" charset="-128"/>
                <a:cs typeface="ＭＳ Ｐゴシック" charset="-128"/>
              </a:rPr>
              <a:t>It’s never to early to recruit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Learning can be FUN! 				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SMILE</a:t>
            </a:r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b="1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3797" name="Picture 5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05000"/>
            <a:ext cx="2819400" cy="434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991600" cy="838200"/>
          </a:xfrm>
        </p:spPr>
        <p:txBody>
          <a:bodyPr/>
          <a:lstStyle/>
          <a:p>
            <a:pPr eaLnBrk="1" hangingPunct="1"/>
            <a: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r>
              <a:rPr lang="en-US" sz="40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Plan Way A</a:t>
            </a:r>
            <a:r>
              <a:rPr lang="en-US" sz="36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en-US" sz="32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</a:t>
            </a:r>
            <a:r>
              <a:rPr lang="en-US" sz="24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ad 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219200"/>
            <a:ext cx="4800600" cy="48768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lvl="1" eaLnBrk="1" hangingPunct="1"/>
            <a:r>
              <a:rPr lang="en-US" dirty="0"/>
              <a:t>Meet with feeder/classroom teachers to identify future instrumentalists</a:t>
            </a:r>
          </a:p>
          <a:p>
            <a:pPr lvl="1" eaLnBrk="1" hangingPunct="1"/>
            <a:r>
              <a:rPr lang="en-US" dirty="0"/>
              <a:t>Select recruitment materials: DVDs, posters, surveys, forms, pamphlets, PR items</a:t>
            </a:r>
          </a:p>
          <a:p>
            <a:pPr lvl="1" eaLnBrk="1" hangingPunct="1"/>
            <a:r>
              <a:rPr lang="en-US" dirty="0"/>
              <a:t>Enlist dealer help well in advance--let them know what you </a:t>
            </a:r>
            <a:r>
              <a:rPr lang="en-US" dirty="0" smtClean="0"/>
              <a:t>need</a:t>
            </a:r>
          </a:p>
        </p:txBody>
      </p:sp>
      <p:pic>
        <p:nvPicPr>
          <p:cNvPr id="3584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0996966">
            <a:off x="304800" y="1676400"/>
            <a:ext cx="4038600" cy="2587625"/>
          </a:xfrm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752600"/>
            <a:ext cx="414178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 descr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962400"/>
            <a:ext cx="2286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Quadrant">
  <a:themeElements>
    <a:clrScheme name="">
      <a:dk1>
        <a:srgbClr val="000000"/>
      </a:dk1>
      <a:lt1>
        <a:srgbClr val="FFE096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EDC9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5341</TotalTime>
  <Words>1357</Words>
  <Application>Microsoft Macintosh PowerPoint</Application>
  <PresentationFormat>On-screen Show (4:3)</PresentationFormat>
  <Paragraphs>293</Paragraphs>
  <Slides>40</Slides>
  <Notes>40</Notes>
  <HiddenSlides>0</HiddenSlides>
  <MMClips>7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Quadrant</vt:lpstr>
      <vt:lpstr>Slide 1</vt:lpstr>
      <vt:lpstr>Today’s Session</vt:lpstr>
      <vt:lpstr>Slide 3</vt:lpstr>
      <vt:lpstr>Fundamental Beliefs of                  Effective Recruiters:</vt:lpstr>
      <vt:lpstr>Key Steps in Recruiting:            Attracting Students. . .</vt:lpstr>
      <vt:lpstr>Key Steps in Recruiting</vt:lpstr>
      <vt:lpstr>Key Steps in Recruiting:      Engage Students Early. . .</vt:lpstr>
      <vt:lpstr>Key Steps in Recruiting:      What’s Really Important. . .</vt:lpstr>
      <vt:lpstr>Key Steps in Recruiting: Plan Way Ahead </vt:lpstr>
      <vt:lpstr>Presentation Day </vt:lpstr>
      <vt:lpstr>Follow-up idea from:  Jeff Scott and Emily Wilkinson </vt:lpstr>
      <vt:lpstr>Engage Parent Support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Engage Parent Support…Directly! The Parent Band – REALLY FUN!</vt:lpstr>
      <vt:lpstr>Slide 18</vt:lpstr>
      <vt:lpstr>Slide 19</vt:lpstr>
      <vt:lpstr>Slide 20</vt:lpstr>
      <vt:lpstr>Slide 21</vt:lpstr>
      <vt:lpstr>Keeping Your New Recruits</vt:lpstr>
      <vt:lpstr>   Keeping Your New Recruits. . .   Why Do Kids Stay?  Let’s Ask THEM!</vt:lpstr>
      <vt:lpstr>Retention: Keys to Success</vt:lpstr>
      <vt:lpstr>Actions That Help Retain Students</vt:lpstr>
      <vt:lpstr>Why Should Students Continue?  Tell Your OWN Story: </vt:lpstr>
      <vt:lpstr>Common Reasons for Drop-outs?</vt:lpstr>
      <vt:lpstr>What Can You Do? </vt:lpstr>
      <vt:lpstr>What If …</vt:lpstr>
      <vt:lpstr>First Performance Concert!</vt:lpstr>
      <vt:lpstr>First Performance Demonstration Concert for Band or Orchestra</vt:lpstr>
      <vt:lpstr>First Performance Demonstration </vt:lpstr>
      <vt:lpstr>Why Does First Performance Work?</vt:lpstr>
      <vt:lpstr>Slide 34</vt:lpstr>
      <vt:lpstr>Slide 35</vt:lpstr>
      <vt:lpstr>Put the Date on Your Calendar! Schedule First Performance NOW!</vt:lpstr>
      <vt:lpstr>M.A.C. Wants to Help. . .   Check Out Our Online Resources</vt:lpstr>
      <vt:lpstr>Got SMART Phone?</vt:lpstr>
      <vt:lpstr>Slide 39</vt:lpstr>
      <vt:lpstr>Slide 40</vt:lpstr>
    </vt:vector>
  </TitlesOfParts>
  <Company>Music Achievement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1118</cp:revision>
  <dcterms:created xsi:type="dcterms:W3CDTF">2015-11-14T02:55:18Z</dcterms:created>
  <dcterms:modified xsi:type="dcterms:W3CDTF">2015-11-14T03:03:30Z</dcterms:modified>
</cp:coreProperties>
</file>