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9"/>
  </p:notesMasterIdLst>
  <p:sldIdLst>
    <p:sldId id="287" r:id="rId2"/>
    <p:sldId id="286" r:id="rId3"/>
    <p:sldId id="290" r:id="rId4"/>
    <p:sldId id="291" r:id="rId5"/>
    <p:sldId id="263" r:id="rId6"/>
    <p:sldId id="264" r:id="rId7"/>
    <p:sldId id="319" r:id="rId8"/>
    <p:sldId id="294" r:id="rId9"/>
    <p:sldId id="308" r:id="rId10"/>
    <p:sldId id="309" r:id="rId11"/>
    <p:sldId id="318" r:id="rId12"/>
    <p:sldId id="295" r:id="rId13"/>
    <p:sldId id="272" r:id="rId14"/>
    <p:sldId id="297" r:id="rId15"/>
    <p:sldId id="298" r:id="rId16"/>
    <p:sldId id="299" r:id="rId17"/>
    <p:sldId id="300" r:id="rId18"/>
    <p:sldId id="302" r:id="rId19"/>
    <p:sldId id="301" r:id="rId20"/>
    <p:sldId id="306" r:id="rId21"/>
    <p:sldId id="303" r:id="rId22"/>
    <p:sldId id="304" r:id="rId23"/>
    <p:sldId id="305" r:id="rId24"/>
    <p:sldId id="307" r:id="rId25"/>
    <p:sldId id="311" r:id="rId26"/>
    <p:sldId id="312" r:id="rId27"/>
    <p:sldId id="316" r:id="rId28"/>
    <p:sldId id="317" r:id="rId29"/>
    <p:sldId id="320" r:id="rId30"/>
    <p:sldId id="321" r:id="rId31"/>
    <p:sldId id="322" r:id="rId32"/>
    <p:sldId id="323" r:id="rId33"/>
    <p:sldId id="273" r:id="rId34"/>
    <p:sldId id="274" r:id="rId35"/>
    <p:sldId id="275" r:id="rId36"/>
    <p:sldId id="276" r:id="rId37"/>
    <p:sldId id="28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9807F-1B59-5D48-9198-CD0E92E8D150}" type="datetimeFigureOut">
              <a:rPr lang="en-US" smtClean="0"/>
              <a:pPr/>
              <a:t>6/17/15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2F61B-FE65-334F-8B66-348BB264E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9E9D4-7356-4F43-9922-631A9440388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6EF84-7A06-E948-BE90-A23D85005DA6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10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6EF84-7A06-E948-BE90-A23D85005DA6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6EF84-7A06-E948-BE90-A23D85005DA6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18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19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20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28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29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30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B81BB-7547-F04D-B467-AD620DF8FBB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A30B11-E947-474B-A1C8-88D3171EDF04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393E8-D1CF-E644-959A-1E2E4731590B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BF665-4EF5-A94F-A657-9901CF5B834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B21A8-3DA3-214A-9797-136325493D6C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D09CA-963B-2B40-B397-71E9B1C07EED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E4657-4E06-3349-94F7-A7E49DC671CF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E4657-4E06-3349-94F7-A7E49DC671CF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6EF84-7A06-E948-BE90-A23D85005DA6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8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6EF84-7A06-E948-BE90-A23D85005DA6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9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9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B78E2-8A96-0B41-A0CB-AE8C9296A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A82E6-281A-124E-A729-176BA7773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A4CD3-7B1F-6447-BD82-9257B73D2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3142-2954-DF4B-BB03-9447E96C6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DE2E8-4906-B94D-95C5-473ED83A2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6C6DF-B193-A247-8240-1338E4A8F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FD9D-CAE8-9249-A7CC-E7C76D095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E288A-001F-6C4E-BCF1-006B03946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8777-3A1E-EA45-9372-B3403EA4D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5B1F-444C-004A-B475-5AFABBE31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02ED0-5C30-AD46-B7F5-B62C74A37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003B3B"/>
            </a:gs>
            <a:gs pos="50000">
              <a:srgbClr val="008080"/>
            </a:gs>
            <a:gs pos="100000">
              <a:srgbClr val="003B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6002DBDC-9FAC-CF4C-82AF-77CB7DB79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-104" charset="2"/>
        <a:buChar char="w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-104" charset="2"/>
        <a:buChar char="w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video" Target="file://localhost/Users/marcianeel/Desktop/Videos%20for%20NAfME%20Leadership%20PPT/Habit%202-%20Begin%20with%20the%20End%20in%20Mind.mp4" TargetMode="Externa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4.png"/><Relationship Id="rId1" Type="http://schemas.openxmlformats.org/officeDocument/2006/relationships/video" Target="file://localhost/Users/marcianeel/Desktop/Videos%20for%20NAfME%20Leadership%20PPT/Put%20First%20Things%20First%202012-2013.mp4" TargetMode="Externa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png"/><Relationship Id="rId1" Type="http://schemas.openxmlformats.org/officeDocument/2006/relationships/video" Target="file://localhost/Users/marcianeel/Desktop/Videos%20for%20NAfME%20Leadership%20PPT/Communication%20Problems.mp4" TargetMode="External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18.png"/><Relationship Id="rId1" Type="http://schemas.openxmlformats.org/officeDocument/2006/relationships/video" Target="file://localhost/Users/marcianeel/Desktop/Videos%20for%20NAfME%20Leadership%20PPT/Crabs%20Team%20Work%20Very%20Funny%20Video%20Ever.mp4" TargetMode="Externa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png"/><Relationship Id="rId1" Type="http://schemas.openxmlformats.org/officeDocument/2006/relationships/video" Target="file://localhost/Users/marcianeel/Desktop/Videos%20for%20NAfME%20Leadership%20PPT/Can%20you%20hear%20me%20now.mp4" TargetMode="External"/><Relationship Id="rId2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hyperlink" Target="http://www.musicedconsultants.net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5.png"/><Relationship Id="rId1" Type="http://schemas.openxmlformats.org/officeDocument/2006/relationships/video" Target="file://localhost/Users/marcianeel/Desktop/Videos%20for%20NAfME%20Leadership%20PPT/A%20guide%20to%20effective%20communcation.mp4" TargetMode="Externa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10600" cy="19812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sz="4400" b="1" i="1" dirty="0" smtClean="0">
                <a:solidFill>
                  <a:srgbClr val="FFFF00"/>
                </a:solidFill>
                <a:latin typeface="Times New Roman" charset="0"/>
              </a:rPr>
              <a:t>One </a:t>
            </a:r>
            <a:r>
              <a:rPr lang="en-US" sz="4400" b="1" i="1" dirty="0">
                <a:solidFill>
                  <a:srgbClr val="FFFF00"/>
                </a:solidFill>
                <a:latin typeface="Times New Roman" charset="0"/>
              </a:rPr>
              <a:t>is Too Small a Number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charset="0"/>
              </a:rPr>
              <a:t>to Achieve Something 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charset="0"/>
              </a:rPr>
              <a:t>Great</a:t>
            </a:r>
            <a:endParaRPr lang="en-US" sz="4400" dirty="0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4300538"/>
            <a:ext cx="91440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itchFamily="-104" charset="0"/>
              </a:rPr>
              <a:t>Marcia Neel</a:t>
            </a:r>
            <a:endParaRPr lang="en-US" sz="3200" dirty="0" smtClean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June 17, 2015</a:t>
            </a:r>
            <a:endParaRPr lang="en-US" dirty="0"/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1129670" y="2133600"/>
            <a:ext cx="69100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 err="1" smtClean="0">
                <a:effectLst>
                  <a:reflection stA="50000" endPos="75000" dist="12700" dir="5400000" sy="-100000" algn="bl" rotWithShape="0"/>
                </a:effectLst>
                <a:latin typeface="Times New Roman" pitchFamily="-104" charset="0"/>
              </a:rPr>
              <a:t>NAfME</a:t>
            </a:r>
            <a:r>
              <a:rPr lang="en-US" sz="4800" b="1" dirty="0" smtClean="0">
                <a:effectLst>
                  <a:reflection stA="50000" endPos="75000" dist="12700" dir="5400000" sy="-100000" algn="bl" rotWithShape="0"/>
                </a:effectLst>
                <a:latin typeface="Times New Roman" pitchFamily="-104" charset="0"/>
              </a:rPr>
              <a:t> Western Division </a:t>
            </a:r>
          </a:p>
          <a:p>
            <a:pPr algn="ctr"/>
            <a:r>
              <a:rPr lang="en-US" sz="4800" b="1" dirty="0" smtClean="0">
                <a:effectLst>
                  <a:reflection stA="50000" endPos="75000" dist="12700" dir="5400000" sy="-100000" algn="bl" rotWithShape="0"/>
                </a:effectLst>
                <a:latin typeface="Times New Roman" pitchFamily="-104" charset="0"/>
              </a:rPr>
              <a:t>Leadership Conference</a:t>
            </a:r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228600" y="57150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 err="1">
                <a:solidFill>
                  <a:srgbClr val="FFFF00"/>
                </a:solidFill>
                <a:latin typeface="Times New Roman" pitchFamily="-104" charset="0"/>
              </a:rPr>
              <a:t>www.musiceducationconsultants.net</a:t>
            </a:r>
            <a:endParaRPr lang="en-US" sz="2800" i="1" dirty="0">
              <a:latin typeface="Times New Roman" pitchFamily="-104" charset="0"/>
            </a:endParaRPr>
          </a:p>
        </p:txBody>
      </p:sp>
      <p:sp>
        <p:nvSpPr>
          <p:cNvPr id="14343" name="Rectangle 1032"/>
          <p:cNvSpPr>
            <a:spLocks noChangeArrowheads="1"/>
          </p:cNvSpPr>
          <p:nvPr/>
        </p:nvSpPr>
        <p:spPr bwMode="auto">
          <a:xfrm>
            <a:off x="1143000" y="4300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199765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 smtClean="0">
                <a:solidFill>
                  <a:srgbClr val="FFFF00"/>
                </a:solidFill>
                <a:latin typeface="Times New Roman" pitchFamily="-104" charset="0"/>
              </a:rPr>
              <a:t>Five Connecting Principles:</a:t>
            </a:r>
            <a:endParaRPr lang="en-US" sz="32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8761" y="956017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smtClean="0">
                <a:latin typeface="Times New Roman" pitchFamily="-104" charset="0"/>
              </a:rPr>
              <a:t>3. Connecting </a:t>
            </a:r>
            <a:r>
              <a:rPr lang="en-US" sz="3600" u="sng" dirty="0" smtClean="0">
                <a:latin typeface="Times New Roman" pitchFamily="-104" charset="0"/>
              </a:rPr>
              <a:t>Goes Beyond Words</a:t>
            </a:r>
            <a:r>
              <a:rPr lang="en-US" sz="3600" dirty="0" smtClean="0">
                <a:latin typeface="Times New Roman" pitchFamily="-104" charset="0"/>
              </a:rPr>
              <a:t>. . .</a:t>
            </a:r>
            <a:endParaRPr lang="en-US" sz="3200" i="1" dirty="0">
              <a:latin typeface="Times New Roman" pitchFamily="-1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709" y="2222300"/>
            <a:ext cx="4802917" cy="4521496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8761" y="928571"/>
            <a:ext cx="83820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i="1" dirty="0" smtClean="0">
                <a:latin typeface="Times New Roman" pitchFamily="-104" charset="0"/>
              </a:rPr>
              <a:t>                                                              your</a:t>
            </a:r>
          </a:p>
          <a:p>
            <a:pPr algn="l"/>
            <a:r>
              <a:rPr lang="en-US" sz="3600" i="1" dirty="0" smtClean="0">
                <a:latin typeface="Times New Roman" pitchFamily="-104" charset="0"/>
              </a:rPr>
              <a:t>actions speak so loudly, I can’t hear your words.</a:t>
            </a:r>
            <a:endParaRPr lang="en-US" sz="3200" i="1" dirty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bb4f575425daa454ec71f6d1f88628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199765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 smtClean="0">
                <a:solidFill>
                  <a:srgbClr val="FFFF00"/>
                </a:solidFill>
                <a:latin typeface="Times New Roman" pitchFamily="-104" charset="0"/>
              </a:rPr>
              <a:t>Five Connecting Principles:</a:t>
            </a:r>
            <a:endParaRPr lang="en-US" sz="32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4800" y="1550576"/>
            <a:ext cx="8382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smtClean="0">
                <a:latin typeface="Times New Roman" pitchFamily="-104" charset="0"/>
              </a:rPr>
              <a:t>4. Connecting Always </a:t>
            </a:r>
            <a:r>
              <a:rPr lang="en-US" sz="3600" u="sng" dirty="0" smtClean="0">
                <a:latin typeface="Times New Roman" pitchFamily="-104" charset="0"/>
              </a:rPr>
              <a:t>Requires Energy</a:t>
            </a:r>
            <a:r>
              <a:rPr lang="en-US" sz="3600" dirty="0" smtClean="0">
                <a:latin typeface="Times New Roman" pitchFamily="-104" charset="0"/>
              </a:rPr>
              <a:t>. . .</a:t>
            </a:r>
            <a:br>
              <a:rPr lang="en-US" sz="3600" dirty="0" smtClean="0">
                <a:latin typeface="Times New Roman" pitchFamily="-104" charset="0"/>
              </a:rPr>
            </a:br>
            <a:endParaRPr lang="en-US" sz="3200" i="1" dirty="0">
              <a:latin typeface="Times New Roman" pitchFamily="-10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800" y="354653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smtClean="0">
                <a:latin typeface="Times New Roman" pitchFamily="-104" charset="0"/>
              </a:rPr>
              <a:t>5. Connecting is </a:t>
            </a:r>
            <a:r>
              <a:rPr lang="en-US" sz="3600" u="sng" dirty="0" smtClean="0">
                <a:latin typeface="Times New Roman" pitchFamily="-104" charset="0"/>
              </a:rPr>
              <a:t>More Skill </a:t>
            </a:r>
            <a:r>
              <a:rPr lang="en-US" sz="3600" dirty="0" smtClean="0">
                <a:latin typeface="Times New Roman" pitchFamily="-104" charset="0"/>
              </a:rPr>
              <a:t>than Natural Talent. . .</a:t>
            </a:r>
            <a:endParaRPr lang="en-US" sz="3200" i="1" dirty="0">
              <a:latin typeface="Times New Roman" pitchFamily="-10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1812" y="1534081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smtClean="0">
                <a:latin typeface="Times New Roman" pitchFamily="-104" charset="0"/>
              </a:rPr>
              <a:t/>
            </a:r>
            <a:br>
              <a:rPr lang="en-US" sz="3600" dirty="0" smtClean="0">
                <a:latin typeface="Times New Roman" pitchFamily="-104" charset="0"/>
              </a:rPr>
            </a:br>
            <a:r>
              <a:rPr lang="en-US" sz="3600" i="1" dirty="0" smtClean="0">
                <a:latin typeface="Times New Roman" pitchFamily="-104" charset="0"/>
              </a:rPr>
              <a:t>“they” get out of it what “you” put into it!</a:t>
            </a:r>
            <a:endParaRPr lang="en-US" sz="3200" i="1" dirty="0">
              <a:latin typeface="Times New Roman" pitchFamily="-10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89152" y="4087059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i="1" dirty="0" smtClean="0">
                <a:latin typeface="Times New Roman" pitchFamily="-104" charset="0"/>
              </a:rPr>
              <a:t>             it can be learned.</a:t>
            </a:r>
            <a:endParaRPr lang="en-US" sz="3200" i="1" dirty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228600"/>
            <a:ext cx="88392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but. . .</a:t>
            </a:r>
          </a:p>
          <a:p>
            <a:pPr algn="ctr"/>
            <a:endParaRPr lang="en-US" sz="1000" dirty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itchFamily="-104" charset="0"/>
              </a:rPr>
              <a:t>“ONE IS TOO SMALL A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itchFamily="-104" charset="0"/>
              </a:rPr>
              <a:t>NUMBER TO ACHIEVE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itchFamily="-104" charset="0"/>
              </a:rPr>
              <a:t>SOMETHING GREAT”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</a:p>
          <a:p>
            <a:pPr algn="ctr"/>
            <a:endParaRPr lang="en-US" sz="1000" dirty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SOOOOOO. . .</a:t>
            </a:r>
            <a:endParaRPr lang="en-US" sz="4400" dirty="0">
              <a:solidFill>
                <a:schemeClr val="bg2"/>
              </a:solidFill>
              <a:latin typeface="Times New Roman" pitchFamily="-104" charset="0"/>
            </a:endParaRPr>
          </a:p>
          <a:p>
            <a:pPr algn="ctr"/>
            <a:endParaRPr lang="en-US" sz="1000" dirty="0">
              <a:solidFill>
                <a:schemeClr val="bg2"/>
              </a:solidFill>
              <a:latin typeface="Times New Roman" pitchFamily="-104" charset="0"/>
            </a:endParaRPr>
          </a:p>
          <a:p>
            <a:pPr algn="ctr"/>
            <a:r>
              <a:rPr lang="en-US" sz="4400" b="1" dirty="0">
                <a:latin typeface="Times New Roman" pitchFamily="-104" charset="0"/>
              </a:rPr>
              <a:t>WHAT </a:t>
            </a:r>
            <a:r>
              <a:rPr lang="en-US" sz="4400" b="1" dirty="0" smtClean="0">
                <a:latin typeface="Times New Roman" pitchFamily="-104" charset="0"/>
              </a:rPr>
              <a:t>CAN BE DONE</a:t>
            </a:r>
          </a:p>
          <a:p>
            <a:pPr algn="ctr"/>
            <a:r>
              <a:rPr lang="en-US" sz="4400" b="1" u="sng" dirty="0">
                <a:solidFill>
                  <a:srgbClr val="FFFF00"/>
                </a:solidFill>
                <a:latin typeface="Times New Roman" pitchFamily="-104" charset="0"/>
              </a:rPr>
              <a:t>TOGETHER</a:t>
            </a:r>
            <a:r>
              <a:rPr lang="en-US" sz="4400" b="1" dirty="0">
                <a:latin typeface="Times New Roman" pitchFamily="-104" charset="0"/>
              </a:rPr>
              <a:t> TO ACHIEVE</a:t>
            </a:r>
          </a:p>
          <a:p>
            <a:pPr algn="ctr"/>
            <a:r>
              <a:rPr lang="en-US" sz="4400" b="1" dirty="0">
                <a:latin typeface="Times New Roman" pitchFamily="-104" charset="0"/>
              </a:rPr>
              <a:t>GREATNESS?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" y="944684"/>
            <a:ext cx="8460780" cy="5913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6599"/>
            <a:ext cx="9153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-104" charset="0"/>
              </a:rPr>
              <a:t>YOU’VE GOT TO BE VISIONARY!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68" y="288106"/>
            <a:ext cx="4306737" cy="6341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1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" y="-28538"/>
            <a:ext cx="9368430" cy="6886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14035"/>
            <a:ext cx="9142404" cy="6009683"/>
          </a:xfrm>
          <a:prstGeom prst="rect">
            <a:avLst/>
          </a:prstGeom>
        </p:spPr>
      </p:pic>
      <p:pic>
        <p:nvPicPr>
          <p:cNvPr id="5" name="Habit 2- Begin with the End in Mind.mp4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96" y="2286000"/>
            <a:ext cx="9142404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t First Things First 2012-2013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313858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30" y="39689"/>
            <a:ext cx="8969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/>
                <a:cs typeface="Times New Roman"/>
              </a:rPr>
              <a:t>3. Put First Things First</a:t>
            </a:r>
            <a:endParaRPr lang="en-US" sz="7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2338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Ever had trouble getting someone to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understand what you’re trying to say?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pic>
        <p:nvPicPr>
          <p:cNvPr id="7" name="Communication Problems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61291" y="1346827"/>
            <a:ext cx="6900538" cy="5175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2048" y="39689"/>
            <a:ext cx="6930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/>
                <a:cs typeface="Times New Roman"/>
              </a:rPr>
              <a:t>4. Think Win-Win</a:t>
            </a:r>
            <a:endParaRPr lang="en-US" sz="7200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27597"/>
            <a:ext cx="9144000" cy="8930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bit 6 Synergiz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976" y="0"/>
            <a:ext cx="957700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rabs Team Work Very Funny Video Ever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8000" y="1827908"/>
            <a:ext cx="8128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2392" y="194415"/>
            <a:ext cx="52942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Times New Roman"/>
                <a:cs typeface="Times New Roman"/>
              </a:rPr>
              <a:t>6. Synergize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-53340"/>
            <a:ext cx="9215118" cy="6911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49482" y="31273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Getting It Together</a:t>
            </a:r>
            <a:endParaRPr lang="en-US" sz="4000" dirty="0">
              <a:solidFill>
                <a:schemeClr val="bg2"/>
              </a:solidFill>
              <a:latin typeface="Times New Roman" pitchFamily="-10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9118" y="1447800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What about Strategic Planning?</a:t>
            </a: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5318" y="2792343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 smtClean="0">
                <a:latin typeface="Times New Roman" pitchFamily="-104" charset="0"/>
              </a:rPr>
              <a:t>1.  Why bother? 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3287" y="4006572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 smtClean="0">
                <a:latin typeface="Times New Roman" pitchFamily="-104" charset="0"/>
              </a:rPr>
              <a:t>2.  How do I get started?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3287" y="362901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How do I get started? The First 5 Steps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3287" y="1223187"/>
            <a:ext cx="853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742950" indent="-742950"/>
            <a:r>
              <a:rPr lang="en-US" sz="4000" dirty="0" smtClean="0">
                <a:latin typeface="Times New Roman" pitchFamily="-104" charset="0"/>
              </a:rPr>
              <a:t>1. Answer the question,</a:t>
            </a:r>
            <a:r>
              <a:rPr lang="en-US" sz="4000" i="1" dirty="0" smtClean="0">
                <a:latin typeface="Times New Roman" pitchFamily="-104" charset="0"/>
              </a:rPr>
              <a:t> “Who are we?”</a:t>
            </a:r>
          </a:p>
          <a:p>
            <a:pPr marL="742950" indent="-742950" algn="l"/>
            <a:r>
              <a:rPr lang="en-US" sz="4000" i="1" dirty="0" smtClean="0">
                <a:latin typeface="Times New Roman" pitchFamily="-104" charset="0"/>
              </a:rPr>
              <a:t>    </a:t>
            </a:r>
            <a:r>
              <a:rPr lang="en-US" sz="4000" dirty="0" smtClean="0">
                <a:latin typeface="Times New Roman" pitchFamily="-104" charset="0"/>
              </a:rPr>
              <a:t>This forms the </a:t>
            </a:r>
            <a:r>
              <a:rPr lang="en-US" sz="4000" u="sng" dirty="0" smtClean="0">
                <a:latin typeface="Times New Roman" pitchFamily="-104" charset="0"/>
              </a:rPr>
              <a:t>Preamble</a:t>
            </a:r>
            <a:r>
              <a:rPr lang="en-US" sz="4000" dirty="0" smtClean="0">
                <a:latin typeface="Times New Roman" pitchFamily="-104" charset="0"/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5757" y="2497141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dirty="0" smtClean="0">
                <a:latin typeface="Times New Roman" pitchFamily="-104" charset="0"/>
              </a:rPr>
              <a:t>2. Answer the question,</a:t>
            </a:r>
            <a:r>
              <a:rPr lang="en-US" sz="4000" i="1" dirty="0" smtClean="0">
                <a:latin typeface="Times New Roman" pitchFamily="-104" charset="0"/>
              </a:rPr>
              <a:t> “What is our  </a:t>
            </a:r>
          </a:p>
          <a:p>
            <a:pPr algn="l"/>
            <a:r>
              <a:rPr lang="en-US" sz="4000" i="1" dirty="0" smtClean="0">
                <a:latin typeface="Times New Roman" pitchFamily="-104" charset="0"/>
              </a:rPr>
              <a:t>    overall purpose?” </a:t>
            </a:r>
            <a:r>
              <a:rPr lang="en-US" sz="4000" dirty="0" smtClean="0">
                <a:latin typeface="Times New Roman" pitchFamily="-104" charset="0"/>
              </a:rPr>
              <a:t>This forms the</a:t>
            </a:r>
          </a:p>
          <a:p>
            <a:pPr algn="l"/>
            <a:r>
              <a:rPr lang="en-US" sz="4000" dirty="0" smtClean="0">
                <a:latin typeface="Times New Roman" pitchFamily="-104" charset="0"/>
              </a:rPr>
              <a:t>    </a:t>
            </a:r>
            <a:r>
              <a:rPr lang="en-US" sz="4000" u="sng" dirty="0" smtClean="0">
                <a:latin typeface="Times New Roman" pitchFamily="-104" charset="0"/>
              </a:rPr>
              <a:t>Mission Statement</a:t>
            </a:r>
            <a:r>
              <a:rPr lang="en-US" sz="4000" dirty="0" smtClean="0">
                <a:latin typeface="Times New Roman" pitchFamily="-104" charset="0"/>
              </a:rPr>
              <a:t>.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49263" y="4436133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dirty="0" smtClean="0">
                <a:latin typeface="Times New Roman" pitchFamily="-104" charset="0"/>
              </a:rPr>
              <a:t>3. Answer the question,</a:t>
            </a:r>
            <a:r>
              <a:rPr lang="en-US" sz="4000" i="1" dirty="0" smtClean="0">
                <a:latin typeface="Times New Roman" pitchFamily="-104" charset="0"/>
              </a:rPr>
              <a:t> “What do we</a:t>
            </a:r>
          </a:p>
          <a:p>
            <a:pPr algn="l"/>
            <a:r>
              <a:rPr lang="en-US" sz="4000" i="1" dirty="0" smtClean="0">
                <a:latin typeface="Times New Roman" pitchFamily="-104" charset="0"/>
              </a:rPr>
              <a:t>    believe in?” </a:t>
            </a:r>
            <a:r>
              <a:rPr lang="en-US" sz="4000" dirty="0" smtClean="0">
                <a:latin typeface="Times New Roman" pitchFamily="-104" charset="0"/>
              </a:rPr>
              <a:t>This forms your </a:t>
            </a:r>
          </a:p>
          <a:p>
            <a:pPr algn="l"/>
            <a:r>
              <a:rPr lang="en-US" sz="4000" dirty="0" smtClean="0">
                <a:latin typeface="Times New Roman" pitchFamily="-104" charset="0"/>
              </a:rPr>
              <a:t>    </a:t>
            </a:r>
            <a:r>
              <a:rPr lang="en-US" sz="4000" u="sng" dirty="0" smtClean="0">
                <a:latin typeface="Times New Roman" pitchFamily="-104" charset="0"/>
              </a:rPr>
              <a:t>Advocacy Statement</a:t>
            </a:r>
            <a:r>
              <a:rPr lang="en-US" sz="4000" dirty="0" smtClean="0">
                <a:latin typeface="Times New Roman" pitchFamily="-104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470" y="362901"/>
            <a:ext cx="8817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How do I get started? The First Five Steps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3287" y="1223187"/>
            <a:ext cx="853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742950" indent="-742950"/>
            <a:r>
              <a:rPr lang="en-US" sz="4000" dirty="0" smtClean="0">
                <a:latin typeface="Times New Roman" pitchFamily="-104" charset="0"/>
              </a:rPr>
              <a:t>4. Answer the </a:t>
            </a:r>
            <a:r>
              <a:rPr lang="en-US" sz="4000" dirty="0" err="1" smtClean="0">
                <a:latin typeface="Times New Roman" pitchFamily="-104" charset="0"/>
              </a:rPr>
              <a:t>question,</a:t>
            </a:r>
            <a:r>
              <a:rPr lang="en-US" sz="4000" i="1" dirty="0" err="1" smtClean="0">
                <a:latin typeface="Times New Roman" pitchFamily="-104" charset="0"/>
              </a:rPr>
              <a:t>“Why</a:t>
            </a:r>
            <a:r>
              <a:rPr lang="en-US" sz="4000" i="1" dirty="0" smtClean="0">
                <a:latin typeface="Times New Roman" pitchFamily="-104" charset="0"/>
              </a:rPr>
              <a:t> a Strategic </a:t>
            </a:r>
          </a:p>
          <a:p>
            <a:pPr marL="742950" indent="-742950" algn="l"/>
            <a:r>
              <a:rPr lang="en-US" sz="4000" i="1" dirty="0" smtClean="0">
                <a:latin typeface="Times New Roman" pitchFamily="-104" charset="0"/>
              </a:rPr>
              <a:t>    Plan?” </a:t>
            </a:r>
            <a:r>
              <a:rPr lang="en-US" sz="4000" dirty="0" smtClean="0">
                <a:latin typeface="Times New Roman" pitchFamily="-104" charset="0"/>
              </a:rPr>
              <a:t>This forms the </a:t>
            </a:r>
            <a:r>
              <a:rPr lang="en-US" sz="4000" u="sng" dirty="0" smtClean="0">
                <a:latin typeface="Times New Roman" pitchFamily="-104" charset="0"/>
              </a:rPr>
              <a:t>Commitment</a:t>
            </a:r>
            <a:r>
              <a:rPr lang="en-US" sz="4000" dirty="0" smtClean="0">
                <a:latin typeface="Times New Roman" pitchFamily="-104" charset="0"/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3287" y="2561056"/>
            <a:ext cx="8534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 smtClean="0">
                <a:latin typeface="Times New Roman" pitchFamily="-104" charset="0"/>
              </a:rPr>
              <a:t>5. When ready, determine what the  </a:t>
            </a:r>
          </a:p>
          <a:p>
            <a:pPr algn="l"/>
            <a:r>
              <a:rPr lang="en-US" sz="4000" dirty="0" smtClean="0">
                <a:latin typeface="Times New Roman" pitchFamily="-104" charset="0"/>
              </a:rPr>
              <a:t>    objectives of the organization are  </a:t>
            </a:r>
          </a:p>
          <a:p>
            <a:pPr algn="l"/>
            <a:r>
              <a:rPr lang="en-US" sz="4000" dirty="0" smtClean="0">
                <a:latin typeface="Times New Roman" pitchFamily="-104" charset="0"/>
              </a:rPr>
              <a:t>    based upon. . .</a:t>
            </a:r>
          </a:p>
          <a:p>
            <a:pPr algn="l"/>
            <a:endParaRPr lang="en-US" sz="2000" dirty="0" smtClean="0">
              <a:latin typeface="Times New Roman" pitchFamily="-104" charset="0"/>
            </a:endParaRPr>
          </a:p>
          <a:p>
            <a:pPr marL="1200150" lvl="1" indent="-742950">
              <a:buAutoNum type="alphaLcPeriod"/>
            </a:pPr>
            <a:r>
              <a:rPr lang="en-US" sz="3200" dirty="0" smtClean="0">
                <a:latin typeface="Times New Roman" pitchFamily="-104" charset="0"/>
              </a:rPr>
              <a:t>Who you are</a:t>
            </a:r>
          </a:p>
          <a:p>
            <a:pPr marL="1200150" lvl="1" indent="-742950">
              <a:buAutoNum type="alphaLcPeriod"/>
            </a:pPr>
            <a:r>
              <a:rPr lang="en-US" sz="3200" dirty="0" smtClean="0">
                <a:latin typeface="Times New Roman" pitchFamily="-104" charset="0"/>
              </a:rPr>
              <a:t>Your Mission Statement</a:t>
            </a:r>
          </a:p>
          <a:p>
            <a:pPr marL="800100" lvl="1" indent="-342900"/>
            <a:r>
              <a:rPr lang="en-US" sz="3200" dirty="0" err="1" smtClean="0">
                <a:latin typeface="Times New Roman" pitchFamily="-104" charset="0"/>
              </a:rPr>
              <a:t>c</a:t>
            </a:r>
            <a:r>
              <a:rPr lang="en-US" sz="3200" dirty="0" smtClean="0">
                <a:latin typeface="Times New Roman" pitchFamily="-104" charset="0"/>
              </a:rPr>
              <a:t>.     What you advocate for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3287" y="362901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Writing Objectives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 descr="Screen Shot 2015-06-17 at 12.43.5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4504"/>
            <a:ext cx="9144000" cy="4685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6-17 at 7.46.5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28023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You keep trying and trying and trying?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pic>
        <p:nvPicPr>
          <p:cNvPr id="4" name="Can you hear me now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57750" y="1062624"/>
            <a:ext cx="6852305" cy="5139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6-17 at 7.48.1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NR11_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41" y="259917"/>
            <a:ext cx="4291928" cy="6411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8340" y="259917"/>
            <a:ext cx="407275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Provides common rules </a:t>
            </a:r>
          </a:p>
          <a:p>
            <a:r>
              <a:rPr lang="en-US" sz="3200" dirty="0" smtClean="0">
                <a:latin typeface="Times New Roman"/>
                <a:cs typeface="Times New Roman"/>
              </a:rPr>
              <a:t>and procedures for </a:t>
            </a:r>
          </a:p>
          <a:p>
            <a:r>
              <a:rPr lang="en-US" sz="3200" dirty="0" smtClean="0">
                <a:latin typeface="Times New Roman"/>
                <a:cs typeface="Times New Roman"/>
              </a:rPr>
              <a:t>deliberation and debate </a:t>
            </a:r>
          </a:p>
          <a:p>
            <a:r>
              <a:rPr lang="en-US" sz="3200" dirty="0" smtClean="0">
                <a:latin typeface="Times New Roman"/>
                <a:cs typeface="Times New Roman"/>
              </a:rPr>
              <a:t>in order to place the </a:t>
            </a:r>
          </a:p>
          <a:p>
            <a:r>
              <a:rPr lang="en-US" sz="3200" dirty="0" smtClean="0">
                <a:latin typeface="Times New Roman"/>
                <a:cs typeface="Times New Roman"/>
              </a:rPr>
              <a:t>whole membership on </a:t>
            </a:r>
          </a:p>
          <a:p>
            <a:r>
              <a:rPr lang="en-US" sz="3200" dirty="0" smtClean="0">
                <a:latin typeface="Times New Roman"/>
                <a:cs typeface="Times New Roman"/>
              </a:rPr>
              <a:t>the same footing and </a:t>
            </a:r>
          </a:p>
          <a:p>
            <a:r>
              <a:rPr lang="en-US" sz="3200" dirty="0" smtClean="0">
                <a:latin typeface="Times New Roman"/>
                <a:cs typeface="Times New Roman"/>
              </a:rPr>
              <a:t>speaking the same </a:t>
            </a:r>
          </a:p>
          <a:p>
            <a:r>
              <a:rPr lang="en-US" sz="3200" dirty="0" smtClean="0">
                <a:latin typeface="Times New Roman"/>
                <a:cs typeface="Times New Roman"/>
              </a:rPr>
              <a:t>language.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7" name="Picture 6" descr="Screen Shot 2015-06-17 at 11.26.48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853" y="4781738"/>
            <a:ext cx="2717800" cy="107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5-06-17 at 11.30.4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46" y="0"/>
            <a:ext cx="9165734" cy="686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Do </a:t>
            </a:r>
            <a:r>
              <a:rPr lang="en-US" sz="4400" b="1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.?</a:t>
            </a:r>
            <a:endParaRPr lang="en-US" sz="4000" dirty="0">
              <a:latin typeface="Times New Roman" pitchFamily="-104" charset="0"/>
            </a:endParaRPr>
          </a:p>
          <a:p>
            <a:pPr algn="ctr"/>
            <a:r>
              <a:rPr lang="en-US" sz="3600" dirty="0">
                <a:latin typeface="Times New Roman" pitchFamily="-104" charset="0"/>
              </a:rPr>
              <a:t>With </a:t>
            </a:r>
            <a:r>
              <a:rPr lang="en-US" sz="3600" b="1" i="1" u="sng" dirty="0">
                <a:solidFill>
                  <a:srgbClr val="FFFF00"/>
                </a:solidFill>
                <a:latin typeface="Times New Roman" pitchFamily="-104" charset="0"/>
              </a:rPr>
              <a:t>GREAT</a:t>
            </a:r>
            <a:r>
              <a:rPr lang="en-US" sz="3600" dirty="0">
                <a:latin typeface="Times New Roman" pitchFamily="-104" charset="0"/>
              </a:rPr>
              <a:t> </a:t>
            </a:r>
            <a:r>
              <a:rPr lang="en-US" sz="3600" i="1" dirty="0">
                <a:solidFill>
                  <a:srgbClr val="FFFF00"/>
                </a:solidFill>
                <a:latin typeface="Times New Roman" pitchFamily="-104" charset="0"/>
              </a:rPr>
              <a:t>THANKS</a:t>
            </a:r>
            <a:r>
              <a:rPr lang="en-US" sz="3600" dirty="0">
                <a:latin typeface="Times New Roman" pitchFamily="-104" charset="0"/>
              </a:rPr>
              <a:t> to Dr. Tim!</a:t>
            </a:r>
            <a:endParaRPr lang="en-US" sz="4000" dirty="0">
              <a:latin typeface="Times New Roman" pitchFamily="-10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28600" y="24384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000" b="1" u="sng" dirty="0" smtClean="0">
                <a:solidFill>
                  <a:srgbClr val="FFFF00"/>
                </a:solidFill>
                <a:latin typeface="Times New Roman" pitchFamily="-104" charset="0"/>
              </a:rPr>
              <a:t>REAL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Communication</a:t>
            </a:r>
            <a:endParaRPr lang="en-US" dirty="0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304800" y="3200400"/>
            <a:ext cx="8534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latin typeface="Times New Roman" pitchFamily="-104" charset="0"/>
              </a:rPr>
              <a:t>Do </a:t>
            </a:r>
            <a:r>
              <a:rPr lang="en-US" sz="4000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 dirty="0">
                <a:latin typeface="Times New Roman" pitchFamily="-104" charset="0"/>
              </a:rPr>
              <a:t> encourage one another to reach out to each other?</a:t>
            </a: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algn="l"/>
            <a:r>
              <a:rPr lang="en-US" sz="4000" dirty="0">
                <a:latin typeface="Times New Roman" pitchFamily="-104" charset="0"/>
              </a:rPr>
              <a:t>Do harmony and balance apply to more than great music-making?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Do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.?</a:t>
            </a:r>
            <a:endParaRPr lang="en-US" sz="4000" dirty="0">
              <a:latin typeface="Times New Roman" pitchFamily="-104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13716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   A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Attitude</a:t>
            </a:r>
            <a:endParaRPr lang="en-US" dirty="0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304800" y="2286000"/>
            <a:ext cx="8534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latin typeface="Times New Roman" pitchFamily="-104" charset="0"/>
              </a:rPr>
              <a:t>Do </a:t>
            </a:r>
            <a:r>
              <a:rPr lang="en-US" sz="4000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 dirty="0">
                <a:latin typeface="Times New Roman" pitchFamily="-104" charset="0"/>
              </a:rPr>
              <a:t> generate the proper attitude?</a:t>
            </a: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algn="l"/>
            <a:r>
              <a:rPr lang="en-US" sz="4000" dirty="0">
                <a:latin typeface="Times New Roman" pitchFamily="-104" charset="0"/>
              </a:rPr>
              <a:t>Does </a:t>
            </a:r>
            <a:r>
              <a:rPr lang="en-US" sz="4000" u="sng" dirty="0">
                <a:solidFill>
                  <a:srgbClr val="FFFF00"/>
                </a:solidFill>
                <a:latin typeface="Times New Roman" pitchFamily="-104" charset="0"/>
              </a:rPr>
              <a:t>our</a:t>
            </a:r>
            <a:r>
              <a:rPr lang="en-US" sz="4000" dirty="0">
                <a:latin typeface="Times New Roman" pitchFamily="-104" charset="0"/>
              </a:rPr>
              <a:t> attitude play a crucial role in the outcome of</a:t>
            </a:r>
            <a:r>
              <a:rPr lang="en-US" sz="4000" dirty="0" smtClean="0">
                <a:latin typeface="Times New Roman" pitchFamily="-104" charset="0"/>
              </a:rPr>
              <a:t> our organization’s success</a:t>
            </a:r>
            <a:r>
              <a:rPr lang="en-US" sz="4000" dirty="0">
                <a:latin typeface="Times New Roman" pitchFamily="-104" charset="0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Do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.?</a:t>
            </a:r>
            <a:endParaRPr lang="en-US" sz="4000" dirty="0">
              <a:solidFill>
                <a:schemeClr val="bg2"/>
              </a:solidFill>
              <a:latin typeface="Times New Roman" pitchFamily="-10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Responsibility</a:t>
            </a:r>
            <a:endParaRPr lang="en-US" dirty="0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304800" y="2133600"/>
            <a:ext cx="85344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latin typeface="Times New Roman" pitchFamily="-104" charset="0"/>
              </a:rPr>
              <a:t>Do </a:t>
            </a:r>
            <a:r>
              <a:rPr lang="en-US" sz="4000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 dirty="0">
                <a:latin typeface="Times New Roman" pitchFamily="-104" charset="0"/>
              </a:rPr>
              <a:t> come together ready to invest energy for ongoing growth and development of our goals? </a:t>
            </a: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algn="l"/>
            <a:r>
              <a:rPr lang="en-US" sz="4000" dirty="0">
                <a:latin typeface="Times New Roman" pitchFamily="-104" charset="0"/>
              </a:rPr>
              <a:t>Do </a:t>
            </a:r>
            <a:r>
              <a:rPr lang="en-US" sz="4000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 dirty="0">
                <a:latin typeface="Times New Roman" pitchFamily="-104" charset="0"/>
              </a:rPr>
              <a:t> respond to each other in a fashion that will advance the entire</a:t>
            </a:r>
            <a:r>
              <a:rPr lang="en-US" sz="4000" dirty="0" smtClean="0">
                <a:latin typeface="Times New Roman" pitchFamily="-104" charset="0"/>
              </a:rPr>
              <a:t> organization to </a:t>
            </a:r>
            <a:r>
              <a:rPr lang="en-US" sz="4000" dirty="0">
                <a:latin typeface="Times New Roman" pitchFamily="-104" charset="0"/>
              </a:rPr>
              <a:t>the next level?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Do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.?</a:t>
            </a:r>
            <a:endParaRPr lang="en-US" sz="4000" dirty="0">
              <a:solidFill>
                <a:schemeClr val="bg2"/>
              </a:solidFill>
              <a:latin typeface="Times New Roman" pitchFamily="-104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28600" y="14478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 E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Excellence</a:t>
            </a:r>
            <a:endParaRPr lang="en-US" dirty="0"/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304800" y="2438400"/>
            <a:ext cx="8534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latin typeface="Times New Roman" pitchFamily="-104" charset="0"/>
              </a:rPr>
              <a:t>Do </a:t>
            </a:r>
            <a:r>
              <a:rPr lang="en-US" sz="4000" u="sng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>
                <a:latin typeface="Times New Roman" pitchFamily="-104" charset="0"/>
              </a:rPr>
              <a:t> reflect a sense of excellence to go beyond the basic requirements -- to put forth extra effort?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882650" y="450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7587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FF00"/>
                </a:solidFill>
                <a:latin typeface="Times New Roman" pitchFamily="-104" charset="0"/>
              </a:rPr>
              <a:t>Got Smart Phone?</a:t>
            </a:r>
            <a:endParaRPr lang="en-US" sz="4000" i="1" dirty="0">
              <a:solidFill>
                <a:schemeClr val="hlink"/>
              </a:solidFill>
              <a:latin typeface="Times New Roman" pitchFamily="-104" charset="0"/>
            </a:endParaRPr>
          </a:p>
        </p:txBody>
      </p:sp>
      <p:sp>
        <p:nvSpPr>
          <p:cNvPr id="67588" name="Rectangle 7"/>
          <p:cNvSpPr>
            <a:spLocks noChangeArrowheads="1"/>
          </p:cNvSpPr>
          <p:nvPr/>
        </p:nvSpPr>
        <p:spPr bwMode="auto">
          <a:xfrm>
            <a:off x="3733800" y="2034924"/>
            <a:ext cx="5029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@</a:t>
            </a:r>
            <a:r>
              <a:rPr lang="en-US" sz="4400" dirty="0" err="1">
                <a:solidFill>
                  <a:srgbClr val="FFFF00"/>
                </a:solidFill>
                <a:latin typeface="Times New Roman" pitchFamily="-104" charset="0"/>
              </a:rPr>
              <a:t>MusicEdConsult</a:t>
            </a:r>
            <a:endParaRPr lang="en-US" sz="4400" dirty="0">
              <a:solidFill>
                <a:srgbClr val="FFFF00"/>
              </a:solidFill>
              <a:latin typeface="Times New Roman" pitchFamily="-104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Times New Roman" pitchFamily="-104" charset="0"/>
              </a:rPr>
              <a:t>On Twitter</a:t>
            </a:r>
            <a:endParaRPr lang="en-US" sz="3600" dirty="0">
              <a:solidFill>
                <a:srgbClr val="800000"/>
              </a:solidFill>
              <a:latin typeface="Times New Roman" pitchFamily="-104" charset="0"/>
            </a:endParaRPr>
          </a:p>
        </p:txBody>
      </p:sp>
      <p:sp>
        <p:nvSpPr>
          <p:cNvPr id="67589" name="Rectangle 12"/>
          <p:cNvSpPr>
            <a:spLocks noChangeArrowheads="1"/>
          </p:cNvSpPr>
          <p:nvPr/>
        </p:nvSpPr>
        <p:spPr bwMode="auto">
          <a:xfrm>
            <a:off x="0" y="9144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err="1">
                <a:latin typeface="Times New Roman" pitchFamily="-104" charset="0"/>
              </a:rPr>
              <a:t>marcia@musicedconsultants.net</a:t>
            </a:r>
            <a:endParaRPr lang="en-US" sz="3600" dirty="0">
              <a:latin typeface="Times New Roman" pitchFamily="-104" charset="0"/>
            </a:endParaRPr>
          </a:p>
        </p:txBody>
      </p:sp>
      <p:sp>
        <p:nvSpPr>
          <p:cNvPr id="67590" name="Rectangle 13"/>
          <p:cNvSpPr>
            <a:spLocks noChangeArrowheads="1"/>
          </p:cNvSpPr>
          <p:nvPr/>
        </p:nvSpPr>
        <p:spPr bwMode="auto">
          <a:xfrm>
            <a:off x="0" y="3489222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i="1" dirty="0">
                <a:solidFill>
                  <a:srgbClr val="FFFF00"/>
                </a:solidFill>
                <a:latin typeface="Times New Roman" pitchFamily="-104" charset="0"/>
              </a:rPr>
              <a:t>Thank You!</a:t>
            </a:r>
            <a:endParaRPr lang="en-US" sz="6000" i="1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pic>
        <p:nvPicPr>
          <p:cNvPr id="6759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299" y="1895651"/>
            <a:ext cx="2029861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465818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-104" charset="0"/>
                <a:hlinkClick r:id="rId4"/>
              </a:rPr>
              <a:t>www.musicedconsultants.net/</a:t>
            </a:r>
            <a:endParaRPr lang="en-US" sz="3600" b="1" dirty="0" smtClean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-104" charset="0"/>
              </a:rPr>
              <a:t>onference-materials</a:t>
            </a:r>
            <a:endParaRPr lang="en-US" sz="3600" b="1" dirty="0">
              <a:solidFill>
                <a:srgbClr val="FFFF00"/>
              </a:solidFill>
              <a:latin typeface="Times New Roman" pitchFamily="-104" charset="0"/>
            </a:endParaRP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advClick="0">
            <mp:flip dir="u"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advClick="0">
            <p:newsflash/>
          </p:transition>
        </mc:Fallback>
      </mc:AlternateContent>
    </mc:Choice>
    <mc:Fallback>
      <mc:AlternateContent>
        <mc:Choice Requires="mp">
          <p:transition advClick="0">
            <p:newsflash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advClick="0">
            <p:newsflash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28023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Times New Roman" pitchFamily="-104" charset="0"/>
              </a:rPr>
              <a:t>So what’s the problem?</a:t>
            </a:r>
            <a:endParaRPr lang="en-US" sz="48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19374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Times New Roman" pitchFamily="-104" charset="0"/>
              </a:rPr>
              <a:t>Everyone communicates but. . .</a:t>
            </a:r>
            <a:endParaRPr lang="en-US" sz="54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2046997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i="1" dirty="0" smtClean="0">
                <a:solidFill>
                  <a:srgbClr val="FFFF00"/>
                </a:solidFill>
                <a:latin typeface="Times New Roman" pitchFamily="-104" charset="0"/>
              </a:rPr>
              <a:t>few connect!</a:t>
            </a:r>
            <a:endParaRPr lang="en-US" sz="9600" i="1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348" y="3656746"/>
            <a:ext cx="5992213" cy="2730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656370"/>
            <a:ext cx="86868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1</a:t>
            </a:r>
            <a:r>
              <a:rPr lang="en-US" sz="3600" b="1" dirty="0" smtClean="0">
                <a:latin typeface="Times New Roman" pitchFamily="-104" charset="0"/>
              </a:rPr>
              <a:t>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ommunication</a:t>
            </a:r>
            <a:r>
              <a:rPr lang="en-US" sz="3600" b="1" dirty="0">
                <a:latin typeface="Times New Roman" pitchFamily="-104" charset="0"/>
              </a:rPr>
              <a:t>. . .</a:t>
            </a:r>
            <a:endParaRPr lang="en-US" sz="3200" dirty="0">
              <a:latin typeface="Times New Roman" pitchFamily="-104" charset="0"/>
            </a:endParaRPr>
          </a:p>
          <a:p>
            <a:pPr algn="l"/>
            <a:endParaRPr lang="en-US" sz="2000" dirty="0" smtClean="0">
              <a:latin typeface="Times New Roman" pitchFamily="-104" charset="0"/>
            </a:endParaRPr>
          </a:p>
          <a:p>
            <a:pPr lvl="1"/>
            <a:r>
              <a:rPr lang="en-US" sz="3200" dirty="0" smtClean="0">
                <a:latin typeface="Times New Roman" pitchFamily="-104" charset="0"/>
              </a:rPr>
              <a:t>Ability to </a:t>
            </a:r>
            <a:r>
              <a:rPr lang="en-US" sz="3200" u="sng" dirty="0" smtClean="0">
                <a:solidFill>
                  <a:srgbClr val="FFFF00"/>
                </a:solidFill>
                <a:latin typeface="Times New Roman" pitchFamily="-104" charset="0"/>
              </a:rPr>
              <a:t>listen</a:t>
            </a:r>
            <a:r>
              <a:rPr lang="en-US" sz="3200" dirty="0" smtClean="0">
                <a:latin typeface="Times New Roman" pitchFamily="-104" charset="0"/>
              </a:rPr>
              <a:t> </a:t>
            </a:r>
          </a:p>
          <a:p>
            <a:pPr lvl="1"/>
            <a:r>
              <a:rPr lang="en-US" sz="3200" dirty="0" smtClean="0">
                <a:latin typeface="Times New Roman" pitchFamily="-104" charset="0"/>
              </a:rPr>
              <a:t>effectively</a:t>
            </a:r>
          </a:p>
          <a:p>
            <a:pPr lvl="1" algn="l"/>
            <a:endParaRPr lang="en-US" sz="2000" dirty="0" smtClean="0">
              <a:latin typeface="Times New Roman" pitchFamily="-104" charset="0"/>
            </a:endParaRP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Ability </a:t>
            </a:r>
            <a:r>
              <a:rPr lang="en-US" sz="3200" dirty="0">
                <a:latin typeface="Times New Roman" pitchFamily="-104" charset="0"/>
              </a:rPr>
              <a:t>to </a:t>
            </a:r>
            <a:r>
              <a:rPr lang="en-US" sz="3200" u="sng" dirty="0">
                <a:solidFill>
                  <a:srgbClr val="FFFF00"/>
                </a:solidFill>
                <a:latin typeface="Times New Roman" pitchFamily="-104" charset="0"/>
              </a:rPr>
              <a:t>express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</a:p>
          <a:p>
            <a:pPr lvl="1" algn="l"/>
            <a:r>
              <a:rPr lang="en-US" sz="3200" u="sng" dirty="0">
                <a:solidFill>
                  <a:srgbClr val="FFFF00"/>
                </a:solidFill>
                <a:latin typeface="Times New Roman" pitchFamily="-104" charset="0"/>
              </a:rPr>
              <a:t>thoughts</a:t>
            </a:r>
            <a:r>
              <a:rPr lang="en-US" sz="3200" dirty="0">
                <a:latin typeface="Times New Roman" pitchFamily="-104" charset="0"/>
              </a:rPr>
              <a:t> effectively </a:t>
            </a:r>
          </a:p>
          <a:p>
            <a:pPr lvl="1" algn="l"/>
            <a:r>
              <a:rPr lang="en-US" sz="3200" dirty="0">
                <a:latin typeface="Times New Roman" pitchFamily="-104" charset="0"/>
              </a:rPr>
              <a:t>with others</a:t>
            </a:r>
            <a:r>
              <a:rPr lang="en-US" sz="3200" dirty="0" smtClean="0">
                <a:latin typeface="Times New Roman" pitchFamily="-104" charset="0"/>
              </a:rPr>
              <a:t> – </a:t>
            </a: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both </a:t>
            </a:r>
            <a:r>
              <a:rPr lang="en-US" sz="3200" dirty="0">
                <a:latin typeface="Times New Roman" pitchFamily="-104" charset="0"/>
              </a:rPr>
              <a:t>verbally and</a:t>
            </a:r>
            <a:r>
              <a:rPr lang="en-US" sz="3200" dirty="0" smtClean="0">
                <a:latin typeface="Times New Roman" pitchFamily="-104" charset="0"/>
              </a:rPr>
              <a:t> non</a:t>
            </a:r>
            <a:r>
              <a:rPr lang="en-US" sz="3200" dirty="0">
                <a:latin typeface="Times New Roman" pitchFamily="-104" charset="0"/>
              </a:rPr>
              <a:t>-</a:t>
            </a:r>
            <a:r>
              <a:rPr lang="en-US" sz="3200" dirty="0" smtClean="0">
                <a:latin typeface="Times New Roman" pitchFamily="-104" charset="0"/>
              </a:rPr>
              <a:t>verbally</a:t>
            </a: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Have you tried. . . .</a:t>
            </a: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 </a:t>
            </a:r>
            <a:r>
              <a:rPr lang="en-US" sz="4000" i="1" dirty="0" smtClean="0">
                <a:solidFill>
                  <a:srgbClr val="FFFF00"/>
                </a:solidFill>
                <a:latin typeface="Times New Roman" pitchFamily="-104" charset="0"/>
              </a:rPr>
              <a:t>Result-driven Communication</a:t>
            </a:r>
            <a:r>
              <a:rPr lang="en-US" sz="4000" dirty="0" smtClean="0">
                <a:latin typeface="Times New Roman" pitchFamily="-104" charset="0"/>
              </a:rPr>
              <a:t>?</a:t>
            </a:r>
          </a:p>
          <a:p>
            <a:pPr lvl="1" algn="l"/>
            <a:endParaRPr lang="en-US" sz="3200" dirty="0" smtClean="0">
              <a:latin typeface="Times New Roman" pitchFamily="-104" charset="0"/>
            </a:endParaRPr>
          </a:p>
          <a:p>
            <a:pPr lvl="1" algn="l"/>
            <a:endParaRPr lang="en-US" sz="2000" dirty="0">
              <a:latin typeface="Times New Roman" pitchFamily="-104" charset="0"/>
            </a:endParaRPr>
          </a:p>
        </p:txBody>
      </p:sp>
      <p:pic>
        <p:nvPicPr>
          <p:cNvPr id="26629" name="Picture 9" descr="1459055735_3480b405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1958" y="956020"/>
            <a:ext cx="4039641" cy="324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70936" y="57076"/>
            <a:ext cx="84911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itchFamily="-104" charset="0"/>
              <a:buNone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Result-driven Communication</a:t>
            </a:r>
            <a:r>
              <a:rPr lang="en-US" sz="3200" dirty="0" smtClean="0">
                <a:latin typeface="Times New Roman" pitchFamily="-104" charset="0"/>
              </a:rPr>
              <a:t>: Precise communication at the right place and the right time is a guarantee for success.</a:t>
            </a:r>
            <a:endParaRPr lang="en-US" sz="3200" dirty="0">
              <a:latin typeface="Times New Roman" pitchFamily="-104" charset="0"/>
            </a:endParaRPr>
          </a:p>
        </p:txBody>
      </p:sp>
      <p:pic>
        <p:nvPicPr>
          <p:cNvPr id="5" name="A guide to effective communcation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24311" y="1698081"/>
            <a:ext cx="6510447" cy="4882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70936" y="349464"/>
            <a:ext cx="849111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itchFamily="-104" charset="0"/>
              <a:buNone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So what is CONNECTING? </a:t>
            </a:r>
            <a:endParaRPr lang="en-US" sz="3200" dirty="0">
              <a:latin typeface="Times New Roman" pitchFamily="-10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70936" y="934240"/>
            <a:ext cx="84911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itchFamily="-104" charset="0"/>
              <a:buNone/>
            </a:pPr>
            <a:r>
              <a:rPr lang="en-US" sz="3200" dirty="0" smtClean="0">
                <a:latin typeface="Times New Roman" pitchFamily="-104" charset="0"/>
              </a:rPr>
              <a:t>“Connecting is the ability to identify with people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3200" dirty="0" smtClean="0">
                <a:latin typeface="Times New Roman" pitchFamily="-104" charset="0"/>
              </a:rPr>
              <a:t>and relate to them in a way that increases your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3200" dirty="0" smtClean="0">
                <a:latin typeface="Times New Roman" pitchFamily="-104" charset="0"/>
              </a:rPr>
              <a:t>influence with them.”</a:t>
            </a:r>
            <a:endParaRPr lang="en-US" sz="3200" dirty="0">
              <a:latin typeface="Times New Roman" pitchFamily="-10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0936" y="2758453"/>
            <a:ext cx="849111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itchFamily="-104" charset="0"/>
              <a:buNone/>
            </a:pP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Why is that IMPORTANT?</a:t>
            </a:r>
            <a:endParaRPr lang="en-US" sz="3200" dirty="0">
              <a:latin typeface="Times New Roman" pitchFamily="-10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0936" y="3437929"/>
            <a:ext cx="84911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itchFamily="-104" charset="0"/>
              <a:buNone/>
            </a:pPr>
            <a:r>
              <a:rPr lang="en-US" sz="3200" dirty="0" smtClean="0">
                <a:latin typeface="Times New Roman" pitchFamily="-104" charset="0"/>
              </a:rPr>
              <a:t>“Because the ability to communicate and connect 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3200" dirty="0" smtClean="0">
                <a:latin typeface="Times New Roman" pitchFamily="-104" charset="0"/>
              </a:rPr>
              <a:t>with others is a major determining factor in 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3200" dirty="0" smtClean="0">
                <a:latin typeface="Times New Roman" pitchFamily="-104" charset="0"/>
              </a:rPr>
              <a:t>reaching your potential.”</a:t>
            </a:r>
            <a:endParaRPr lang="en-US" sz="3200" dirty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199765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 smtClean="0">
                <a:solidFill>
                  <a:srgbClr val="FFFF00"/>
                </a:solidFill>
                <a:latin typeface="Times New Roman" pitchFamily="-104" charset="0"/>
              </a:rPr>
              <a:t>Five Connecting Principles:</a:t>
            </a:r>
            <a:endParaRPr lang="en-US" sz="32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104" y="966056"/>
            <a:ext cx="85537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742950" indent="-742950" algn="l"/>
            <a:r>
              <a:rPr lang="en-US" sz="3600" dirty="0" smtClean="0">
                <a:latin typeface="Times New Roman" pitchFamily="-104" charset="0"/>
              </a:rPr>
              <a:t>1. Connecting </a:t>
            </a:r>
            <a:r>
              <a:rPr lang="en-US" sz="3600" u="sng" dirty="0" smtClean="0">
                <a:latin typeface="Times New Roman" pitchFamily="-104" charset="0"/>
              </a:rPr>
              <a:t>Increases Your Influence </a:t>
            </a:r>
            <a:r>
              <a:rPr lang="en-US" sz="3600" dirty="0" smtClean="0">
                <a:latin typeface="Times New Roman" pitchFamily="-104" charset="0"/>
              </a:rPr>
              <a:t>in</a:t>
            </a:r>
          </a:p>
          <a:p>
            <a:pPr marL="742950" indent="-742950" algn="l"/>
            <a:r>
              <a:rPr lang="en-US" sz="3600" dirty="0" smtClean="0">
                <a:latin typeface="Times New Roman" pitchFamily="-104" charset="0"/>
              </a:rPr>
              <a:t>Every Situation. . .</a:t>
            </a:r>
            <a:endParaRPr lang="en-US" sz="3200" i="1" dirty="0">
              <a:latin typeface="Times New Roman" pitchFamily="-10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104" y="1516735"/>
            <a:ext cx="86684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742950" indent="-742950" algn="l"/>
            <a:r>
              <a:rPr lang="en-US" sz="3600" i="1" dirty="0" smtClean="0">
                <a:latin typeface="Times New Roman" pitchFamily="-104" charset="0"/>
              </a:rPr>
              <a:t>                               set people up to connect</a:t>
            </a:r>
          </a:p>
          <a:p>
            <a:pPr marL="742950" indent="-742950" algn="l"/>
            <a:r>
              <a:rPr lang="en-US" sz="3600" i="1" dirty="0" smtClean="0">
                <a:latin typeface="Times New Roman" pitchFamily="-104" charset="0"/>
              </a:rPr>
              <a:t>with and receive your “message.”     </a:t>
            </a:r>
            <a:endParaRPr lang="en-US" sz="3200" i="1" dirty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199765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 smtClean="0">
                <a:solidFill>
                  <a:srgbClr val="FFFF00"/>
                </a:solidFill>
                <a:latin typeface="Times New Roman" pitchFamily="-104" charset="0"/>
              </a:rPr>
              <a:t>Five Connecting Principles:</a:t>
            </a:r>
            <a:endParaRPr lang="en-US" sz="32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3020" y="930491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Times New Roman" pitchFamily="-104" charset="0"/>
              </a:rPr>
              <a:t>2. Connecting is </a:t>
            </a:r>
            <a:r>
              <a:rPr lang="en-US" sz="3600" u="sng" dirty="0" smtClean="0">
                <a:latin typeface="Times New Roman" pitchFamily="-104" charset="0"/>
              </a:rPr>
              <a:t>All About Others</a:t>
            </a:r>
            <a:r>
              <a:rPr lang="en-US" sz="3600" dirty="0" smtClean="0">
                <a:latin typeface="Times New Roman" pitchFamily="-104" charset="0"/>
              </a:rPr>
              <a:t>. . .</a:t>
            </a:r>
            <a:endParaRPr lang="en-US" sz="3200" i="1" dirty="0">
              <a:latin typeface="Times New Roman" pitchFamily="-1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321" y="3073674"/>
            <a:ext cx="3626350" cy="240619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24671" y="3000312"/>
            <a:ext cx="2187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-104" charset="0"/>
              </a:rPr>
              <a:t>LISTEN!</a:t>
            </a:r>
            <a:endParaRPr lang="en-US" sz="3200" b="1" dirty="0">
              <a:solidFill>
                <a:srgbClr val="FF0000"/>
              </a:solidFill>
              <a:latin typeface="Times New Roman" pitchFamily="-10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08436" y="3043119"/>
            <a:ext cx="16212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-104" charset="0"/>
              </a:rPr>
              <a:t>LOOK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33442" y="3000312"/>
            <a:ext cx="146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-104" charset="0"/>
              </a:rPr>
              <a:t>STOP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862" y="954508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i="1" dirty="0" smtClean="0">
                <a:latin typeface="Times New Roman" pitchFamily="-104" charset="0"/>
              </a:rPr>
              <a:t>                                                             It begins    </a:t>
            </a:r>
          </a:p>
          <a:p>
            <a:r>
              <a:rPr lang="en-US" sz="3600" i="1" dirty="0" smtClean="0">
                <a:latin typeface="Times New Roman" pitchFamily="-104" charset="0"/>
              </a:rPr>
              <a:t> when the </a:t>
            </a:r>
            <a:r>
              <a:rPr lang="en-US" sz="3600" b="1" i="1" u="sng" dirty="0" smtClean="0">
                <a:latin typeface="Times New Roman" pitchFamily="-104" charset="0"/>
              </a:rPr>
              <a:t>other </a:t>
            </a:r>
            <a:r>
              <a:rPr lang="en-US" sz="3600" i="1" dirty="0" smtClean="0">
                <a:latin typeface="Times New Roman" pitchFamily="-104" charset="0"/>
              </a:rPr>
              <a:t>person feels valued. </a:t>
            </a:r>
            <a:endParaRPr lang="en-US" sz="3200" i="1" dirty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9" grpId="0"/>
    </p:bldLst>
  </p:timing>
</p:sld>
</file>

<file path=ppt/theme/theme1.xml><?xml version="1.0" encoding="utf-8"?>
<a:theme xmlns:a="http://schemas.openxmlformats.org/drawingml/2006/main" name="Calm Seas">
  <a:themeElements>
    <a:clrScheme name="Calm Seas 1">
      <a:dk1>
        <a:srgbClr val="010199"/>
      </a:dk1>
      <a:lt1>
        <a:srgbClr val="FFFFFF"/>
      </a:lt1>
      <a:dk2>
        <a:srgbClr val="A2B3DD"/>
      </a:dk2>
      <a:lt2>
        <a:srgbClr val="FFFFFF"/>
      </a:lt2>
      <a:accent1>
        <a:srgbClr val="33CCCC"/>
      </a:accent1>
      <a:accent2>
        <a:srgbClr val="00C600"/>
      </a:accent2>
      <a:accent3>
        <a:srgbClr val="CED6EB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Calm Sea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Calm Seas 1">
        <a:dk1>
          <a:srgbClr val="010199"/>
        </a:dk1>
        <a:lt1>
          <a:srgbClr val="FFFFFF"/>
        </a:lt1>
        <a:dk2>
          <a:srgbClr val="A2B3DD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ED6E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2">
        <a:dk1>
          <a:srgbClr val="000066"/>
        </a:dk1>
        <a:lt1>
          <a:srgbClr val="FFFFFF"/>
        </a:lt1>
        <a:dk2>
          <a:srgbClr val="A2B3DD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ED6EB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3">
        <a:dk1>
          <a:srgbClr val="000000"/>
        </a:dk1>
        <a:lt1>
          <a:srgbClr val="FFFFFF"/>
        </a:lt1>
        <a:dk2>
          <a:srgbClr val="A2B3D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ED6E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4">
        <a:dk1>
          <a:srgbClr val="003366"/>
        </a:dk1>
        <a:lt1>
          <a:srgbClr val="FFFFFF"/>
        </a:lt1>
        <a:dk2>
          <a:srgbClr val="A2B3DD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CED6EB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764</Words>
  <Application>Microsoft Macintosh PowerPoint</Application>
  <PresentationFormat>On-screen Show (4:3)</PresentationFormat>
  <Paragraphs>168</Paragraphs>
  <Slides>37</Slides>
  <Notes>37</Notes>
  <HiddenSlides>0</HiddenSlides>
  <MMClips>6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Calm Seas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Music Education Consultants,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Marcia Neel</dc:creator>
  <cp:lastModifiedBy>Marcia Neel</cp:lastModifiedBy>
  <cp:revision>200</cp:revision>
  <dcterms:created xsi:type="dcterms:W3CDTF">2015-06-17T19:00:29Z</dcterms:created>
  <dcterms:modified xsi:type="dcterms:W3CDTF">2015-06-17T19:03:55Z</dcterms:modified>
</cp:coreProperties>
</file>