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08" r:id="rId2"/>
    <p:sldId id="466" r:id="rId3"/>
    <p:sldId id="465" r:id="rId4"/>
    <p:sldId id="463" r:id="rId5"/>
    <p:sldId id="464" r:id="rId6"/>
    <p:sldId id="467" r:id="rId7"/>
    <p:sldId id="468" r:id="rId8"/>
    <p:sldId id="462" r:id="rId9"/>
    <p:sldId id="313" r:id="rId10"/>
    <p:sldId id="458" r:id="rId11"/>
    <p:sldId id="423" r:id="rId12"/>
    <p:sldId id="424" r:id="rId13"/>
    <p:sldId id="430" r:id="rId14"/>
    <p:sldId id="431" r:id="rId15"/>
    <p:sldId id="432" r:id="rId16"/>
    <p:sldId id="433" r:id="rId17"/>
    <p:sldId id="434" r:id="rId18"/>
    <p:sldId id="436" r:id="rId19"/>
    <p:sldId id="472" r:id="rId20"/>
    <p:sldId id="473" r:id="rId21"/>
    <p:sldId id="470" r:id="rId22"/>
    <p:sldId id="451" r:id="rId23"/>
    <p:sldId id="437" r:id="rId24"/>
    <p:sldId id="452" r:id="rId25"/>
    <p:sldId id="453" r:id="rId26"/>
    <p:sldId id="438" r:id="rId27"/>
    <p:sldId id="445" r:id="rId28"/>
    <p:sldId id="460" r:id="rId29"/>
    <p:sldId id="439" r:id="rId30"/>
    <p:sldId id="440" r:id="rId31"/>
    <p:sldId id="447" r:id="rId32"/>
    <p:sldId id="448" r:id="rId33"/>
    <p:sldId id="454" r:id="rId34"/>
    <p:sldId id="457" r:id="rId35"/>
    <p:sldId id="446" r:id="rId36"/>
    <p:sldId id="441" r:id="rId37"/>
    <p:sldId id="442" r:id="rId38"/>
    <p:sldId id="450" r:id="rId39"/>
    <p:sldId id="456" r:id="rId40"/>
    <p:sldId id="474" r:id="rId41"/>
    <p:sldId id="444" r:id="rId42"/>
    <p:sldId id="375" r:id="rId43"/>
    <p:sldId id="362" r:id="rId44"/>
    <p:sldId id="319" r:id="rId45"/>
    <p:sldId id="475" r:id="rId46"/>
    <p:sldId id="469" r:id="rId4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6A397"/>
    <a:srgbClr val="701CE8"/>
    <a:srgbClr val="FF7BE9"/>
    <a:srgbClr val="B2B2B2"/>
    <a:srgbClr val="D45500"/>
    <a:srgbClr val="B801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7002" autoAdjust="0"/>
  </p:normalViewPr>
  <p:slideViewPr>
    <p:cSldViewPr>
      <p:cViewPr>
        <p:scale>
          <a:sx n="100" d="100"/>
          <a:sy n="100" d="100"/>
        </p:scale>
        <p:origin x="-200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CD94FC1-2E04-8543-92B1-E11446D35A1A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3EED6E-A821-B742-998F-909C6A6D9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ABDE6B1-0DDA-7940-9AD9-6F34CD5B3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BA2B-C910-2946-ABD3-F71D0F89070F}" type="slidenum">
              <a:rPr lang="en-US"/>
              <a:pPr/>
              <a:t>10</a:t>
            </a:fld>
            <a:endParaRPr lang="en-US"/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39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40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41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42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7429C-34F4-3548-B27A-924FDEBED601}" type="slidenum">
              <a:rPr lang="en-US"/>
              <a:pPr/>
              <a:t>43</a:t>
            </a:fld>
            <a:endParaRPr lang="en-US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44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BA2B-C910-2946-ABD3-F71D0F89070F}" type="slidenum">
              <a:rPr lang="en-US"/>
              <a:pPr/>
              <a:t>9</a:t>
            </a:fld>
            <a:endParaRPr lang="en-US"/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27D0-CF49-1A4F-8F28-F57DA32BA885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E353-07CD-694D-9197-F2D2605B7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4099-5147-0E4E-95F7-0BA1575E53B0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48E4-F0AA-BC41-B8D0-2AA728F91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E6C0-0E61-1046-9586-A168CA0134F8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D6F3-5052-4347-A965-52B5017CF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32C7-A404-BD43-9169-5DCAFCC1A4E8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496-C466-1F47-A1FA-DB384100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D602-364C-9041-8FD3-679C25DC0FC9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46FD-E723-4E42-9FF8-8C1190ADC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E6D2-FFB9-A948-8BF0-82042E705BC5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72B6-6357-9343-8817-5CDC2E05B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7BB20-5285-744B-83CF-C26953F1E359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89B-E7BC-4C4E-81BE-101C5230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0D81-6AE3-D441-AB0E-793E4B1760B6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6321-6863-5040-901B-CC96BF183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BA80-9078-D442-8149-68176AED67FF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67A8-31FB-7D42-A234-7227DC016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442-B523-B149-87C1-D2F958CB62E4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3A3F-736B-BD44-B1EA-5F85F90C5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21A4-3621-EE4C-BC11-85B953B4EBFB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C306-5108-644B-A3FF-9905B15E5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5000">
              <a:schemeClr val="bg1">
                <a:tint val="80000"/>
                <a:satMod val="300000"/>
              </a:schemeClr>
            </a:gs>
            <a:gs pos="100000">
              <a:srgbClr val="FF66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70A3E23-9A07-9D46-8ACF-599C3D965558}" type="datetime1">
              <a:rPr lang="en-US"/>
              <a:pPr>
                <a:defRPr/>
              </a:pPr>
              <a:t>9/11/16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F0E3BC-3AF3-2D40-AF14-8ABECB531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5" Type="http://schemas.openxmlformats.org/officeDocument/2006/relationships/image" Target="../media/image38.gif"/><Relationship Id="rId6" Type="http://schemas.openxmlformats.org/officeDocument/2006/relationships/image" Target="../media/image39.gif"/><Relationship Id="rId7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audio" Target="file://localhost/Users/marcianeel/Desktop/Videos%20for%20CLSBA%20PPT/lasandunga.mp3" TargetMode="External"/><Relationship Id="rId2" Type="http://schemas.openxmlformats.org/officeDocument/2006/relationships/audio" Target="file://localhost/Users/marcianeel/Desktop/Videos%20for%20CLSBA%20PPT/%20Noche%20de%20Paz%20%20copy.mp3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64.png"/><Relationship Id="rId1" Type="http://schemas.openxmlformats.org/officeDocument/2006/relationships/video" Target="file://localhost/Users/marcianeel/Desktop/Videos%20for%20CLSBA%20PPT/Clark%20County%20School%20District%20International%20Mariachi%20Convention%20and%20Festival%20copy.mp4" TargetMode="External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70.png"/><Relationship Id="rId1" Type="http://schemas.openxmlformats.org/officeDocument/2006/relationships/video" Target="file://localhost/Users/marcianeel/Desktop/Videos%20for%20CLSBA%20PPT/1%20Mariachi%20Performance:Bailey.mov" TargetMode="Externa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September 11, 2016</a:t>
            </a:r>
          </a:p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Hilton San Diego   Del Mar, CA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352800" y="304800"/>
            <a:ext cx="5486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2016 Unity Conference</a:t>
            </a:r>
          </a:p>
          <a:p>
            <a:endParaRPr lang="en-US" sz="4000" baseline="0" dirty="0" smtClean="0">
              <a:solidFill>
                <a:srgbClr val="0000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000" baseline="0" dirty="0" smtClean="0">
              <a:solidFill>
                <a:srgbClr val="0000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000" baseline="0" dirty="0" smtClean="0">
              <a:solidFill>
                <a:srgbClr val="0000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Arts Education</a:t>
            </a:r>
          </a:p>
          <a:p>
            <a:r>
              <a:rPr lang="en-US" sz="4000" baseline="0" dirty="0" err="1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Menudo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Breakfast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43434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Maestro Jose Hernandez</a:t>
            </a:r>
          </a:p>
        </p:txBody>
      </p:sp>
      <p:pic>
        <p:nvPicPr>
          <p:cNvPr id="9" name="Picture 8" descr="Screen Shot 2016-09-09 at 5.38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914400"/>
            <a:ext cx="2235200" cy="2068000"/>
          </a:xfrm>
          <a:prstGeom prst="rect">
            <a:avLst/>
          </a:prstGeom>
        </p:spPr>
      </p:pic>
      <p:pic>
        <p:nvPicPr>
          <p:cNvPr id="10" name="Picture 9" descr="Jose Hernandez Trans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57200"/>
            <a:ext cx="3022600" cy="35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1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Benefits of a School Mariachi Program</a:t>
            </a:r>
            <a:endParaRPr lang="en-US" sz="6000" b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304800" y="990600"/>
            <a:ext cx="8382000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E6A397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>
                <a:solidFill>
                  <a:srgbClr val="E6A397"/>
                </a:solidFill>
                <a:latin typeface="Times New Roman"/>
                <a:cs typeface="Times New Roman"/>
              </a:rPr>
              <a:t>Involves More Students in </a:t>
            </a: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Music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Helps keep students in school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Uses multiple intelligences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Teaches life-long skills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Provides opportunities for students to serve as role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        models to younger students 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Increases student self-esteem and self-confidence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Provides effective bridge to parental involvement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Celebrates/Recognizes culture and heritage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Creates a school “Mosaic of Musical Experiences”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 smtClean="0">
                <a:solidFill>
                  <a:srgbClr val="E6A397"/>
                </a:solidFill>
                <a:latin typeface="Times New Roman"/>
                <a:cs typeface="Times New Roman"/>
              </a:rPr>
              <a:t>Allows for entry-level music experiences at any time</a:t>
            </a:r>
          </a:p>
        </p:txBody>
      </p:sp>
      <p:pic>
        <p:nvPicPr>
          <p:cNvPr id="70662" name="Picture 5" descr="Screen Shot 2012-09-26 at 5.19.1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841187"/>
            <a:ext cx="2743200" cy="23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4800" y="1828800"/>
            <a:ext cx="7772400" cy="4495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l"/>
            <a:r>
              <a:rPr lang="en-US" sz="287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It’s Fun!</a:t>
            </a:r>
            <a:endParaRPr lang="en-US" sz="287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45" y="152400"/>
            <a:ext cx="5961955" cy="20574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5626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B8010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4800" b="1" dirty="0" smtClean="0">
                <a:solidFill>
                  <a:srgbClr val="B8010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1447800"/>
            <a:ext cx="6248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cs typeface="Zapfino"/>
              </a:rPr>
              <a:t>Music Makes Us Baseline Research </a:t>
            </a:r>
            <a:r>
              <a:rPr lang="en-US" sz="3600" b="1" dirty="0" smtClean="0">
                <a:cs typeface="Zapfino"/>
              </a:rPr>
              <a:t>Report</a:t>
            </a:r>
          </a:p>
          <a:p>
            <a:endParaRPr lang="en-US" sz="3600" b="1" dirty="0">
              <a:cs typeface="Zapfino"/>
            </a:endParaRPr>
          </a:p>
          <a:p>
            <a:r>
              <a:rPr lang="en-US" dirty="0"/>
              <a:t>Becky J. A. Eason, Ph.D.</a:t>
            </a:r>
            <a:br>
              <a:rPr lang="en-US" dirty="0"/>
            </a:br>
            <a:r>
              <a:rPr lang="en-US" dirty="0"/>
              <a:t>Center for Public Partnerships &amp; Research</a:t>
            </a:r>
            <a:br>
              <a:rPr lang="en-US" dirty="0"/>
            </a:br>
            <a:r>
              <a:rPr lang="en-US" dirty="0"/>
              <a:t>The University of Kansas</a:t>
            </a:r>
          </a:p>
          <a:p>
            <a:endParaRPr lang="en-US" dirty="0" smtClean="0"/>
          </a:p>
          <a:p>
            <a:r>
              <a:rPr lang="en-US" dirty="0" smtClean="0"/>
              <a:t>Christopher </a:t>
            </a:r>
            <a:r>
              <a:rPr lang="en-US" dirty="0"/>
              <a:t>M. Johnson, Ph.D.</a:t>
            </a:r>
            <a:br>
              <a:rPr lang="en-US" dirty="0"/>
            </a:br>
            <a:r>
              <a:rPr lang="en-US" dirty="0"/>
              <a:t>Music Research Institute</a:t>
            </a:r>
            <a:br>
              <a:rPr lang="en-US" dirty="0"/>
            </a:br>
            <a:r>
              <a:rPr lang="en-US" dirty="0"/>
              <a:t>The University of Kansas</a:t>
            </a:r>
          </a:p>
          <a:p>
            <a:endParaRPr lang="en-US" sz="3600" b="1" dirty="0">
              <a:cs typeface="Zapfino"/>
            </a:endParaRPr>
          </a:p>
          <a:p>
            <a:endParaRPr lang="en-US" dirty="0"/>
          </a:p>
        </p:txBody>
      </p:sp>
      <p:pic>
        <p:nvPicPr>
          <p:cNvPr id="6" name="Picture 5" descr="Screen Shot 2015-02-03 at 8.06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429000"/>
            <a:ext cx="1973325" cy="1968500"/>
          </a:xfrm>
          <a:prstGeom prst="rect">
            <a:avLst/>
          </a:prstGeom>
        </p:spPr>
      </p:pic>
      <p:pic>
        <p:nvPicPr>
          <p:cNvPr id="8" name="Picture 7" descr="Screen Shot 2015-02-03 at 8.05.3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429000"/>
            <a:ext cx="1981200" cy="194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Findings: </a:t>
            </a:r>
            <a:r>
              <a:rPr lang="en-US" sz="40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Attendance Rates</a:t>
            </a:r>
          </a:p>
        </p:txBody>
      </p:sp>
      <p:pic>
        <p:nvPicPr>
          <p:cNvPr id="8" name="Picture 7" descr="Figure 7 School Attendance Rates by E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2200"/>
            <a:ext cx="8597900" cy="4013200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410200"/>
            <a:ext cx="3819178" cy="131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Findings: </a:t>
            </a:r>
            <a:r>
              <a:rPr lang="en-US" sz="40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Discipline Referrals</a:t>
            </a:r>
          </a:p>
        </p:txBody>
      </p:sp>
      <p:pic>
        <p:nvPicPr>
          <p:cNvPr id="8" name="Picture 7" descr="Figure 7 School Attendance Rates by E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2200"/>
            <a:ext cx="8597900" cy="4013200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410200"/>
            <a:ext cx="3819178" cy="1317953"/>
          </a:xfrm>
          <a:prstGeom prst="rect">
            <a:avLst/>
          </a:prstGeom>
        </p:spPr>
      </p:pic>
      <p:pic>
        <p:nvPicPr>
          <p:cNvPr id="9" name="Picture 8" descr="Figure 9 Discipline Referrals by E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147320"/>
            <a:ext cx="8280400" cy="3958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Findings: </a:t>
            </a:r>
            <a:r>
              <a:rPr lang="en-US" sz="40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Grade Point Average</a:t>
            </a:r>
          </a:p>
        </p:txBody>
      </p:sp>
      <p:pic>
        <p:nvPicPr>
          <p:cNvPr id="8" name="Picture 7" descr="Figure 7 School Attendance Rates by E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2200"/>
            <a:ext cx="8597900" cy="4013200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410200"/>
            <a:ext cx="3819178" cy="1317953"/>
          </a:xfrm>
          <a:prstGeom prst="rect">
            <a:avLst/>
          </a:prstGeom>
        </p:spPr>
      </p:pic>
      <p:pic>
        <p:nvPicPr>
          <p:cNvPr id="9" name="Picture 8" descr="Figure 9 Discipline Referrals by E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147320"/>
            <a:ext cx="8280400" cy="3958080"/>
          </a:xfrm>
          <a:prstGeom prst="rect">
            <a:avLst/>
          </a:prstGeom>
        </p:spPr>
      </p:pic>
      <p:pic>
        <p:nvPicPr>
          <p:cNvPr id="11" name="Picture 10" descr="Figure 11 GPA by Et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066800"/>
            <a:ext cx="8915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Findings: </a:t>
            </a:r>
            <a:r>
              <a:rPr lang="en-US" sz="40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 Time Graduation Rates</a:t>
            </a:r>
          </a:p>
        </p:txBody>
      </p:sp>
      <p:pic>
        <p:nvPicPr>
          <p:cNvPr id="8" name="Picture 7" descr="Figure 7 School Attendance Rates by E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2200"/>
            <a:ext cx="8597900" cy="4013200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410200"/>
            <a:ext cx="3819178" cy="1317953"/>
          </a:xfrm>
          <a:prstGeom prst="rect">
            <a:avLst/>
          </a:prstGeom>
        </p:spPr>
      </p:pic>
      <p:pic>
        <p:nvPicPr>
          <p:cNvPr id="9" name="Picture 8" descr="Figure 9 Discipline Referrals by E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147320"/>
            <a:ext cx="8280400" cy="3958080"/>
          </a:xfrm>
          <a:prstGeom prst="rect">
            <a:avLst/>
          </a:prstGeom>
        </p:spPr>
      </p:pic>
      <p:pic>
        <p:nvPicPr>
          <p:cNvPr id="11" name="Picture 10" descr="Figure 11 GPA by Et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066800"/>
            <a:ext cx="8915400" cy="4216400"/>
          </a:xfrm>
          <a:prstGeom prst="rect">
            <a:avLst/>
          </a:prstGeom>
        </p:spPr>
      </p:pic>
      <p:pic>
        <p:nvPicPr>
          <p:cNvPr id="12" name="Picture 11" descr="Figure 13 On-time Grade Rates by Eth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31332"/>
            <a:ext cx="8915400" cy="4126468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 bwMode="auto">
          <a:xfrm>
            <a:off x="6019800" y="914400"/>
            <a:ext cx="500380" cy="1008380"/>
          </a:xfrm>
          <a:prstGeom prst="downArrow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Findings: </a:t>
            </a:r>
            <a:r>
              <a:rPr lang="en-US" sz="40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ACT Scores</a:t>
            </a:r>
          </a:p>
        </p:txBody>
      </p:sp>
      <p:pic>
        <p:nvPicPr>
          <p:cNvPr id="13" name="Picture 12" descr="Figure 15 ACT English Scores by E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0"/>
            <a:ext cx="7848600" cy="3200143"/>
          </a:xfrm>
          <a:prstGeom prst="rect">
            <a:avLst/>
          </a:prstGeom>
        </p:spPr>
      </p:pic>
      <p:pic>
        <p:nvPicPr>
          <p:cNvPr id="14" name="Picture 13" descr="Figure 15 ACT Math Scores by E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633840"/>
            <a:ext cx="7848600" cy="307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Summary: </a:t>
            </a:r>
            <a:r>
              <a:rPr lang="en-US" sz="40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Was Learned?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12192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</a:t>
            </a: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MORE </a:t>
            </a: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 student participates in </a:t>
            </a:r>
          </a:p>
          <a:p>
            <a:pPr>
              <a:defRPr/>
            </a:pP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</a:t>
            </a: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more </a:t>
            </a: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POSITIVE</a:t>
            </a:r>
          </a:p>
          <a:p>
            <a:pPr>
              <a:defRPr/>
            </a:pP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</a:t>
            </a: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BENEFITS </a:t>
            </a: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become. </a:t>
            </a: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23" y="4508500"/>
            <a:ext cx="596195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During the School Day</a:t>
            </a:r>
          </a:p>
        </p:txBody>
      </p:sp>
      <p:pic>
        <p:nvPicPr>
          <p:cNvPr id="9" name="Picture 8" descr="Mariachi Boy Playing Guitarr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311233"/>
            <a:ext cx="2133600" cy="2318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85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Methodology:  Same as Band or Orchestra</a:t>
            </a:r>
            <a:endParaRPr lang="en-US" sz="32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1981200"/>
            <a:ext cx="876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Year 1: Start simply with only 2 classes</a:t>
            </a:r>
          </a:p>
          <a:p>
            <a:pPr algn="l">
              <a:defRPr/>
            </a:pPr>
            <a:r>
              <a:rPr lang="en-US" sz="40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Beg. Trumpet/Violin (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Melodia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</a:p>
          <a:p>
            <a:pPr algn="l">
              <a:defRPr/>
            </a:pP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Beg. Guitar/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Vihuela/Guitarron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Armonia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" y="3776008"/>
            <a:ext cx="861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Schedule classes to meet daily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4461808"/>
            <a:ext cx="861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Use a structured standards-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based curriculum that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focuses on literacy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13716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Articulate between HS (2) &amp; MS (2-3)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During the School Day</a:t>
            </a:r>
          </a:p>
        </p:txBody>
      </p:sp>
      <p:pic>
        <p:nvPicPr>
          <p:cNvPr id="9" name="Picture 8" descr="Mariachi Boy Playing Guitarr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463633"/>
            <a:ext cx="2133600" cy="2318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85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Methodology:  Same as Band or Orchestra</a:t>
            </a:r>
            <a:endParaRPr lang="en-US" sz="32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20574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Year 2: Add Beg Mariachi 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Ensemble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13716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Articulate between HS (</a:t>
            </a:r>
            <a:r>
              <a:rPr lang="en-US" sz="40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 &amp; MS (</a:t>
            </a:r>
            <a:r>
              <a:rPr lang="en-US" sz="40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2743200"/>
            <a:ext cx="876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Continue with offering</a:t>
            </a:r>
          </a:p>
          <a:p>
            <a:pPr algn="l">
              <a:defRPr/>
            </a:pPr>
            <a:r>
              <a:rPr lang="en-US" sz="40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Beg Trumpet/Violin (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Melodia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 </a:t>
            </a:r>
          </a:p>
          <a:p>
            <a:pPr algn="l">
              <a:defRPr/>
            </a:pP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Beg Guitar/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Vihuela/Guitarron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Armonia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September 11, 2016</a:t>
            </a:r>
          </a:p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Hilton San Diego   Del Mar, CA</a:t>
            </a:r>
          </a:p>
        </p:txBody>
      </p:sp>
      <p:pic>
        <p:nvPicPr>
          <p:cNvPr id="5" name="Picture 4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During the School Day</a:t>
            </a:r>
          </a:p>
        </p:txBody>
      </p:sp>
      <p:pic>
        <p:nvPicPr>
          <p:cNvPr id="9" name="Picture 8" descr="Mariachi Boy Playing Guitarr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463633"/>
            <a:ext cx="2133600" cy="2318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85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Methodology:  Same as Band or Orchestra</a:t>
            </a:r>
            <a:endParaRPr lang="en-US" sz="32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21336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Year 3: Add </a:t>
            </a:r>
            <a:r>
              <a:rPr lang="en-US" sz="4000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Int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Mariachi Ensemble</a:t>
            </a:r>
            <a:endParaRPr lang="en-US" sz="4000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32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13716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Split HS (</a:t>
            </a:r>
            <a:r>
              <a:rPr lang="en-US" sz="40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4-5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 &amp; MS (</a:t>
            </a:r>
            <a:r>
              <a:rPr lang="en-US" sz="40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4-5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2895600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Continue with offering</a:t>
            </a:r>
          </a:p>
          <a:p>
            <a:pPr algn="l">
              <a:defRPr/>
            </a:pPr>
            <a:r>
              <a:rPr lang="en-US" sz="40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Beg Trumpet/Violin (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Melodia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 </a:t>
            </a:r>
          </a:p>
          <a:p>
            <a:pPr algn="l">
              <a:defRPr/>
            </a:pP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Beg Guitar/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Vihuela/Guitarron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Armonia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</a:p>
          <a:p>
            <a:pPr algn="l">
              <a:defRPr/>
            </a:pP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3200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Beg Mariachi </a:t>
            </a:r>
            <a:r>
              <a:rPr lang="en-US" sz="3200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Enemble</a:t>
            </a:r>
            <a:endParaRPr lang="en-US" sz="32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After School Program</a:t>
            </a:r>
            <a:endParaRPr lang="en-US" sz="36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8" descr="Mariachi Boy Playing Guitarr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419600"/>
            <a:ext cx="2133600" cy="2318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096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Methodology:  Same as Band or Orchestra</a:t>
            </a:r>
            <a:endParaRPr lang="en-US" sz="32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3400" y="13716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Organize by instrument type: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en-US" sz="4000" b="1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Armonia</a:t>
            </a:r>
            <a:r>
              <a:rPr lang="en-US" sz="4000" b="1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</a:t>
            </a:r>
            <a:r>
              <a:rPr lang="en-US" sz="4000" b="1" i="1" baseline="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Melodia</a:t>
            </a:r>
            <a:r>
              <a:rPr lang="en-US" sz="4000" b="1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classes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33400" y="2667000"/>
            <a:ext cx="861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Rehearse classes every other day  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34290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Provide guided practice on alternate  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  day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3400" y="4614208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Conduct full ensemble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rehearsal on Fridays with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increases as appropriate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Year 2: After School Program</a:t>
            </a:r>
            <a:endParaRPr lang="en-US" sz="32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09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Methodology:  Same as Band or Orchestra</a:t>
            </a:r>
            <a:endParaRPr lang="en-US" sz="36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3400" y="12954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Maintain what was implemented and: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1981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1. Add two level-specific ensemble classes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2667000"/>
            <a:ext cx="9296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2. Rehearse above classes twice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weekly alternating days with 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guided practice classes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76200" y="46482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3. Conduct full ensemble rehearsal 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on Fridays with increases as </a:t>
            </a:r>
          </a:p>
          <a:p>
            <a:pPr algn="l"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appropriate </a:t>
            </a:r>
          </a:p>
        </p:txBody>
      </p:sp>
      <p:pic>
        <p:nvPicPr>
          <p:cNvPr id="10" name="Picture 9" descr="Screen Shot 2013-10-27 at 8.50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590800"/>
            <a:ext cx="1379133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Staff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" name="Picture 19" descr="Mariachi Teachers P9300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4450"/>
            <a:ext cx="7086600" cy="53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243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990600"/>
            <a:ext cx="70104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Staffing: In-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school</a:t>
            </a:r>
          </a:p>
          <a:p>
            <a:pPr>
              <a:defRPr/>
            </a:pPr>
            <a:endParaRPr lang="en-US" sz="4000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Start:</a:t>
            </a:r>
          </a:p>
          <a:p>
            <a:pPr algn="l"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 Itinerant teacher split between</a:t>
            </a:r>
          </a:p>
          <a:p>
            <a:pPr algn="l"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high school and middle school </a:t>
            </a:r>
          </a:p>
          <a:p>
            <a:pPr algn="l">
              <a:defRPr/>
            </a:pPr>
            <a:endParaRPr lang="en-US" sz="3600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243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990601"/>
            <a:ext cx="7620000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Staffing: After-school</a:t>
            </a:r>
          </a:p>
          <a:p>
            <a:pPr algn="l"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 Teacher</a:t>
            </a:r>
          </a:p>
          <a:p>
            <a:pPr algn="l"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 Assistant for guided practice days</a:t>
            </a:r>
          </a:p>
          <a:p>
            <a:pPr lvl="1" algn="l">
              <a:buFont typeface="Arial"/>
              <a:buChar char="•"/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Other district faculty/staff</a:t>
            </a:r>
          </a:p>
          <a:p>
            <a:pPr lvl="1" algn="l">
              <a:buFont typeface="Arial"/>
              <a:buChar char="•"/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University student</a:t>
            </a:r>
          </a:p>
          <a:p>
            <a:pPr lvl="1" algn="l">
              <a:buFont typeface="Arial"/>
              <a:buChar char="•"/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Community member</a:t>
            </a:r>
          </a:p>
          <a:p>
            <a:pPr lvl="1" algn="l">
              <a:buFont typeface="Arial"/>
              <a:buChar char="•"/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Graduated music student</a:t>
            </a:r>
          </a:p>
          <a:p>
            <a:pPr lvl="1" algn="l">
              <a:buFont typeface="Arial"/>
              <a:buChar char="•"/>
              <a:defRPr/>
            </a:pPr>
            <a:r>
              <a:rPr lang="en-US" sz="36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Peer coaching?</a:t>
            </a:r>
          </a:p>
          <a:p>
            <a:pPr lvl="1" algn="l">
              <a:defRPr/>
            </a:pPr>
            <a:endParaRPr lang="en-US" sz="3600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l">
              <a:defRPr/>
            </a:pPr>
            <a:endParaRPr lang="en-US" sz="3600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243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739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Instruments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5-02-03 at 10.36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810000"/>
            <a:ext cx="3048000" cy="2438400"/>
          </a:xfrm>
          <a:prstGeom prst="rect">
            <a:avLst/>
          </a:prstGeom>
        </p:spPr>
      </p:pic>
      <p:pic>
        <p:nvPicPr>
          <p:cNvPr id="11" name="Picture 10" descr="Screen Shot 2015-02-03 at 10.34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666" y="3657600"/>
            <a:ext cx="2910134" cy="2683984"/>
          </a:xfrm>
          <a:prstGeom prst="rect">
            <a:avLst/>
          </a:prstGeom>
        </p:spPr>
      </p:pic>
      <p:pic>
        <p:nvPicPr>
          <p:cNvPr id="17" name="Picture 16" descr="Screen Shot 2015-02-03 at 10.34.1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657600"/>
            <a:ext cx="2918884" cy="2667000"/>
          </a:xfrm>
          <a:prstGeom prst="rect">
            <a:avLst/>
          </a:prstGeom>
        </p:spPr>
      </p:pic>
      <p:pic>
        <p:nvPicPr>
          <p:cNvPr id="18" name="Picture 17" descr="Screen Shot 2015-02-03 at 10.35.07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1447800"/>
            <a:ext cx="2819400" cy="2095569"/>
          </a:xfrm>
          <a:prstGeom prst="rect">
            <a:avLst/>
          </a:prstGeom>
        </p:spPr>
      </p:pic>
      <p:pic>
        <p:nvPicPr>
          <p:cNvPr id="19" name="Picture 18" descr="Screen Shot 2015-02-03 at 10.35.36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323" y="1447800"/>
            <a:ext cx="3253877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243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739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Instruments: Know Your Vendor!!!!!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30362"/>
            <a:ext cx="2971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630362"/>
            <a:ext cx="35814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630362"/>
            <a:ext cx="25908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5486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i="1" u="sng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ALWAYS</a:t>
            </a:r>
            <a:r>
              <a:rPr lang="en-US" sz="4000" b="1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buy from a </a:t>
            </a:r>
            <a:r>
              <a:rPr lang="en-US" sz="4000" b="1" i="1" u="sng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Reputable 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Dealer!!!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243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739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Instruments: Know Your Vendor!!!!!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5486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i="1" u="sng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ALWAYS</a:t>
            </a:r>
            <a:r>
              <a:rPr lang="en-US" sz="4000" b="1" i="1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buy from a </a:t>
            </a:r>
            <a:r>
              <a:rPr lang="en-US" sz="4000" b="1" i="1" u="sng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Reputable 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Dealer!!!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West Music Mariachi Logo Tran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133600"/>
            <a:ext cx="4953000" cy="1651000"/>
          </a:xfrm>
          <a:prstGeom prst="rect">
            <a:avLst/>
          </a:prstGeom>
          <a:effectLst>
            <a:reflection stA="44000" endPos="94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Textbooks, Music and Materials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" name="Picture 14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0652"/>
            <a:ext cx="3886200" cy="518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1 Lesson Plan Samp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990600"/>
            <a:ext cx="5334000" cy="600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September 11, 2016</a:t>
            </a:r>
          </a:p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Hilton San Diego   Del Mar, CA</a:t>
            </a:r>
          </a:p>
        </p:txBody>
      </p:sp>
      <p:pic>
        <p:nvPicPr>
          <p:cNvPr id="6" name="Picture 5" descr="FullSizeRender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Textbooks, Music and Materials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Cielito Lind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600200"/>
            <a:ext cx="1828800" cy="2438400"/>
          </a:xfrm>
          <a:prstGeom prst="rect">
            <a:avLst/>
          </a:prstGeom>
        </p:spPr>
      </p:pic>
      <p:pic>
        <p:nvPicPr>
          <p:cNvPr id="14" name="Picture 13" descr="Mariet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191000"/>
            <a:ext cx="1790700" cy="2387600"/>
          </a:xfrm>
          <a:prstGeom prst="rect">
            <a:avLst/>
          </a:prstGeom>
        </p:spPr>
      </p:pic>
      <p:pic>
        <p:nvPicPr>
          <p:cNvPr id="17" name="Picture 16" descr="El Son de La Negr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276600"/>
            <a:ext cx="1714500" cy="2286000"/>
          </a:xfrm>
          <a:prstGeom prst="rect">
            <a:avLst/>
          </a:prstGeom>
        </p:spPr>
      </p:pic>
      <p:pic>
        <p:nvPicPr>
          <p:cNvPr id="18" name="Picture 17" descr="Por Un Amo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600200"/>
            <a:ext cx="1828800" cy="2438400"/>
          </a:xfrm>
          <a:prstGeom prst="rect">
            <a:avLst/>
          </a:prstGeom>
        </p:spPr>
      </p:pic>
      <p:pic>
        <p:nvPicPr>
          <p:cNvPr id="19" name="Picture 18" descr="Tuna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191000"/>
            <a:ext cx="1828800" cy="2438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160020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Arranged by </a:t>
            </a:r>
          </a:p>
          <a:p>
            <a:r>
              <a:rPr lang="en-US" sz="54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Jose Hernandez</a:t>
            </a:r>
            <a:endParaRPr lang="en-US" sz="5400" b="1" i="1" dirty="0">
              <a:solidFill>
                <a:srgbClr val="B801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PorUnAmor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24000" y="-228600"/>
            <a:ext cx="5861050" cy="7306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PorUnAmor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47850" y="-228600"/>
            <a:ext cx="5543550" cy="739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Textbooks, Music and Materials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43400" y="1447800"/>
            <a:ext cx="45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Arranged by </a:t>
            </a:r>
          </a:p>
          <a:p>
            <a:r>
              <a:rPr lang="en-US" sz="54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Jose Hernandez</a:t>
            </a:r>
            <a:endParaRPr lang="en-US" sz="5400" b="1" i="1" dirty="0">
              <a:solidFill>
                <a:srgbClr val="B8010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3048000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Traditional Mexican Songs for the </a:t>
            </a:r>
          </a:p>
          <a:p>
            <a:r>
              <a:rPr lang="en-US" sz="54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Elementary Music Class</a:t>
            </a:r>
            <a:endParaRPr lang="en-US" sz="5400" b="1" i="1" dirty="0">
              <a:solidFill>
                <a:srgbClr val="B80101"/>
              </a:solidFill>
            </a:endParaRPr>
          </a:p>
        </p:txBody>
      </p:sp>
      <p:pic>
        <p:nvPicPr>
          <p:cNvPr id="22" name="Picture 21" descr="getDynamicImage.asp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1371600"/>
            <a:ext cx="5270500" cy="5270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81600" y="5257800"/>
            <a:ext cx="129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 </a:t>
            </a:r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Sandunga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5257800"/>
            <a:ext cx="129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Noche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de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Paz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7" name="lasandung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638800" y="5943600"/>
            <a:ext cx="381000" cy="381000"/>
          </a:xfrm>
          <a:prstGeom prst="rect">
            <a:avLst/>
          </a:prstGeom>
        </p:spPr>
      </p:pic>
      <p:pic>
        <p:nvPicPr>
          <p:cNvPr id="28" name=" Noche de Paz  copy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7620000" y="5943600"/>
            <a:ext cx="3810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81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Textbooks, Music and Materials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6-09-09 at 7.11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 bwMode="auto">
          <a:xfrm>
            <a:off x="2667000" y="3200400"/>
            <a:ext cx="1127760" cy="228600"/>
          </a:xfrm>
          <a:prstGeom prst="rightArrow">
            <a:avLst/>
          </a:prstGeom>
          <a:solidFill>
            <a:srgbClr val="D455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9" name="Right Arrow 18"/>
          <p:cNvSpPr/>
          <p:nvPr/>
        </p:nvSpPr>
        <p:spPr bwMode="auto">
          <a:xfrm>
            <a:off x="2667000" y="3581400"/>
            <a:ext cx="1127760" cy="228600"/>
          </a:xfrm>
          <a:prstGeom prst="rightArrow">
            <a:avLst/>
          </a:prstGeom>
          <a:solidFill>
            <a:srgbClr val="D455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0" name="Right Arrow 19"/>
          <p:cNvSpPr/>
          <p:nvPr/>
        </p:nvSpPr>
        <p:spPr bwMode="auto">
          <a:xfrm>
            <a:off x="2667000" y="3962400"/>
            <a:ext cx="1127760" cy="228600"/>
          </a:xfrm>
          <a:prstGeom prst="rightArrow">
            <a:avLst/>
          </a:prstGeom>
          <a:solidFill>
            <a:srgbClr val="D455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3" name="Right Arrow 22"/>
          <p:cNvSpPr/>
          <p:nvPr/>
        </p:nvSpPr>
        <p:spPr bwMode="auto">
          <a:xfrm>
            <a:off x="2682240" y="4343400"/>
            <a:ext cx="1127760" cy="228600"/>
          </a:xfrm>
          <a:prstGeom prst="rightArrow">
            <a:avLst/>
          </a:prstGeom>
          <a:solidFill>
            <a:srgbClr val="D455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Textbooks, Music and Materials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 descr="Full Score, Book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2895600" cy="380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oundations of Mariachi Ed 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641600"/>
            <a:ext cx="27432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ariachi Music in America 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1955180"/>
            <a:ext cx="2743200" cy="398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Supplies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09800" y="1447800"/>
            <a:ext cx="4876800" cy="5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latin typeface="Times New Roman"/>
                <a:cs typeface="Times New Roman"/>
              </a:rPr>
              <a:t>Sets of Violin Strings 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Shoulder Rests 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Sets of Guitar Strings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Heavy Gauge Guitar Picks 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Classical Guitar/</a:t>
            </a:r>
            <a:r>
              <a:rPr lang="en-US" sz="4400" dirty="0" err="1" smtClean="0">
                <a:latin typeface="Times New Roman"/>
                <a:cs typeface="Times New Roman"/>
              </a:rPr>
              <a:t>Vihuela</a:t>
            </a:r>
            <a:r>
              <a:rPr lang="en-US" sz="4400" dirty="0" smtClean="0">
                <a:latin typeface="Times New Roman"/>
                <a:cs typeface="Times New Roman"/>
              </a:rPr>
              <a:t> Straps 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Sets of </a:t>
            </a:r>
            <a:r>
              <a:rPr lang="en-US" sz="4400" dirty="0" err="1" smtClean="0">
                <a:latin typeface="Times New Roman"/>
                <a:cs typeface="Times New Roman"/>
              </a:rPr>
              <a:t>Vihuela</a:t>
            </a:r>
            <a:r>
              <a:rPr lang="en-US" sz="4400" dirty="0" smtClean="0">
                <a:latin typeface="Times New Roman"/>
                <a:cs typeface="Times New Roman"/>
              </a:rPr>
              <a:t> Strings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Finger Picks for </a:t>
            </a:r>
            <a:r>
              <a:rPr lang="en-US" sz="4400" dirty="0" err="1" smtClean="0">
                <a:latin typeface="Times New Roman"/>
                <a:cs typeface="Times New Roman"/>
              </a:rPr>
              <a:t>Vihuelas</a:t>
            </a:r>
            <a:r>
              <a:rPr lang="en-US" sz="44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Sets of </a:t>
            </a:r>
            <a:r>
              <a:rPr lang="en-US" sz="4400" dirty="0" err="1" smtClean="0">
                <a:latin typeface="Times New Roman"/>
                <a:cs typeface="Times New Roman"/>
              </a:rPr>
              <a:t>Guitarron</a:t>
            </a:r>
            <a:r>
              <a:rPr lang="en-US" sz="4400" dirty="0" smtClean="0">
                <a:latin typeface="Times New Roman"/>
                <a:cs typeface="Times New Roman"/>
              </a:rPr>
              <a:t> Strings 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Bottles of Valve Oil 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Bass Guitar Straps 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/>
            </a:r>
            <a:br>
              <a:rPr lang="en-US" sz="3600" dirty="0" smtClean="0">
                <a:latin typeface="Times New Roman"/>
                <a:cs typeface="Times New Roman"/>
              </a:rPr>
            </a:br>
            <a:r>
              <a:rPr lang="en-US" sz="3600" dirty="0" smtClean="0">
                <a:latin typeface="Times New Roman"/>
                <a:cs typeface="Times New Roman"/>
              </a:rPr>
              <a:t/>
            </a:r>
            <a:br>
              <a:rPr lang="en-US" sz="3600" dirty="0" smtClean="0">
                <a:latin typeface="Times New Roman"/>
                <a:cs typeface="Times New Roman"/>
              </a:rPr>
            </a:br>
            <a:endParaRPr lang="en-US" sz="3600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 Uniforms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0" y="1143000"/>
            <a:ext cx="9144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a.  White </a:t>
            </a:r>
            <a:r>
              <a:rPr lang="en-US" sz="3200" dirty="0">
                <a:latin typeface="Times New Roman"/>
                <a:cs typeface="Times New Roman"/>
              </a:rPr>
              <a:t>s</a:t>
            </a:r>
            <a:r>
              <a:rPr lang="en-US" sz="3200" dirty="0" smtClean="0">
                <a:latin typeface="Times New Roman"/>
                <a:cs typeface="Times New Roman"/>
              </a:rPr>
              <a:t>hirt </a:t>
            </a:r>
            <a:r>
              <a:rPr lang="en-US" sz="3200" dirty="0">
                <a:latin typeface="Times New Roman"/>
                <a:cs typeface="Times New Roman"/>
              </a:rPr>
              <a:t>and</a:t>
            </a:r>
            <a:r>
              <a:rPr lang="en-US" sz="3200" dirty="0" smtClean="0">
                <a:latin typeface="Times New Roman"/>
                <a:cs typeface="Times New Roman"/>
              </a:rPr>
              <a:t> black </a:t>
            </a:r>
            <a:r>
              <a:rPr lang="en-US" sz="3200" dirty="0">
                <a:latin typeface="Times New Roman"/>
                <a:cs typeface="Times New Roman"/>
              </a:rPr>
              <a:t>p</a:t>
            </a:r>
            <a:r>
              <a:rPr lang="en-US" sz="3200" dirty="0" smtClean="0">
                <a:latin typeface="Times New Roman"/>
                <a:cs typeface="Times New Roman"/>
              </a:rPr>
              <a:t>ant </a:t>
            </a:r>
            <a:r>
              <a:rPr lang="en-US" sz="3200" dirty="0">
                <a:latin typeface="Times New Roman"/>
                <a:cs typeface="Times New Roman"/>
              </a:rPr>
              <a:t>with</a:t>
            </a:r>
            <a:r>
              <a:rPr lang="en-US" sz="3200" dirty="0" smtClean="0">
                <a:latin typeface="Times New Roman"/>
                <a:cs typeface="Times New Roman"/>
              </a:rPr>
              <a:t> basic </a:t>
            </a:r>
            <a:r>
              <a:rPr lang="en-US" sz="3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mo</a:t>
            </a:r>
            <a:r>
              <a:rPr lang="en-US" altLang="ja-JP" sz="3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ño</a:t>
            </a:r>
            <a:r>
              <a:rPr lang="en-US" altLang="ja-JP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(tie)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6200" y="2133600"/>
            <a:ext cx="2743200" cy="214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r>
              <a:rPr lang="en-US" sz="3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Vaquero </a:t>
            </a: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Uniform 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  (Ranch</a:t>
            </a:r>
            <a:r>
              <a:rPr lang="en-US" sz="3200" dirty="0">
                <a:latin typeface="Times New Roman"/>
                <a:cs typeface="Times New Roman"/>
              </a:rPr>
              <a:t>/Cowboy)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  Decorative </a:t>
            </a:r>
            <a:r>
              <a:rPr lang="en-US" sz="3200" dirty="0">
                <a:latin typeface="Times New Roman"/>
                <a:cs typeface="Times New Roman"/>
              </a:rPr>
              <a:t>pant/skirt 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    &amp; shirt </a:t>
            </a:r>
            <a:r>
              <a:rPr lang="en-US" sz="3200" dirty="0">
                <a:latin typeface="Times New Roman"/>
                <a:cs typeface="Times New Roman"/>
              </a:rPr>
              <a:t>with 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    coordinating </a:t>
            </a:r>
            <a:r>
              <a:rPr lang="en-US" sz="3200" dirty="0" err="1">
                <a:latin typeface="Times New Roman"/>
                <a:cs typeface="Times New Roman"/>
              </a:rPr>
              <a:t>m</a:t>
            </a:r>
            <a:r>
              <a:rPr lang="en-US" sz="3200" dirty="0" err="1" smtClean="0">
                <a:latin typeface="Times New Roman"/>
                <a:cs typeface="Times New Roman"/>
              </a:rPr>
              <a:t>o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ño</a:t>
            </a:r>
            <a:endParaRPr lang="en-US" sz="3200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7" name="Picture 16" descr="P930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6764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248400" y="2297747"/>
            <a:ext cx="2917825" cy="198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Traje</a:t>
            </a:r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de Gala 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(</a:t>
            </a:r>
            <a:r>
              <a:rPr lang="en-US" sz="3200" dirty="0">
                <a:latin typeface="Times New Roman"/>
                <a:cs typeface="Times New Roman"/>
              </a:rPr>
              <a:t>Full</a:t>
            </a:r>
            <a:r>
              <a:rPr lang="en-US" sz="3200" dirty="0" smtClean="0">
                <a:latin typeface="Times New Roman"/>
                <a:cs typeface="Times New Roman"/>
              </a:rPr>
              <a:t> Mariachi Suit)</a:t>
            </a: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Decorative </a:t>
            </a:r>
            <a:r>
              <a:rPr lang="en-US" sz="3200" dirty="0">
                <a:latin typeface="Times New Roman"/>
                <a:cs typeface="Times New Roman"/>
              </a:rPr>
              <a:t>j</a:t>
            </a:r>
            <a:r>
              <a:rPr lang="en-US" sz="3200" dirty="0" smtClean="0">
                <a:latin typeface="Times New Roman"/>
                <a:cs typeface="Times New Roman"/>
              </a:rPr>
              <a:t>acket </a:t>
            </a: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   with </a:t>
            </a:r>
            <a:r>
              <a:rPr lang="en-US" sz="3200" dirty="0">
                <a:latin typeface="Times New Roman"/>
                <a:cs typeface="Times New Roman"/>
              </a:rPr>
              <a:t>pant/skirt 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algn="l"/>
            <a:r>
              <a:rPr lang="en-US" sz="3200" dirty="0" smtClean="0">
                <a:latin typeface="Times New Roman"/>
                <a:cs typeface="Times New Roman"/>
              </a:rPr>
              <a:t>    &amp; coordinating </a:t>
            </a:r>
            <a:r>
              <a:rPr lang="en-US" sz="3200" dirty="0" err="1">
                <a:latin typeface="Times New Roman"/>
                <a:cs typeface="Times New Roman"/>
              </a:rPr>
              <a:t>m</a:t>
            </a:r>
            <a:r>
              <a:rPr lang="en-US" sz="3200" dirty="0" err="1" smtClean="0">
                <a:latin typeface="Times New Roman"/>
                <a:cs typeface="Times New Roman"/>
              </a:rPr>
              <a:t>o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ño</a:t>
            </a:r>
            <a:r>
              <a:rPr lang="en-US" altLang="ja-JP" sz="3200" dirty="0">
                <a:latin typeface="Times New Roman"/>
                <a:cs typeface="Times New Roman"/>
              </a:rPr>
              <a:t>.</a:t>
            </a:r>
            <a:endParaRPr lang="en-US" sz="3200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9" name="Picture 18" descr="Screen Shot 2012-09-24 at 9.09.3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14800"/>
            <a:ext cx="48006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creen Shot 2012-09-24 at 8.52.0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119562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6. Professional Development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0" descr="Screen Shot 2015-02-03 at 9.28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58686"/>
            <a:ext cx="3962400" cy="3418114"/>
          </a:xfrm>
          <a:prstGeom prst="rect">
            <a:avLst/>
          </a:prstGeom>
        </p:spPr>
      </p:pic>
      <p:pic>
        <p:nvPicPr>
          <p:cNvPr id="12" name="Picture 11" descr="2 Worksh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30400"/>
            <a:ext cx="3352800" cy="4470400"/>
          </a:xfrm>
          <a:prstGeom prst="rect">
            <a:avLst/>
          </a:prstGeom>
        </p:spPr>
      </p:pic>
      <p:pic>
        <p:nvPicPr>
          <p:cNvPr id="16" name="Picture 15" descr="3 Worksho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447800"/>
            <a:ext cx="2971800" cy="3962400"/>
          </a:xfrm>
          <a:prstGeom prst="rect">
            <a:avLst/>
          </a:prstGeom>
        </p:spPr>
      </p:pic>
      <p:pic>
        <p:nvPicPr>
          <p:cNvPr id="17" name="Picture 16" descr="4 Worksho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676400"/>
            <a:ext cx="3305175" cy="4406900"/>
          </a:xfrm>
          <a:prstGeom prst="rect">
            <a:avLst/>
          </a:prstGeom>
        </p:spPr>
      </p:pic>
      <p:pic>
        <p:nvPicPr>
          <p:cNvPr id="18" name="Picture 17" descr="IMG_994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" y="1447800"/>
            <a:ext cx="6960171" cy="5105400"/>
          </a:xfrm>
          <a:prstGeom prst="rect">
            <a:avLst/>
          </a:prstGeom>
        </p:spPr>
      </p:pic>
      <p:pic>
        <p:nvPicPr>
          <p:cNvPr id="14" name="Picture 13" descr="7 Workshop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5875" y="1435100"/>
            <a:ext cx="3829050" cy="5105400"/>
          </a:xfrm>
          <a:prstGeom prst="rect">
            <a:avLst/>
          </a:prstGeom>
        </p:spPr>
      </p:pic>
      <p:pic>
        <p:nvPicPr>
          <p:cNvPr id="15" name="Picture 14" descr="6 Workshop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1295400"/>
            <a:ext cx="8991600" cy="5488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35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3188" name="Picture 5" descr="USE:GN The Tan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161708"/>
            <a:ext cx="9067800" cy="6391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Fabulous Golden Nugget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Hotel and Casino Las Vegas</a:t>
            </a: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200" b="1" baseline="0" dirty="0" smtClean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4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National Mariachi Workshops </a:t>
            </a: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Educators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®</a:t>
            </a:r>
          </a:p>
          <a:p>
            <a:pPr>
              <a:defRPr/>
            </a:pP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 Graduate Credits Available</a:t>
            </a:r>
          </a:p>
          <a:p>
            <a:pPr>
              <a:defRPr/>
            </a:pPr>
            <a:endParaRPr lang="en-US" sz="3200" baseline="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June 26-30, 2017</a:t>
            </a:r>
          </a:p>
          <a:p>
            <a:r>
              <a:rPr lang="en-US" sz="4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</a:t>
            </a: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2017-mariachi-workshops </a:t>
            </a:r>
          </a:p>
          <a:p>
            <a:pPr>
              <a:defRPr/>
            </a:pPr>
            <a:endParaRPr lang="en-US" sz="4400" b="1" dirty="0">
              <a:solidFill>
                <a:srgbClr val="FFFF00"/>
              </a:solidFill>
              <a:effectLst>
                <a:outerShdw blurRad="50800" dist="38100" dir="13500000" algn="tl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5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616" y="3810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September 11, 2016</a:t>
            </a:r>
          </a:p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Hilton San Diego   Del Mar, CA</a:t>
            </a:r>
          </a:p>
        </p:txBody>
      </p:sp>
      <p:pic>
        <p:nvPicPr>
          <p:cNvPr id="8" name="Picture 7" descr="FullSizeRend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Mariachi 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50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Implementation: 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 Student Workshops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Clark County School District International Mariachi Convention and Festival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5400" y="1371600"/>
            <a:ext cx="6756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3528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77492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B8010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EVERYONE SINGS</a:t>
            </a:r>
            <a:r>
              <a:rPr lang="en-US" sz="96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!</a:t>
            </a:r>
          </a:p>
          <a:p>
            <a:endParaRPr lang="en-US" sz="9600" b="1" dirty="0" smtClean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Nationals_8-9-BEACH_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2895600" cy="4346419"/>
          </a:xfrm>
          <a:prstGeom prst="rect">
            <a:avLst/>
          </a:prstGeom>
        </p:spPr>
      </p:pic>
      <p:pic>
        <p:nvPicPr>
          <p:cNvPr id="7" name="Picture 6" descr="Nationals_8-9-BEACH_029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96884"/>
            <a:ext cx="3276600" cy="4918316"/>
          </a:xfrm>
          <a:prstGeom prst="rect">
            <a:avLst/>
          </a:prstGeom>
        </p:spPr>
      </p:pic>
      <p:pic>
        <p:nvPicPr>
          <p:cNvPr id="8" name="Picture 7" descr="Nationals_8-9-BEACH_0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010" y="381000"/>
            <a:ext cx="2893590" cy="4343400"/>
          </a:xfrm>
          <a:prstGeom prst="rect">
            <a:avLst/>
          </a:prstGeom>
        </p:spPr>
      </p:pic>
      <p:pic>
        <p:nvPicPr>
          <p:cNvPr id="10" name="Picture 9" descr="Nationals_8-9-BEACH_04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914400"/>
            <a:ext cx="3048000" cy="4232037"/>
          </a:xfrm>
          <a:prstGeom prst="rect">
            <a:avLst/>
          </a:prstGeom>
        </p:spPr>
      </p:pic>
      <p:pic>
        <p:nvPicPr>
          <p:cNvPr id="11" name="Picture 10" descr="Screen Shot 2013-01-17 at 10.08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161702"/>
            <a:ext cx="5943600" cy="2696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115669"/>
            <a:ext cx="2570986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rgbClr val="B8010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 AGES</a:t>
            </a:r>
            <a:endParaRPr lang="en-US" sz="5400" b="1" dirty="0">
              <a:solidFill>
                <a:srgbClr val="B8010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2707" name="Rectangle 8"/>
          <p:cNvSpPr>
            <a:spLocks noChangeArrowheads="1"/>
          </p:cNvSpPr>
          <p:nvPr/>
        </p:nvSpPr>
        <p:spPr bwMode="auto">
          <a:xfrm>
            <a:off x="0" y="0"/>
            <a:ext cx="9144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Bailey Middle School Mariachi Program – Year Two</a:t>
            </a:r>
            <a:endParaRPr lang="en-US" sz="4400" b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1 Mariachi Performance:Baile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838200"/>
            <a:ext cx="8523111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129540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Q &amp; A</a:t>
            </a:r>
            <a:endParaRPr lang="en-US" sz="3600" b="1" i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5867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b="1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marcia</a:t>
            </a:r>
            <a:r>
              <a:rPr lang="en-US" sz="4800" b="1" dirty="0" err="1">
                <a:solidFill>
                  <a:srgbClr val="B80101"/>
                </a:solidFill>
                <a:latin typeface="Times New Roman"/>
                <a:cs typeface="Times New Roman"/>
              </a:rPr>
              <a:t>@musicedconsultants.net</a:t>
            </a:r>
            <a:endParaRPr lang="en-US" sz="48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235" y="2179016"/>
            <a:ext cx="3682365" cy="292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05" y="5253256"/>
            <a:ext cx="1170095" cy="74272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334000" y="4953000"/>
            <a:ext cx="35814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Marcia Neel</a:t>
            </a:r>
          </a:p>
          <a:p>
            <a:pPr algn="l"/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MusicEdConsult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057400" y="4957544"/>
            <a:ext cx="35814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Jose Hernandez</a:t>
            </a:r>
          </a:p>
          <a:p>
            <a:pPr algn="l"/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JoseSoldeMexico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-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Presentation and Materials posted at: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533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b="1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48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/conference-materials</a:t>
            </a:r>
          </a:p>
        </p:txBody>
      </p:sp>
      <p:pic>
        <p:nvPicPr>
          <p:cNvPr id="11" name="Picture 10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068" y="1752600"/>
            <a:ext cx="1162932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gn up for e-new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736600"/>
            <a:ext cx="5054600" cy="505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397" y="-76200"/>
            <a:ext cx="8088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Got</a:t>
            </a:r>
            <a:r>
              <a:rPr lang="en-US" sz="40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QR Scanner</a:t>
            </a:r>
            <a:r>
              <a:rPr lang="en-US" sz="40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? Sign up for </a:t>
            </a:r>
            <a:r>
              <a:rPr lang="en-US" sz="4000" b="1" i="1" baseline="0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e</a:t>
            </a:r>
            <a:r>
              <a:rPr lang="en-US" sz="40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-news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68441" y="5791200"/>
            <a:ext cx="84079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baseline="0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www.musicedconsultants.net/sign-up-for-e-news</a:t>
            </a:r>
            <a:endParaRPr lang="en-US" sz="3200" dirty="0"/>
          </a:p>
        </p:txBody>
      </p:sp>
      <p:pic>
        <p:nvPicPr>
          <p:cNvPr id="8" name="Picture 7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8382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9 at 5.30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084"/>
            <a:ext cx="9173486" cy="6099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36493"/>
            <a:ext cx="4524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Thank You, CLSBA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September 11, 2016</a:t>
            </a:r>
          </a:p>
          <a:p>
            <a:pPr>
              <a:defRPr/>
            </a:pPr>
            <a:r>
              <a:rPr lang="en-US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Hilton San Diego   Del Mar, CA</a:t>
            </a:r>
          </a:p>
        </p:txBody>
      </p:sp>
      <p:pic>
        <p:nvPicPr>
          <p:cNvPr id="5" name="Picture 4" descr="FullSizeRender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With Grandfather Jose Hernande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391477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4345" y="762000"/>
            <a:ext cx="472241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Grandfather, </a:t>
            </a:r>
          </a:p>
          <a:p>
            <a:r>
              <a:rPr lang="en-US" sz="54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Jose Hernandez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Now, Paying It Forward</a:t>
            </a:r>
          </a:p>
          <a:p>
            <a:r>
              <a:rPr lang="en-US" sz="54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Teaching </a:t>
            </a:r>
            <a:r>
              <a:rPr lang="en-US" sz="5400" baseline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Pedagogy to </a:t>
            </a:r>
            <a:r>
              <a:rPr lang="en-US" sz="54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Teachers</a:t>
            </a:r>
          </a:p>
        </p:txBody>
      </p:sp>
      <p:pic>
        <p:nvPicPr>
          <p:cNvPr id="11" name="Picture 10" descr="Beginning Cl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7200"/>
            <a:ext cx="9144000" cy="4597400"/>
          </a:xfrm>
          <a:prstGeom prst="rect">
            <a:avLst/>
          </a:prstGeom>
        </p:spPr>
      </p:pic>
      <p:pic>
        <p:nvPicPr>
          <p:cNvPr id="12" name="Picture 11" descr="Intermediate Cl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9425"/>
            <a:ext cx="9144000" cy="4803775"/>
          </a:xfrm>
          <a:prstGeom prst="rect">
            <a:avLst/>
          </a:prstGeom>
        </p:spPr>
      </p:pic>
      <p:pic>
        <p:nvPicPr>
          <p:cNvPr id="13" name="Picture 12" descr="Advanced Cla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4025"/>
            <a:ext cx="9144000" cy="482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-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From Zero to Mariachi!</a:t>
            </a:r>
            <a:endParaRPr lang="en-US" sz="72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7912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September 11, 2016</a:t>
            </a:r>
          </a:p>
          <a:p>
            <a:pPr>
              <a:defRPr/>
            </a:pPr>
            <a:r>
              <a:rPr lang="en-US" b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Hilton San Diego   Del Mar, CA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29000" y="914400"/>
            <a:ext cx="5486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2016 Unity Conference</a:t>
            </a:r>
          </a:p>
          <a:p>
            <a:endParaRPr lang="en-US" sz="4000" baseline="0" dirty="0" smtClean="0">
              <a:solidFill>
                <a:srgbClr val="0000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000" baseline="0" dirty="0" smtClean="0">
              <a:solidFill>
                <a:srgbClr val="0000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000" baseline="0" dirty="0" smtClean="0">
              <a:solidFill>
                <a:srgbClr val="0000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Arts Education</a:t>
            </a:r>
          </a:p>
          <a:p>
            <a:r>
              <a:rPr lang="en-US" sz="4000" baseline="0" dirty="0" err="1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Menudo</a:t>
            </a: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Breakfast</a:t>
            </a:r>
          </a:p>
        </p:txBody>
      </p:sp>
      <p:pic>
        <p:nvPicPr>
          <p:cNvPr id="13" name="Picture 12" descr="IMG_00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" y="990600"/>
            <a:ext cx="28194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48006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Jose Hernandez and Marcia Neel</a:t>
            </a:r>
          </a:p>
          <a:p>
            <a:pPr>
              <a:defRPr/>
            </a:pPr>
            <a:r>
              <a:rPr lang="en-US" sz="32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Education Consultants, Inc.</a:t>
            </a:r>
          </a:p>
        </p:txBody>
      </p:sp>
      <p:pic>
        <p:nvPicPr>
          <p:cNvPr id="9" name="Picture 8" descr="Screen Shot 2016-09-09 at 5.38.2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524000"/>
            <a:ext cx="2235200" cy="20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1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Benefits of a School Mariachi Program</a:t>
            </a:r>
            <a:endParaRPr lang="en-US" sz="6000" b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304800" y="990600"/>
            <a:ext cx="8382000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B80101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Involves More Students in </a:t>
            </a: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Music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Helps keep students in school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Uses multiple intelligences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Teaches life-long skills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Provides opportunities for students to serve as role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        models to younger students 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Increases student self-esteem and self-confidence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Provides effective bridge to parental involvement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Celebrates/Recognizes culture and heritage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Creates a school “Mosaic of Musical Experiences”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Allows for entry-level music experiences at any time</a:t>
            </a:r>
          </a:p>
        </p:txBody>
      </p:sp>
      <p:pic>
        <p:nvPicPr>
          <p:cNvPr id="70662" name="Picture 5" descr="Screen Shot 2012-09-26 at 5.19.1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841187"/>
            <a:ext cx="2743200" cy="23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7242</TotalTime>
  <Words>1203</Words>
  <Application>Microsoft Macintosh PowerPoint</Application>
  <PresentationFormat>On-screen Show (4:3)</PresentationFormat>
  <Paragraphs>282</Paragraphs>
  <Slides>46</Slides>
  <Notes>44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¡Simplemente Mariachi!</dc:title>
  <dc:creator>Marcia Neel</dc:creator>
  <cp:keywords/>
  <cp:lastModifiedBy>Marcia Neel</cp:lastModifiedBy>
  <cp:revision>1518</cp:revision>
  <cp:lastPrinted>2013-10-24T21:12:29Z</cp:lastPrinted>
  <dcterms:created xsi:type="dcterms:W3CDTF">2016-09-11T14:43:52Z</dcterms:created>
  <dcterms:modified xsi:type="dcterms:W3CDTF">2016-09-11T19:19:51Z</dcterms:modified>
</cp:coreProperties>
</file>