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3"/>
  </p:notesMasterIdLst>
  <p:sldIdLst>
    <p:sldId id="29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04" r:id="rId11"/>
    <p:sldId id="315" r:id="rId12"/>
    <p:sldId id="267" r:id="rId13"/>
    <p:sldId id="268" r:id="rId14"/>
    <p:sldId id="269" r:id="rId15"/>
    <p:sldId id="270" r:id="rId16"/>
    <p:sldId id="306" r:id="rId17"/>
    <p:sldId id="308" r:id="rId18"/>
    <p:sldId id="307" r:id="rId19"/>
    <p:sldId id="331" r:id="rId20"/>
    <p:sldId id="316" r:id="rId21"/>
    <p:sldId id="312" r:id="rId22"/>
    <p:sldId id="302" r:id="rId23"/>
    <p:sldId id="309" r:id="rId24"/>
    <p:sldId id="310" r:id="rId25"/>
    <p:sldId id="314" r:id="rId26"/>
    <p:sldId id="317" r:id="rId27"/>
    <p:sldId id="319" r:id="rId28"/>
    <p:sldId id="324" r:id="rId29"/>
    <p:sldId id="320" r:id="rId30"/>
    <p:sldId id="272" r:id="rId31"/>
    <p:sldId id="321" r:id="rId32"/>
    <p:sldId id="326" r:id="rId33"/>
    <p:sldId id="277" r:id="rId34"/>
    <p:sldId id="327" r:id="rId35"/>
    <p:sldId id="328" r:id="rId36"/>
    <p:sldId id="329" r:id="rId37"/>
    <p:sldId id="330" r:id="rId38"/>
    <p:sldId id="278" r:id="rId39"/>
    <p:sldId id="279" r:id="rId40"/>
    <p:sldId id="281" r:id="rId41"/>
    <p:sldId id="282" r:id="rId42"/>
    <p:sldId id="283" r:id="rId43"/>
    <p:sldId id="284" r:id="rId44"/>
    <p:sldId id="301" r:id="rId45"/>
    <p:sldId id="285" r:id="rId46"/>
    <p:sldId id="286" r:id="rId47"/>
    <p:sldId id="289" r:id="rId48"/>
    <p:sldId id="300" r:id="rId49"/>
    <p:sldId id="322" r:id="rId50"/>
    <p:sldId id="323" r:id="rId51"/>
    <p:sldId id="31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759FF"/>
    <a:srgbClr val="0BD513"/>
    <a:srgbClr val="FDB457"/>
    <a:srgbClr val="FF00FF"/>
    <a:srgbClr val="24048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3217" autoAdjust="0"/>
  </p:normalViewPr>
  <p:slideViewPr>
    <p:cSldViewPr snapToGrid="0" snapToObjects="1">
      <p:cViewPr varScale="1">
        <p:scale>
          <a:sx n="78" d="100"/>
          <a:sy n="78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4E857-9C2B-2D45-9A9E-BE10B522DD74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44E8E-0797-CE4D-AE49-ED0689B8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C8784-B1E1-4141-94B6-11261DA4190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42859-53F2-E749-8B08-3836455501F0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BAA89-3452-5644-AF8D-EF88417F743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AF5DD-04EB-2E4C-8890-19AC4E051C6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00871-AB9A-E84A-B974-081C4503A5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2149B-BAD0-284A-AFAA-EFA84D53ACA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7FDEC-A394-F440-88EE-1FD99FE9A52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ED07B-D7BE-E142-87F5-DD0B177FD5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0D09-C68F-7A4A-8057-2207CEC84DD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EA041-2595-8845-9101-F1A7C0011F7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3DDDB-4E21-BF4F-A970-18B1086B25B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F2F97-C4B2-854F-8847-C12B686B843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042C17B-9040-614C-A1EC-441AFF6B24E0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469A0-193B-C040-A293-0F49BD329B4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3778C-0E9D-6147-8413-4705C355487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3778C-0E9D-6147-8413-4705C355487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3778C-0E9D-6147-8413-4705C355487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CA2BE-A26D-D547-A930-0EB2685E15EB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35A8A-E470-3A4D-9B1B-EC5DBC0FDB1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13FF8-35D9-5847-8C25-DC508DAD113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F3EC3-593A-AF41-9362-B5BAB2FB4B8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5B8D-80A6-0740-9390-CABA8BF0E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B24E2-A9CB-7C46-9486-5151331BC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0E66-82F7-274B-AE21-47DD0E526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5CE01-5062-F949-A68C-034943E11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9D30-8271-DA45-AA84-29993C964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6A34-5A63-8F49-8CBD-53B4957A4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9EA1-4A27-5E48-9FA3-36A04E56A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AA46C-3273-8144-8568-215360280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1119-4CAC-3044-A16C-8239F3A9B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31DD-19DF-6D4A-8D63-B058D521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AF59-8766-5A45-B599-7E9EEF2EB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69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A2B64ACF-5884-7F46-8C86-FADDA54F6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2015%20PPT%20Videos%20Making%20An%20Advocate%20of%20Principal%20/Intentionally%20Tripped%20Youngster.mp4" TargetMode="Externa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2015%20PPT%20Videos%20Making%20An%20Advocate%20of%20Principal%20/Crabs%20copy.mp4" TargetMode="Externa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0.png"/><Relationship Id="rId1" Type="http://schemas.openxmlformats.org/officeDocument/2006/relationships/video" Target="file://localhost/Users/marcianeel/Desktop/The%202nd%20funniest%20school%20closings%20message...%20ever!!.mp4" TargetMode="Externa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2015%20PPT%20Videos%20Making%20An%20Advocate%20of%20Principal%20/Not%20on%20the%20Test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1385" y="3327328"/>
            <a:ext cx="8534400" cy="838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Making an Advocate </a:t>
            </a:r>
            <a:b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Out of Your 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Principal: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65232"/>
            <a:ext cx="9144000" cy="838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 Things You Can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 Monday!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4191000" y="36576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4958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Times New Roman"/>
              <a:cs typeface="Times New Roman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882206"/>
            <a:ext cx="3886200" cy="2473036"/>
          </a:xfrm>
          <a:prstGeom prst="rect">
            <a:avLst/>
          </a:prstGeom>
        </p:spPr>
      </p:pic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-76200" y="5287699"/>
            <a:ext cx="9144000" cy="14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-109" charset="2"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Marcia Neel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-109" charset="2"/>
              <a:buNone/>
              <a:tabLst/>
              <a:defRPr/>
            </a:pPr>
            <a:r>
              <a:rPr lang="en-US" sz="36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June 1, 2015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0" y="83742"/>
            <a:ext cx="9144000" cy="14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-109" charset="2"/>
              <a:buNone/>
              <a:tabLst/>
              <a:defRPr/>
            </a:pPr>
            <a:r>
              <a:rPr kumimoji="0" lang="en-US" sz="5400" b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Saied Music</a:t>
            </a:r>
            <a:endParaRPr kumimoji="0" lang="en-US" sz="5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457200" y="10940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 startAt="2"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Advocate Out of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1270362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4-10-05 at 3.1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85" y="2009952"/>
            <a:ext cx="8192692" cy="456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2776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COMMUNICATION DOESN’T 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</a:t>
            </a:r>
            <a:r>
              <a:rPr lang="en-US" sz="32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TO BE SO SERIOUS!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Bass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8" y="1021238"/>
            <a:ext cx="7650901" cy="5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 startAt="2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Advocate Out of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473050" y="1524001"/>
            <a:ext cx="8534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always have small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nsembles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READY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perform.”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invite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(and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faculty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the Holiday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Concert.”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copy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all correspondence.”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communicate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usic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dvocacy information.”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took him golfing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1475" y="5213024"/>
            <a:ext cx="3691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.He won!!!!”</a:t>
            </a:r>
            <a:endParaRPr lang="en-US" sz="40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Sometimes Though -- 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Seems As If Principals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TRY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Trip Us UP!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1600200" y="5791200"/>
            <a:ext cx="5654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http://www.youtube.com/watch?v=dzuVvlAuZmY</a:t>
            </a:r>
          </a:p>
          <a:p>
            <a:endParaRPr lang="en-US" sz="2000"/>
          </a:p>
        </p:txBody>
      </p:sp>
      <p:pic>
        <p:nvPicPr>
          <p:cNvPr id="9" name="Intentionally Tripped Youngster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0081" y="1270114"/>
            <a:ext cx="6512785" cy="4984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It’s a Team Effort!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Crabs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240699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847" y="1591306"/>
            <a:ext cx="8229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“Help me give out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instruments to the kids!”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Cute Little Girl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66" y="1030058"/>
            <a:ext cx="3677781" cy="490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296" y="922211"/>
            <a:ext cx="951780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need an audience to help the students prepare for…”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44" y="2419303"/>
            <a:ext cx="6983830" cy="392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81909" y="922211"/>
            <a:ext cx="951780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latin typeface="Times New Roman"/>
                <a:cs typeface="Times New Roman"/>
              </a:rPr>
              <a:t>      Come on down. . .</a:t>
            </a:r>
          </a:p>
          <a:p>
            <a:pPr marL="457200" indent="-457200"/>
            <a:endParaRPr lang="en-US" dirty="0" smtClean="0">
              <a:latin typeface="Times New Roman"/>
              <a:cs typeface="Times New Roman"/>
            </a:endParaRPr>
          </a:p>
          <a:p>
            <a:pPr marL="457200" indent="-457200"/>
            <a:r>
              <a:rPr lang="en-US" sz="3200" dirty="0" smtClean="0">
                <a:latin typeface="Times New Roman"/>
                <a:cs typeface="Times New Roman"/>
              </a:rPr>
              <a:t>“Could you give a presentation to the Booster Parents?”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285" y="2402041"/>
            <a:ext cx="5685328" cy="392287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273079" y="1591531"/>
            <a:ext cx="4845079" cy="49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“Could you provide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Opening Remarks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 our upcoming concert?”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Then. . 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Praise your administrator </a:t>
            </a:r>
            <a:r>
              <a:rPr lang="en-US" sz="32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front of the parents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their support.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Have students present a signed, framed print.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66" y="1828800"/>
            <a:ext cx="4075990" cy="30628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109" y="962319"/>
            <a:ext cx="32053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Come on down. . 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109" y="962319"/>
            <a:ext cx="6589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Help them </a:t>
            </a:r>
            <a:r>
              <a:rPr lang="en-US" sz="3200" dirty="0" smtClean="0">
                <a:latin typeface="Times New Roman"/>
                <a:cs typeface="Times New Roman"/>
              </a:rPr>
              <a:t>show their “human” side</a:t>
            </a:r>
            <a:r>
              <a:rPr lang="en-US" sz="3200" dirty="0" smtClean="0">
                <a:latin typeface="Times New Roman"/>
                <a:cs typeface="Times New Roman"/>
              </a:rPr>
              <a:t>. </a:t>
            </a:r>
            <a:r>
              <a:rPr lang="en-US" sz="3200" dirty="0" smtClean="0">
                <a:latin typeface="Times New Roman"/>
                <a:cs typeface="Times New Roman"/>
              </a:rPr>
              <a:t>. .</a:t>
            </a:r>
            <a:endParaRPr lang="en-US" sz="3200" dirty="0"/>
          </a:p>
        </p:txBody>
      </p:sp>
      <p:pic>
        <p:nvPicPr>
          <p:cNvPr id="13" name="The 2nd funniest school closings message... ever!!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6868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304800" y="228600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Two Questions…</a:t>
            </a:r>
            <a:endParaRPr lang="en-US" sz="44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304800" y="1143000"/>
            <a:ext cx="861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/>
            </a:pP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Do Principals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</a:t>
            </a:r>
            <a:endParaRPr lang="en-US" sz="3600" i="1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dirty="0" smtClean="0">
              <a:latin typeface="Times New Roman"/>
              <a:cs typeface="Times New Roman"/>
            </a:endParaRPr>
          </a:p>
          <a:p>
            <a:pPr marL="457200" indent="-457200"/>
            <a:endParaRPr lang="en-US" dirty="0" smtClean="0">
              <a:latin typeface="Times New Roman"/>
              <a:cs typeface="Times New Roman"/>
            </a:endParaRPr>
          </a:p>
          <a:p>
            <a:pPr marL="457200" indent="-457200"/>
            <a:endParaRPr lang="en-US" dirty="0" smtClean="0">
              <a:latin typeface="Times New Roman"/>
              <a:cs typeface="Times New Roman"/>
            </a:endParaRPr>
          </a:p>
          <a:p>
            <a:pPr marL="457200" indent="-457200"/>
            <a:endParaRPr lang="en-US" dirty="0" smtClean="0">
              <a:latin typeface="Times New Roman"/>
              <a:cs typeface="Times New Roman"/>
            </a:endParaRPr>
          </a:p>
          <a:p>
            <a:pPr marL="457200" indent="-457200">
              <a:buFont typeface="Arial" pitchFamily="-104" charset="0"/>
              <a:buNone/>
            </a:pP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	What Have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Advocate out of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000" y="642471"/>
            <a:ext cx="184666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883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Give to Your School Community</a:t>
            </a:r>
            <a:endParaRPr lang="en-US" sz="4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35989" y="1077198"/>
            <a:ext cx="4845079" cy="193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Faculty Appreciation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Week Luncheon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68865" y="3110019"/>
            <a:ext cx="4845079" cy="193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Holiday Faculty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Party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42" y="4341068"/>
            <a:ext cx="2751438" cy="2323780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643371" y="4719080"/>
            <a:ext cx="4845079" cy="193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Valentine’s Day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Faculty Luncheon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42" y="1016711"/>
            <a:ext cx="1790294" cy="17902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590" y="3110019"/>
            <a:ext cx="3844002" cy="112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656" y="228865"/>
            <a:ext cx="89092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 Ask students to complete the sentence: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“Music makes the difference because. . .”</a:t>
            </a:r>
          </a:p>
          <a:p>
            <a:endParaRPr lang="en-US" sz="1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Use their responses. . .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582" y="2030772"/>
            <a:ext cx="8938418" cy="40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a. 	In your upcoming concert programs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making banners/posters to display around the school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recruitment fliers and posters at feeder schools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AMEA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publications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a publication about your school’s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FANTASTIC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music program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493373"/>
            <a:ext cx="5007335" cy="34163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…when you’re sad and then you hear music, it will cheer you up. Music will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there for you.</a:t>
            </a:r>
          </a:p>
          <a:p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01209"/>
            <a:ext cx="9143999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44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buClr>
                <a:srgbClr val="FFCC00"/>
              </a:buClr>
            </a:pPr>
            <a:endParaRPr lang="en-US" sz="44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 descr="Flute is for Me:Sweet image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054" y="1493373"/>
            <a:ext cx="3079146" cy="2763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189" y="1260691"/>
            <a:ext cx="8035438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…it makes me feel free and like nobody is judging me.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234" y="2863245"/>
            <a:ext cx="4909523" cy="230832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…it helps me express my feelings into something other than words. </a:t>
            </a:r>
          </a:p>
          <a:p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Anticipation:I could be drum maj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57" y="2069088"/>
            <a:ext cx="3473300" cy="2580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828800"/>
            <a:ext cx="5480051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…it’s a perfect way to tell and show how you feel.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3302168"/>
            <a:ext cx="5274772" cy="175432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…hearing music helps me work and helps me be the person I want to be.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Happy Sure Thing -- whatever you ne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19" y="1579563"/>
            <a:ext cx="2937546" cy="369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836" y="1257531"/>
            <a:ext cx="8512327" cy="230832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…it gives you a feeling; a feeling that makes you think you can do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anything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whether it’s doing chores, finishing your homework, or even reaching your goals in life. 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I'm Tough:Tuba, Baby, TUBA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33" y="3794095"/>
            <a:ext cx="3849082" cy="2667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Honor Fellow Faculty and Staff</a:t>
            </a:r>
            <a:endParaRPr lang="en-US" sz="40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3810000"/>
            <a:ext cx="3695700" cy="2197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8575"/>
            <a:ext cx="6413500" cy="2349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344" y="2876550"/>
            <a:ext cx="292100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Always Wear Your “Happy Face”</a:t>
            </a: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5656"/>
            <a:ext cx="83820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Always Wear Your “Happy Face”</a:t>
            </a: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6511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 speak in positive terms.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108692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 out of “the box.”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83731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approachable.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527133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aware of body language.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356433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Don’t get emotional – just solve the problem.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444356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Choose your battles wisely.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13546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6. Say “Thank You” Even MORE Often!</a:t>
            </a: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80" y="3536385"/>
            <a:ext cx="4083341" cy="30625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61" y="3536385"/>
            <a:ext cx="2761629" cy="3062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262" y="951131"/>
            <a:ext cx="4181475" cy="251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381000" y="934772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What I love best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200" i="1" dirty="0">
                <a:latin typeface="Times New Roman"/>
                <a:cs typeface="Times New Roman"/>
              </a:rPr>
              <a:t>that he/she is. . .(here we go!</a:t>
            </a:r>
            <a:r>
              <a:rPr lang="en-US" sz="3200" i="1" dirty="0" smtClean="0">
                <a:latin typeface="Times New Roman"/>
                <a:cs typeface="Times New Roman"/>
              </a:rPr>
              <a:t>)</a:t>
            </a:r>
            <a:r>
              <a:rPr lang="en-US" sz="3200" dirty="0" smtClean="0">
                <a:latin typeface="Times New Roman"/>
                <a:cs typeface="Times New Roman"/>
              </a:rPr>
              <a:t>	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8441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7776" y="2209799"/>
            <a:ext cx="5173569" cy="3126185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6432" y="1951799"/>
            <a:ext cx="116194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Caring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001" y="2402869"/>
            <a:ext cx="164006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Dedicated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001" y="2853939"/>
            <a:ext cx="170055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Passionate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01" y="3292306"/>
            <a:ext cx="1800493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Committed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23" y="3741989"/>
            <a:ext cx="262123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Success-oriented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02" y="4204984"/>
            <a:ext cx="1673555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Organized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790" y="4640376"/>
            <a:ext cx="150085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Dynamic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969" y="5075830"/>
            <a:ext cx="1341834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Positive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968" y="5507189"/>
            <a:ext cx="8268307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 Team Player/Builder with Students, Staff and Parents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81751" y="348919"/>
            <a:ext cx="613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Recruit and Advocate 24/7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Woodwind Quintet Ph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0" y="1349940"/>
            <a:ext cx="7188200" cy="497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54752" y="348919"/>
            <a:ext cx="613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Recruit and Advocate 24/7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1574" y="1727795"/>
            <a:ext cx="6089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Music Corner. . .</a:t>
            </a:r>
            <a:endParaRPr lang="en-US" sz="5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97" y="2943225"/>
            <a:ext cx="349250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Recruit and Advocate 24/7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252402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228600" y="350673"/>
            <a:ext cx="8535127" cy="139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Recruit and Advocate 24/7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Rectangle 4"/>
          <p:cNvSpPr txBox="1">
            <a:spLocks noGrp="1"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2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dirty="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55308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9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1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2" name="Rectangle 8"/>
          <p:cNvSpPr>
            <a:spLocks noChangeArrowheads="1"/>
          </p:cNvSpPr>
          <p:nvPr/>
        </p:nvSpPr>
        <p:spPr bwMode="auto">
          <a:xfrm>
            <a:off x="826273" y="1147577"/>
            <a:ext cx="727729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Keep Informed!</a:t>
            </a: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Twitter and start following!!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endParaRPr lang="en-US" sz="1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NAfME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MaryLNAMM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MusicEdConsult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MusicAchCouncil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EricWhitacre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53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380" y="2344136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881" y="2807686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6476" y="4508672"/>
            <a:ext cx="946004" cy="94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5380" y="3449713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762" y="3949203"/>
            <a:ext cx="855219" cy="855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8. ALWAYS be within a 5-Year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818191"/>
            <a:ext cx="8534400" cy="30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a. 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Evaluate the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08383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063800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FF"/>
                </a:solidFill>
                <a:latin typeface="Times New Roman" charset="0"/>
              </a:rPr>
              <a:t>HINT</a:t>
            </a:r>
            <a:r>
              <a:rPr lang="en-US" sz="4000" dirty="0" smtClean="0">
                <a:solidFill>
                  <a:srgbClr val="FFFFFF"/>
                </a:solidFill>
                <a:latin typeface="Times New Roman" charset="0"/>
              </a:rPr>
              <a:t>: Know your school’s Fiscal Policies!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599" y="76200"/>
            <a:ext cx="8730497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5-Year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Instrument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Replacement Plan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/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</a:rPr>
              <a:t>b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.	Prioritize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</a:rPr>
              <a:t>c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.	Write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up a complete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latin typeface="Times New Roman" charset="0"/>
              </a:rPr>
              <a:t>5-YEAR PLAN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with a clear</a:t>
            </a: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88983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5-Year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</a:rPr>
              <a:t>Instrument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Replacement Plan</a:t>
            </a:r>
            <a:r>
              <a:rPr lang="en-US" sz="4000" dirty="0">
                <a:latin typeface="Times New Roman" charset="0"/>
              </a:rPr>
              <a:t> </a:t>
            </a:r>
            <a:br>
              <a:rPr lang="en-US" sz="4000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00154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62354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128311"/>
            <a:ext cx="7859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350101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err="1" smtClean="0">
                <a:solidFill>
                  <a:srgbClr val="FFFFFF"/>
                </a:solidFill>
                <a:latin typeface="Times New Roman" charset="0"/>
              </a:rPr>
              <a:t>d</a:t>
            </a:r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.	Maintain 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a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7938" y="-260226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 smtClean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 smtClean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 5-Year </a:t>
            </a:r>
            <a:r>
              <a:rPr lang="en-US" sz="4000" dirty="0" smtClean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Instrument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403357"/>
            <a:ext cx="8686800" cy="492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9.	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Arrange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a performance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the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principal’s meeting, school board,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city council, state legislature, etc.  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appreciate the “good news” for a change. 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READY AND PERFORM WELL!!!!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10.	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Create a website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communicate, communicate, communicate.  Share the GOOD NEWS!!!!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276600" y="4540703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228600" y="404746"/>
            <a:ext cx="8686800" cy="241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11.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up with a clever version of a “Happy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	Birthday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” song to serenade your school staff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	on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their special day. 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LOVE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IT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Give away FREEBIES!  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8"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904" y="4017407"/>
            <a:ext cx="246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Serenade Photo</a:t>
            </a:r>
            <a:endParaRPr lang="en-US" dirty="0"/>
          </a:p>
        </p:txBody>
      </p:sp>
      <p:pic>
        <p:nvPicPr>
          <p:cNvPr id="12" name="Picture 11" descr="VDaysingers7178.preview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562" y="2475131"/>
            <a:ext cx="4870875" cy="3277521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7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488" name="Rectangle 5"/>
          <p:cNvSpPr>
            <a:spLocks noChangeArrowheads="1"/>
          </p:cNvSpPr>
          <p:nvPr/>
        </p:nvSpPr>
        <p:spPr bwMode="auto">
          <a:xfrm>
            <a:off x="228600" y="1143001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What I love best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200" i="1" dirty="0">
                <a:latin typeface="Times New Roman"/>
                <a:cs typeface="Times New Roman"/>
              </a:rPr>
              <a:t>that he/she is. . </a:t>
            </a:r>
            <a:r>
              <a:rPr lang="en-US" sz="3200" i="1" dirty="0" smtClean="0">
                <a:latin typeface="Times New Roman"/>
                <a:cs typeface="Times New Roman"/>
              </a:rPr>
              <a:t>.</a:t>
            </a:r>
            <a:endParaRPr lang="en-US" sz="3200" dirty="0" smtClean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667" y="2171813"/>
            <a:ext cx="2478313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Communicative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615" y="2610709"/>
            <a:ext cx="2019303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Encouraging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116" y="3047349"/>
            <a:ext cx="136147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Flexible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897" y="3475600"/>
            <a:ext cx="195986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Professional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615" y="3897810"/>
            <a:ext cx="1400919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Creative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667" y="4327924"/>
            <a:ext cx="320014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Talented (Performer)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608" y="4759576"/>
            <a:ext cx="371876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Intense (In a Good Way)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674" y="5187093"/>
            <a:ext cx="372787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Effective with Pedagogy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8" name="Picture 17" descr="Clarinetis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88" y="2270376"/>
            <a:ext cx="3973370" cy="2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4181475" y="3620161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4572000" y="378208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57200" y="1800886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418703"/>
            <a:ext cx="8686800" cy="609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12. Remember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 needs </a:t>
            </a:r>
            <a:r>
              <a:rPr lang="en-US" sz="36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active, involved member of the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faculty.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part in as many school activities as you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Volunteer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help out when needed.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Organize faculty functions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school food drives,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etc. (at least one each semester)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Ask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you/your program can help build school spirit.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Students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parents, faculty, and your administrators will 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see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as 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</a:t>
            </a:r>
            <a:r>
              <a:rPr lang="en-US" sz="3200" b="1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LEADER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– something 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comes naturally to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554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3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 Leadership Truths from “Dr. Tim”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(From: Leadership, Vision, Commitment, Action)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6554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1418808"/>
            <a:ext cx="81421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None/>
            </a:pPr>
            <a:r>
              <a:rPr lang="en-US" sz="3200" dirty="0">
                <a:latin typeface="Times New Roman"/>
                <a:cs typeface="Times New Roman"/>
              </a:rPr>
              <a:t> 1. If you let other people do it </a:t>
            </a:r>
            <a:r>
              <a:rPr lang="en-US" sz="3200" u="sng" dirty="0">
                <a:latin typeface="Times New Roman"/>
                <a:cs typeface="Times New Roman"/>
              </a:rPr>
              <a:t>for</a:t>
            </a:r>
            <a:r>
              <a:rPr lang="en-US" sz="3200" dirty="0">
                <a:latin typeface="Times New Roman"/>
                <a:cs typeface="Times New Roman"/>
              </a:rPr>
              <a:t> you,</a:t>
            </a:r>
            <a:r>
              <a:rPr lang="en-US" sz="3200" dirty="0" smtClean="0">
                <a:latin typeface="Times New Roman"/>
                <a:cs typeface="Times New Roman"/>
              </a:rPr>
              <a:t> they </a:t>
            </a:r>
            <a:r>
              <a:rPr lang="en-US" sz="3200" dirty="0">
                <a:latin typeface="Times New Roman"/>
                <a:cs typeface="Times New Roman"/>
              </a:rPr>
              <a:t>will do it </a:t>
            </a:r>
            <a:r>
              <a:rPr lang="en-US" sz="3200" u="sng" dirty="0">
                <a:latin typeface="Times New Roman"/>
                <a:cs typeface="Times New Roman"/>
              </a:rPr>
              <a:t>to</a:t>
            </a:r>
            <a:r>
              <a:rPr lang="en-US" sz="3200" dirty="0">
                <a:latin typeface="Times New Roman"/>
                <a:cs typeface="Times New Roman"/>
              </a:rPr>
              <a:t> you.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2475131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2. The harder I work, the </a:t>
            </a:r>
            <a:r>
              <a:rPr lang="en-US" sz="3200" u="sng" dirty="0">
                <a:latin typeface="Times New Roman"/>
                <a:cs typeface="Times New Roman"/>
              </a:rPr>
              <a:t>luckier</a:t>
            </a:r>
            <a:r>
              <a:rPr lang="en-US" sz="3200" dirty="0">
                <a:latin typeface="Times New Roman"/>
                <a:cs typeface="Times New Roman"/>
              </a:rPr>
              <a:t> I get.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08495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3. 99% responsibility doesn’t work.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65038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4. Yesterday was the deadline for all complaints.</a:t>
            </a: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426164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5. Good leaders are scarce so I’m following myself.</a:t>
            </a: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4878454"/>
            <a:ext cx="93043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6. The things that come to those who wait, </a:t>
            </a:r>
          </a:p>
          <a:p>
            <a:r>
              <a:rPr lang="en-US" sz="3200" dirty="0">
                <a:latin typeface="Times New Roman"/>
                <a:cs typeface="Times New Roman"/>
              </a:rPr>
              <a:t>     may be the things left by those who get there first.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71688" grpId="0"/>
      <p:bldP spid="71689" grpId="0"/>
      <p:bldP spid="71690" grpId="0"/>
      <p:bldP spid="71691" grpId="0"/>
      <p:bldP spid="716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11 Leadership Truths from “Dr. Tim”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(From: Leadership, Vision, Commitment, Action)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184666" y="1766887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7. There is no growth without discontent.</a:t>
            </a: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184666" y="243205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8. We move toward what we picture in our minds.</a:t>
            </a: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184666" y="313848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9. People who believe things can’t be done will go    </a:t>
            </a:r>
          </a:p>
          <a:p>
            <a:r>
              <a:rPr lang="en-US" sz="3200" dirty="0">
                <a:latin typeface="Times New Roman"/>
                <a:cs typeface="Times New Roman"/>
              </a:rPr>
              <a:t>     out and prove they are </a:t>
            </a:r>
            <a:r>
              <a:rPr lang="en-US" sz="3200" u="sng" dirty="0">
                <a:latin typeface="Times New Roman"/>
                <a:cs typeface="Times New Roman"/>
              </a:rPr>
              <a:t>right</a:t>
            </a:r>
            <a:r>
              <a:rPr lang="en-US" sz="3200" dirty="0"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73026" y="437206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 10. Real leaders are the cause, </a:t>
            </a:r>
            <a:r>
              <a:rPr lang="en-US" sz="3200" u="sng" dirty="0">
                <a:latin typeface="Times New Roman"/>
                <a:cs typeface="Times New Roman"/>
              </a:rPr>
              <a:t>NOT</a:t>
            </a:r>
            <a:r>
              <a:rPr lang="en-US" sz="3200" dirty="0">
                <a:latin typeface="Times New Roman"/>
                <a:cs typeface="Times New Roman"/>
              </a:rPr>
              <a:t> the effect.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  <p:bldP spid="7988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95956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69640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319232"/>
            <a:ext cx="9088701" cy="340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are </a:t>
            </a:r>
            <a:r>
              <a:rPr lang="en-US" sz="88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</a:t>
            </a:r>
            <a:r>
              <a:rPr lang="en-US" sz="8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this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the Kids!</a:t>
            </a:r>
            <a:endParaRPr lang="en-US" sz="8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14926"/>
            <a:ext cx="908870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Stay Focused</a:t>
            </a:r>
          </a:p>
          <a:p>
            <a:pPr algn="ctr"/>
            <a:r>
              <a:rPr lang="en-US" sz="8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the “Why!”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Grp="1" noChangeArrowheads="1"/>
          </p:cNvSpPr>
          <p:nvPr/>
        </p:nvSpPr>
        <p:spPr bwMode="auto">
          <a:xfrm>
            <a:off x="598622" y="601133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12" name="Rectangle 6"/>
          <p:cNvSpPr txBox="1">
            <a:spLocks noGrp="1" noChangeArrowheads="1"/>
          </p:cNvSpPr>
          <p:nvPr/>
        </p:nvSpPr>
        <p:spPr bwMode="auto">
          <a:xfrm>
            <a:off x="6466022" y="601133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dirty="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217622" y="677333"/>
            <a:ext cx="861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and Arts Education</a:t>
            </a:r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370022" y="1591733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141422" y="1515533"/>
            <a:ext cx="8686800" cy="95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71688" name="Rectangle 7"/>
          <p:cNvSpPr>
            <a:spLocks noChangeArrowheads="1"/>
          </p:cNvSpPr>
          <p:nvPr/>
        </p:nvSpPr>
        <p:spPr bwMode="auto">
          <a:xfrm>
            <a:off x="370022" y="1896533"/>
            <a:ext cx="4800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Even though it’s 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Even though it’s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Even though it’s a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4789622" y="1896533"/>
            <a:ext cx="3316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IMPORTANT</a:t>
            </a:r>
            <a:r>
              <a:rPr lang="en-US" sz="4000" dirty="0"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4789622" y="2506133"/>
            <a:ext cx="2582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LAW!</a:t>
            </a: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4722947" y="3115733"/>
            <a:ext cx="40180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CORE SUBJECT!</a:t>
            </a: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2427422" y="4030133"/>
            <a:ext cx="5886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It’s STILL. . .</a:t>
            </a:r>
            <a:endParaRPr lang="en-US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6" grpId="0"/>
      <p:bldP spid="65547" grpId="0"/>
      <p:bldP spid="65548" grpId="0"/>
      <p:bldP spid="655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3733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3734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3735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36870" name="Picture 6" descr="NotOnTheTest-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9" y="237684"/>
            <a:ext cx="8494624" cy="65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68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Not on the Test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585" y="228600"/>
            <a:ext cx="8636000" cy="6477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930745"/>
            <a:ext cx="914399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Contact Information:</a:t>
            </a:r>
            <a:endParaRPr lang="en-US" sz="40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1509894"/>
            <a:ext cx="914399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-104" charset="0"/>
              </a:rPr>
              <a:t>marcia@musicedconsultants.net</a:t>
            </a:r>
            <a:endParaRPr lang="en-US" sz="3600" dirty="0" smtClean="0">
              <a:latin typeface="Times New Roman" pitchFamily="-10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0269" y="2211282"/>
            <a:ext cx="1334939" cy="9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" y="3212502"/>
            <a:ext cx="9129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@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-104" charset="0"/>
              </a:rPr>
              <a:t>MusicEdConsult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-104" charset="0"/>
              </a:rPr>
              <a:t> on </a:t>
            </a:r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Twitter</a:t>
            </a:r>
            <a:endParaRPr lang="en-US" sz="3600" dirty="0">
              <a:solidFill>
                <a:srgbClr val="800000"/>
              </a:solidFill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-1815"/>
            <a:ext cx="9129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pitchFamily="-104" charset="0"/>
              </a:rPr>
              <a:t>   </a:t>
            </a:r>
            <a:r>
              <a:rPr lang="en-US" sz="6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</a:t>
            </a:r>
            <a:r>
              <a:rPr lang="en-US" sz="5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!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1" y="3761134"/>
            <a:ext cx="9129229" cy="861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www.musiceducationconsultants.net</a:t>
            </a:r>
            <a:endParaRPr lang="en-US" sz="32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17" name="Picture 16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905" y="5001210"/>
            <a:ext cx="3763246" cy="1728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71" y="4316563"/>
            <a:ext cx="912922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930745"/>
            <a:ext cx="914399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Contact Information:</a:t>
            </a:r>
            <a:endParaRPr lang="en-US" sz="40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1509894"/>
            <a:ext cx="914399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-104" charset="0"/>
              </a:rPr>
              <a:t>marcia@musicedconsultants.net</a:t>
            </a:r>
            <a:endParaRPr lang="en-US" sz="3600" dirty="0" smtClean="0">
              <a:latin typeface="Times New Roman" pitchFamily="-10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0269" y="2211282"/>
            <a:ext cx="1334939" cy="9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" y="3212502"/>
            <a:ext cx="9129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@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-104" charset="0"/>
              </a:rPr>
              <a:t>MusicEdConsult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-104" charset="0"/>
              </a:rPr>
              <a:t> on </a:t>
            </a:r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Twitter</a:t>
            </a:r>
            <a:endParaRPr lang="en-US" sz="3600" dirty="0">
              <a:solidFill>
                <a:srgbClr val="800000"/>
              </a:solidFill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-1815"/>
            <a:ext cx="9129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pitchFamily="-104" charset="0"/>
              </a:rPr>
              <a:t>   </a:t>
            </a:r>
            <a:r>
              <a:rPr lang="en-US" sz="6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</a:t>
            </a:r>
            <a:r>
              <a:rPr lang="en-US" sz="5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!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1" y="3761134"/>
            <a:ext cx="9129229" cy="861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www.musiceducationconsultants.net</a:t>
            </a:r>
            <a:endParaRPr lang="en-US" sz="32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17" name="Picture 16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905" y="5001210"/>
            <a:ext cx="3763246" cy="1728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71" y="4316563"/>
            <a:ext cx="912922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228600" y="114300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I love best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2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</a:t>
            </a:r>
            <a:r>
              <a:rPr lang="en-US" sz="32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7" name="Picture 9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075" y="1936176"/>
            <a:ext cx="384492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4075" y="2238623"/>
            <a:ext cx="51836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Responsible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Collegial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Motivational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Inspirational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Helpful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Content-oriented	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 Music Advocate (Recruiter)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Demanding (Self and Students) </a:t>
            </a:r>
          </a:p>
          <a:p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930745"/>
            <a:ext cx="914399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Contact Information:</a:t>
            </a:r>
            <a:endParaRPr lang="en-US" sz="4000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1509894"/>
            <a:ext cx="914399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-104" charset="0"/>
              </a:rPr>
              <a:t>marcia@musicedconsultants.net</a:t>
            </a:r>
            <a:endParaRPr lang="en-US" sz="3600" dirty="0" smtClean="0">
              <a:latin typeface="Times New Roman" pitchFamily="-10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0269" y="2211282"/>
            <a:ext cx="1334939" cy="9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" y="3212502"/>
            <a:ext cx="9129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@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-104" charset="0"/>
              </a:rPr>
              <a:t>MusicEdConsult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-104" charset="0"/>
              </a:rPr>
              <a:t> on </a:t>
            </a:r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Twitter</a:t>
            </a:r>
            <a:endParaRPr lang="en-US" sz="3600" dirty="0">
              <a:solidFill>
                <a:srgbClr val="800000"/>
              </a:solidFill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-1815"/>
            <a:ext cx="9129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latin typeface="Times New Roman" pitchFamily="-104" charset="0"/>
              </a:rPr>
              <a:t>   </a:t>
            </a:r>
            <a:r>
              <a:rPr lang="en-US" sz="6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</a:t>
            </a:r>
            <a:r>
              <a:rPr lang="en-US" sz="5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!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1" y="3761134"/>
            <a:ext cx="9129229" cy="86177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www.musiceducationconsultants.net</a:t>
            </a:r>
            <a:endParaRPr lang="en-US" sz="32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17" name="Picture 16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905" y="5001210"/>
            <a:ext cx="3763246" cy="1728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71" y="4316563"/>
            <a:ext cx="912922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13731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a Faculty Leader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63" y="1091571"/>
            <a:ext cx="5978003" cy="4628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3" name="Rectangle 4"/>
          <p:cNvSpPr>
            <a:spLocks noChangeArrowheads="1"/>
          </p:cNvSpPr>
          <p:nvPr/>
        </p:nvSpPr>
        <p:spPr bwMode="auto">
          <a:xfrm>
            <a:off x="304800" y="381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304800" y="1156806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</a:t>
            </a:r>
            <a:r>
              <a:rPr lang="en-US" sz="32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improve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 music program, I would ask my</a:t>
            </a:r>
          </a:p>
          <a:p>
            <a:pPr marL="457200" indent="-457200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teachers to. . 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4130" y="2178661"/>
            <a:ext cx="7337215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Communicate ! Communicate! Communicate! 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Coordinate/Collaborate with Colleagues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Articulate with Feeder Schools More 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Focus on Building Group Identity	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Recruit/Retain More 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Promote More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Perform More</a:t>
            </a:r>
          </a:p>
          <a:p>
            <a:endParaRPr lang="en-US" sz="2800" dirty="0"/>
          </a:p>
        </p:txBody>
      </p:sp>
      <p:pic>
        <p:nvPicPr>
          <p:cNvPr id="11" name="Picture 10" descr="Drum 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46" y="3899301"/>
            <a:ext cx="4126200" cy="279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304800" y="381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304800" y="11430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i="1" u="sng" dirty="0">
                <a:latin typeface="Times New Roman"/>
                <a:cs typeface="Times New Roman"/>
              </a:rPr>
              <a:t>improve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>
                <a:latin typeface="Times New Roman"/>
                <a:cs typeface="Times New Roman"/>
              </a:rPr>
              <a:t>the music program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, I would ask my</a:t>
            </a:r>
          </a:p>
          <a:p>
            <a:pPr marL="457200" indent="-457200"/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music teachers to. . .(cont.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lang="en-US" sz="3200" dirty="0" smtClean="0">
              <a:latin typeface="Times New Roman"/>
              <a:cs typeface="Times New Roman"/>
            </a:endParaRPr>
          </a:p>
        </p:txBody>
      </p:sp>
      <p:pic>
        <p:nvPicPr>
          <p:cNvPr id="26633" name="Picture 13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25" y="2279654"/>
            <a:ext cx="2414077" cy="3446463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51387" y="2407582"/>
            <a:ext cx="607116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 Administrators to Help Them 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(esp. on Class Sizes)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Extend Learning Into the Community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Develop More Partnerships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Incorporate School-wide Objectives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Assess Their Own Programs More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Often </a:t>
            </a:r>
          </a:p>
          <a:p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>
            <a:off x="304800" y="381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 What Do Principals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381000" y="1066800"/>
            <a:ext cx="8534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What troubles me most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>
                <a:latin typeface="Times New Roman"/>
                <a:cs typeface="Times New Roman"/>
              </a:rPr>
              <a:t>is that he/she is not. . </a:t>
            </a:r>
            <a:r>
              <a:rPr lang="en-US" sz="3200" i="1" dirty="0" smtClean="0">
                <a:latin typeface="Times New Roman"/>
                <a:cs typeface="Times New Roman"/>
              </a:rPr>
              <a:t>.</a:t>
            </a:r>
            <a:r>
              <a:rPr lang="en-US" sz="3200" dirty="0" smtClean="0">
                <a:latin typeface="Times New Roman"/>
                <a:cs typeface="Times New Roman"/>
              </a:rPr>
              <a:t>	</a:t>
            </a:r>
            <a:r>
              <a:rPr lang="en-US" sz="32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583" y="1752599"/>
            <a:ext cx="170055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Passionate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152" y="2203669"/>
            <a:ext cx="485120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Considerate of the “Big Picture”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152" y="2640309"/>
            <a:ext cx="2478313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Communicative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2" y="3067135"/>
            <a:ext cx="307007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Demanding Enough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117" y="3520690"/>
            <a:ext cx="454718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Managing the Classroom Well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117" y="3971760"/>
            <a:ext cx="425631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Lesson-planning Effectively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548" y="4422830"/>
            <a:ext cx="2377849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Even-tempered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548" y="4859470"/>
            <a:ext cx="230684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 Team Player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153" y="5302228"/>
            <a:ext cx="1673555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Organized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260" y="2795698"/>
            <a:ext cx="4004731" cy="235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457200" y="10940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 startAt="2"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Advocate Out of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1284319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2-08-28 at 4.33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8" y="1966794"/>
            <a:ext cx="8737084" cy="4738806"/>
          </a:xfrm>
          <a:prstGeom prst="rect">
            <a:avLst/>
          </a:prstGeom>
        </p:spPr>
      </p:pic>
      <p:pic>
        <p:nvPicPr>
          <p:cNvPr id="14" name="Picture 13" descr="Screen Shot 2012-08-28 at 4.35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1" y="3123038"/>
            <a:ext cx="4368284" cy="1803400"/>
          </a:xfrm>
          <a:prstGeom prst="rect">
            <a:avLst/>
          </a:prstGeom>
        </p:spPr>
      </p:pic>
      <p:pic>
        <p:nvPicPr>
          <p:cNvPr id="15" name="Picture 14" descr="Screen Shot 2012-08-28 at 4.3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91" y="1966794"/>
            <a:ext cx="4368284" cy="1640442"/>
          </a:xfrm>
          <a:prstGeom prst="rect">
            <a:avLst/>
          </a:prstGeom>
        </p:spPr>
      </p:pic>
      <p:pic>
        <p:nvPicPr>
          <p:cNvPr id="16" name="Picture 15" descr="Screen Shot 2012-08-28 at 4.34.0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5" y="4926438"/>
            <a:ext cx="4121666" cy="1779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te">
  <a:themeElements>
    <a:clrScheme name="Custom 1">
      <a:dk1>
        <a:srgbClr val="008080"/>
      </a:dk1>
      <a:lt1>
        <a:srgbClr val="FFFFFF"/>
      </a:lt1>
      <a:dk2>
        <a:srgbClr val="51ABD0"/>
      </a:dk2>
      <a:lt2>
        <a:srgbClr val="FFFFFF"/>
      </a:lt2>
      <a:accent1>
        <a:srgbClr val="FF6600"/>
      </a:accent1>
      <a:accent2>
        <a:srgbClr val="FFCC00"/>
      </a:accent2>
      <a:accent3>
        <a:srgbClr val="B3D2E4"/>
      </a:accent3>
      <a:accent4>
        <a:srgbClr val="DADADA"/>
      </a:accent4>
      <a:accent5>
        <a:srgbClr val="FFB8AA"/>
      </a:accent5>
      <a:accent6>
        <a:srgbClr val="E7B900"/>
      </a:accent6>
      <a:hlink>
        <a:srgbClr val="33CCCC"/>
      </a:hlink>
      <a:folHlink>
        <a:srgbClr val="36CC64"/>
      </a:folHlink>
    </a:clrScheme>
    <a:fontScheme name="Chut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1796</Words>
  <Application>Microsoft Macintosh PowerPoint</Application>
  <PresentationFormat>On-screen Show (4:3)</PresentationFormat>
  <Paragraphs>326</Paragraphs>
  <Slides>51</Slides>
  <Notes>49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Chute</vt:lpstr>
      <vt:lpstr>Making an Advocate  Out of Your Principal: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7. Recruit and Advocate 24/7</vt:lpstr>
      <vt:lpstr>Slide 33</vt:lpstr>
      <vt:lpstr>  8. ALWAYS be within a 5-Year Instrument Replacement Plan </vt:lpstr>
      <vt:lpstr>  5-Year Instrument Replacement Plan  </vt:lpstr>
      <vt:lpstr>  5-Year Instrument Replacement Plan  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an Advocate  Out of Your Principal;</dc:title>
  <dc:creator>Marcia Neel</dc:creator>
  <cp:lastModifiedBy>Marcia Neel</cp:lastModifiedBy>
  <cp:revision>582</cp:revision>
  <dcterms:created xsi:type="dcterms:W3CDTF">2015-06-01T17:48:33Z</dcterms:created>
  <dcterms:modified xsi:type="dcterms:W3CDTF">2015-06-01T17:50:58Z</dcterms:modified>
</cp:coreProperties>
</file>