
<file path=[Content_Types].xml><?xml version="1.0" encoding="utf-8"?>
<Types xmlns="http://schemas.openxmlformats.org/package/2006/content-types">
  <Override PartName="/ppt/notesSlides/notesSlide24.xml" ContentType="application/vnd.openxmlformats-officedocument.presentationml.notesSlide+xml"/>
  <Default Extension="pdf" ContentType="application/pdf"/>
  <Override PartName="/ppt/slides/slide14.xml" ContentType="application/vnd.openxmlformats-officedocument.presentationml.slide+xml"/>
  <Default Extension="rels" ContentType="application/vnd.openxmlformats-package.relationships+xml"/>
  <Override PartName="/ppt/notesSlides/notesSlide16.xml" ContentType="application/vnd.openxmlformats-officedocument.presentationml.notesSlide+xml"/>
  <Default Extension="xml" ContentType="application/xml"/>
  <Override PartName="/ppt/tableStyles.xml" ContentType="application/vnd.openxmlformats-officedocument.presentationml.tableStyles+xml"/>
  <Override PartName="/ppt/notesSlides/notesSlide31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39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notesSlides/notesSlide30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Layouts/slideLayout15.xml" ContentType="application/vnd.openxmlformats-officedocument.presentationml.slideLayout+xml"/>
  <Override PartName="/ppt/slides/slide27.xml" ContentType="application/vnd.openxmlformats-officedocument.presentationml.slide+xml"/>
  <Override PartName="/ppt/notesSlides/notesSlide29.xml" ContentType="application/vnd.openxmlformats-officedocument.presentationml.notes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38.xml" ContentType="application/vnd.openxmlformats-officedocument.presentationml.notes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26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8.xml" ContentType="application/vnd.openxmlformats-officedocument.presentationml.notesSlide+xml"/>
  <Override PartName="/ppt/slides/slide35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7.xml" ContentType="application/vnd.openxmlformats-officedocument.presentationml.notes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s/slide25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notesSlides/notesSlide20.xml" ContentType="application/vnd.openxmlformats-officedocument.presentationml.notesSlide+xml"/>
  <Override PartName="/ppt/tags/tag1.xml" ContentType="application/vnd.openxmlformats-officedocument.presentationml.tag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notesSlides/notesSlide19.xml" ContentType="application/vnd.openxmlformats-officedocument.presentationml.notesSlide+xml"/>
  <Override PartName="/ppt/notesSlides/notesSlide36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26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notesSlides/notesSlide25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>
  <p:sldMasterIdLst>
    <p:sldMasterId id="2147483701" r:id="rId1"/>
  </p:sldMasterIdLst>
  <p:notesMasterIdLst>
    <p:notesMasterId r:id="rId41"/>
  </p:notesMasterIdLst>
  <p:handoutMasterIdLst>
    <p:handoutMasterId r:id="rId42"/>
  </p:handoutMasterIdLst>
  <p:sldIdLst>
    <p:sldId id="336" r:id="rId2"/>
    <p:sldId id="418" r:id="rId3"/>
    <p:sldId id="424" r:id="rId4"/>
    <p:sldId id="425" r:id="rId5"/>
    <p:sldId id="426" r:id="rId6"/>
    <p:sldId id="427" r:id="rId7"/>
    <p:sldId id="428" r:id="rId8"/>
    <p:sldId id="429" r:id="rId9"/>
    <p:sldId id="430" r:id="rId10"/>
    <p:sldId id="431" r:id="rId11"/>
    <p:sldId id="435" r:id="rId12"/>
    <p:sldId id="433" r:id="rId13"/>
    <p:sldId id="434" r:id="rId14"/>
    <p:sldId id="432" r:id="rId15"/>
    <p:sldId id="436" r:id="rId16"/>
    <p:sldId id="437" r:id="rId17"/>
    <p:sldId id="453" r:id="rId18"/>
    <p:sldId id="439" r:id="rId19"/>
    <p:sldId id="463" r:id="rId20"/>
    <p:sldId id="454" r:id="rId21"/>
    <p:sldId id="456" r:id="rId22"/>
    <p:sldId id="455" r:id="rId23"/>
    <p:sldId id="462" r:id="rId24"/>
    <p:sldId id="461" r:id="rId25"/>
    <p:sldId id="465" r:id="rId26"/>
    <p:sldId id="457" r:id="rId27"/>
    <p:sldId id="440" r:id="rId28"/>
    <p:sldId id="441" r:id="rId29"/>
    <p:sldId id="452" r:id="rId30"/>
    <p:sldId id="458" r:id="rId31"/>
    <p:sldId id="459" r:id="rId32"/>
    <p:sldId id="466" r:id="rId33"/>
    <p:sldId id="442" r:id="rId34"/>
    <p:sldId id="443" r:id="rId35"/>
    <p:sldId id="444" r:id="rId36"/>
    <p:sldId id="445" r:id="rId37"/>
    <p:sldId id="446" r:id="rId38"/>
    <p:sldId id="467" r:id="rId39"/>
    <p:sldId id="468" r:id="rId40"/>
  </p:sldIdLst>
  <p:sldSz cx="9144000" cy="6858000" type="screen4x3"/>
  <p:notesSz cx="6858000" cy="91805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Times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E58955"/>
    <a:srgbClr val="663300"/>
    <a:srgbClr val="336699"/>
    <a:srgbClr val="2C7478"/>
    <a:srgbClr val="660066"/>
    <a:srgbClr val="9900CC"/>
    <a:srgbClr val="B095F3"/>
    <a:srgbClr val="0000FF"/>
    <a:srgbClr val="CD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22447" autoAdjust="0"/>
    <p:restoredTop sz="95544" autoAdjust="0"/>
  </p:normalViewPr>
  <p:slideViewPr>
    <p:cSldViewPr>
      <p:cViewPr>
        <p:scale>
          <a:sx n="100" d="100"/>
          <a:sy n="100" d="100"/>
        </p:scale>
        <p:origin x="-296" y="1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handoutMaster" Target="handoutMasters/handout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fld id="{D8740342-88AF-394B-B732-DDB4ACA69DEA}" type="datetime1">
              <a:rPr lang="en-US"/>
              <a:pPr>
                <a:defRPr/>
              </a:pPr>
              <a:t>1/16/15</a:t>
            </a:fld>
            <a:endParaRPr lang="en-US"/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fld id="{CCD0701C-8767-7748-BB28-F52BB2FD03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fld id="{B75A0A98-2420-AA46-97BE-521E26A34E3C}" type="datetime1">
              <a:rPr lang="en-US"/>
              <a:pPr>
                <a:defRPr/>
              </a:pPr>
              <a:t>1/16/15</a:t>
            </a:fld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5063" y="688975"/>
            <a:ext cx="4591050" cy="3441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60863"/>
            <a:ext cx="5486400" cy="413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fld id="{B39AECCE-B0FE-4E46-839A-6B1EA38F78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09" charset="-128"/>
        <a:cs typeface="ＭＳ Ｐゴシック" pitchFamily="-109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1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048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DC51DA-B95C-D341-B962-2E8ACE502E8E}" type="slidenum">
              <a:rPr lang="en-US">
                <a:latin typeface="Times" charset="0"/>
              </a:rPr>
              <a:pPr/>
              <a:t>1</a:t>
            </a:fld>
            <a:endParaRPr lang="en-US">
              <a:latin typeface="Times" charset="0"/>
            </a:endParaRPr>
          </a:p>
        </p:txBody>
      </p:sp>
      <p:sp>
        <p:nvSpPr>
          <p:cNvPr id="20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10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11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12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13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14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15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16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17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18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19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20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21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22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23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24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25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26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27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28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29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30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31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32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33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34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35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36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37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867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17CFF4-B237-0E4C-BE91-19C18C04C462}" type="slidenum">
              <a:rPr lang="en-US">
                <a:latin typeface="Times" charset="0"/>
              </a:rPr>
              <a:pPr/>
              <a:t>38</a:t>
            </a:fld>
            <a:endParaRPr lang="en-US">
              <a:latin typeface="Times" charset="0"/>
            </a:endParaRPr>
          </a:p>
        </p:txBody>
      </p:sp>
      <p:sp>
        <p:nvSpPr>
          <p:cNvPr id="28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867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17CFF4-B237-0E4C-BE91-19C18C04C462}" type="slidenum">
              <a:rPr lang="en-US">
                <a:latin typeface="Times" charset="0"/>
              </a:rPr>
              <a:pPr/>
              <a:t>39</a:t>
            </a:fld>
            <a:endParaRPr lang="en-US">
              <a:latin typeface="Times" charset="0"/>
            </a:endParaRPr>
          </a:p>
        </p:txBody>
      </p:sp>
      <p:sp>
        <p:nvSpPr>
          <p:cNvPr id="28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5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6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7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8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9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26"/>
          <p:cNvSpPr>
            <a:spLocks noChangeArrowheads="1"/>
          </p:cNvSpPr>
          <p:nvPr/>
        </p:nvSpPr>
        <p:spPr bwMode="auto">
          <a:xfrm>
            <a:off x="381000" y="990600"/>
            <a:ext cx="76200" cy="5105400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 dirty="0">
              <a:latin typeface="Times New Roman"/>
            </a:endParaRPr>
          </a:p>
        </p:txBody>
      </p:sp>
      <p:grpSp>
        <p:nvGrpSpPr>
          <p:cNvPr id="5" name="Group 1032"/>
          <p:cNvGrpSpPr>
            <a:grpSpLocks/>
          </p:cNvGrpSpPr>
          <p:nvPr/>
        </p:nvGrpSpPr>
        <p:grpSpPr bwMode="auto">
          <a:xfrm>
            <a:off x="381000" y="304800"/>
            <a:ext cx="8391525" cy="5791200"/>
            <a:chOff x="240" y="192"/>
            <a:chExt cx="5286" cy="3648"/>
          </a:xfrm>
        </p:grpSpPr>
        <p:sp>
          <p:nvSpPr>
            <p:cNvPr id="6" name="Rectangle 1033"/>
            <p:cNvSpPr>
              <a:spLocks noChangeArrowheads="1"/>
            </p:cNvSpPr>
            <p:nvPr/>
          </p:nvSpPr>
          <p:spPr bwMode="auto">
            <a:xfrm flipV="1">
              <a:off x="5236" y="192"/>
              <a:ext cx="288" cy="2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ot="10800000" wrap="none" anchor="ctr"/>
            <a:lstStyle/>
            <a:p>
              <a:pPr algn="ctr">
                <a:defRPr/>
              </a:pPr>
              <a:endParaRPr lang="en-US" sz="2400" dirty="0">
                <a:latin typeface="Times New Roman"/>
              </a:endParaRPr>
            </a:p>
          </p:txBody>
        </p:sp>
        <p:sp>
          <p:nvSpPr>
            <p:cNvPr id="7" name="Rectangle 1034"/>
            <p:cNvSpPr>
              <a:spLocks noChangeArrowheads="1"/>
            </p:cNvSpPr>
            <p:nvPr/>
          </p:nvSpPr>
          <p:spPr bwMode="auto">
            <a:xfrm flipV="1">
              <a:off x="240" y="192"/>
              <a:ext cx="5004" cy="288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 dirty="0">
                <a:latin typeface="Times New Roman"/>
              </a:endParaRPr>
            </a:p>
          </p:txBody>
        </p:sp>
        <p:sp>
          <p:nvSpPr>
            <p:cNvPr id="8" name="Rectangle 1035"/>
            <p:cNvSpPr>
              <a:spLocks noChangeArrowheads="1"/>
            </p:cNvSpPr>
            <p:nvPr/>
          </p:nvSpPr>
          <p:spPr bwMode="auto">
            <a:xfrm flipV="1">
              <a:off x="240" y="480"/>
              <a:ext cx="500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ot="10800000" wrap="none" anchor="ctr"/>
            <a:lstStyle/>
            <a:p>
              <a:pPr algn="ctr">
                <a:defRPr/>
              </a:pPr>
              <a:endParaRPr lang="en-US" sz="2400" dirty="0">
                <a:latin typeface="Times New Roman"/>
              </a:endParaRPr>
            </a:p>
          </p:txBody>
        </p:sp>
        <p:sp>
          <p:nvSpPr>
            <p:cNvPr id="9" name="Rectangle 1036"/>
            <p:cNvSpPr>
              <a:spLocks noChangeArrowheads="1"/>
            </p:cNvSpPr>
            <p:nvPr/>
          </p:nvSpPr>
          <p:spPr bwMode="auto">
            <a:xfrm flipV="1">
              <a:off x="5242" y="480"/>
              <a:ext cx="282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 dirty="0">
                <a:latin typeface="Times New Roman"/>
              </a:endParaRPr>
            </a:p>
          </p:txBody>
        </p:sp>
        <p:sp>
          <p:nvSpPr>
            <p:cNvPr id="10" name="Line 1037"/>
            <p:cNvSpPr>
              <a:spLocks noChangeShapeType="1"/>
            </p:cNvSpPr>
            <p:nvPr/>
          </p:nvSpPr>
          <p:spPr bwMode="auto">
            <a:xfrm flipH="1">
              <a:off x="480" y="2256"/>
              <a:ext cx="48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CA" dirty="0"/>
            </a:p>
          </p:txBody>
        </p:sp>
        <p:sp>
          <p:nvSpPr>
            <p:cNvPr id="11" name="Rectangle 1038"/>
            <p:cNvSpPr>
              <a:spLocks noChangeArrowheads="1"/>
            </p:cNvSpPr>
            <p:nvPr/>
          </p:nvSpPr>
          <p:spPr bwMode="auto">
            <a:xfrm>
              <a:off x="240" y="192"/>
              <a:ext cx="5286" cy="364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 dirty="0">
                <a:latin typeface="Times New Roman"/>
              </a:endParaRPr>
            </a:p>
          </p:txBody>
        </p:sp>
      </p:grpSp>
      <p:sp>
        <p:nvSpPr>
          <p:cNvPr id="294915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762000" y="1371600"/>
            <a:ext cx="7696200" cy="205740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94916" name="Rectangle 1028"/>
          <p:cNvSpPr>
            <a:spLocks noGrp="1" noChangeArrowheads="1"/>
          </p:cNvSpPr>
          <p:nvPr>
            <p:ph type="subTitle" idx="1"/>
          </p:nvPr>
        </p:nvSpPr>
        <p:spPr>
          <a:xfrm>
            <a:off x="762000" y="3765550"/>
            <a:ext cx="7696200" cy="20574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>
                <a:latin typeface="Arial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1029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2CC2A0-207B-324C-9854-DFDA1863FDE1}" type="datetime1">
              <a:rPr lang="en-US"/>
              <a:pPr>
                <a:defRPr/>
              </a:pPr>
              <a:t>1/16/15</a:t>
            </a:fld>
            <a:endParaRPr lang="en-US"/>
          </a:p>
        </p:txBody>
      </p:sp>
      <p:sp>
        <p:nvSpPr>
          <p:cNvPr id="13" name="Rectangle 103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0"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14" name="Rectangle 103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fld id="{FEAEA901-911E-8F4B-ADE6-4DAAFA38A1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47133-5F69-4640-A4AA-4405A49ED681}" type="datetime1">
              <a:rPr lang="en-US"/>
              <a:pPr>
                <a:defRPr/>
              </a:pPr>
              <a:t>1/16/15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298BF-2ED1-C641-8AF2-D62E0FB0FC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5597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5597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128916-3468-0F48-8867-0723C64D51C4}" type="datetime1">
              <a:rPr lang="en-US"/>
              <a:pPr>
                <a:defRPr/>
              </a:pPr>
              <a:t>1/16/15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830AD8-A0C4-9245-9CC9-F064FDAEB2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6D8990-19E4-624D-A52F-29D476C99851}" type="datetime1">
              <a:rPr lang="en-US"/>
              <a:pPr>
                <a:defRPr/>
              </a:pPr>
              <a:t>1/16/15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8C437-0A12-3E4A-B959-FB613AA658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828800"/>
            <a:ext cx="4038600" cy="20748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828800"/>
            <a:ext cx="4038600" cy="20748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056063"/>
            <a:ext cx="4038600" cy="2074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56063"/>
            <a:ext cx="4038600" cy="2074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02895-75B7-7F42-B0DA-5DCF2C23CB47}" type="datetime1">
              <a:rPr lang="en-US"/>
              <a:pPr>
                <a:defRPr/>
              </a:pPr>
              <a:t>1/16/15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BABC7-3438-0242-9902-1569626FF7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0037E-6282-DB40-B0DA-163EFCF72F80}" type="datetime1">
              <a:rPr lang="en-US"/>
              <a:pPr>
                <a:defRPr/>
              </a:pPr>
              <a:t>1/16/15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1D5DB-31D2-E845-B1D6-42C544E9CA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828800"/>
            <a:ext cx="4038600" cy="20748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4056063"/>
            <a:ext cx="4038600" cy="2074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F69239-3426-2942-8EA9-48A848B123C2}" type="datetime1">
              <a:rPr lang="en-US"/>
              <a:pPr>
                <a:defRPr/>
              </a:pPr>
              <a:t>1/16/15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7A4C9D-5E3E-F844-B17C-D86FA4D50B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166F8-CE87-8B43-BAE2-65CDED238B66}" type="datetime1">
              <a:rPr lang="en-US"/>
              <a:pPr>
                <a:defRPr/>
              </a:pPr>
              <a:t>1/16/15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1FE74-AD99-234C-AAB2-EBF98255DF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44613-3C06-4C49-AAF4-D49BC73B3724}" type="datetime1">
              <a:rPr lang="en-US"/>
              <a:pPr>
                <a:defRPr/>
              </a:pPr>
              <a:t>1/16/15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2BA3FF-04C3-304C-AFAC-535F33ABCD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AF616D-1AB2-584A-ABDC-F8AFEBF9E4D3}" type="datetime1">
              <a:rPr lang="en-US"/>
              <a:pPr>
                <a:defRPr/>
              </a:pPr>
              <a:t>1/16/15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5A3C15-6233-A445-AFD5-FCAA310809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FD230F-A3F0-5041-8E23-129B9FF44FF8}" type="datetime1">
              <a:rPr lang="en-US"/>
              <a:pPr>
                <a:defRPr/>
              </a:pPr>
              <a:t>1/16/15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15CF69-2477-6646-8D09-BB92A8E738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F37C9-2858-2148-A578-424EB224237F}" type="datetime1">
              <a:rPr lang="en-US"/>
              <a:pPr>
                <a:defRPr/>
              </a:pPr>
              <a:t>1/16/15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FBA6AC-771E-6B4B-A2B5-C6E1E0B157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818DE9-B5AB-A045-89EF-2CB70DA3856F}" type="datetime1">
              <a:rPr lang="en-US"/>
              <a:pPr>
                <a:defRPr/>
              </a:pPr>
              <a:t>1/16/15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B258C2-9E0C-F843-94B0-06B40E8DF8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1F48C1-105D-9946-8B5E-4E7A0D78D215}" type="datetime1">
              <a:rPr lang="en-US"/>
              <a:pPr>
                <a:defRPr/>
              </a:pPr>
              <a:t>1/16/15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5B5DC3-9D3E-EE47-91E6-964F596B2A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CA918-6897-3547-9585-3256AAB893D3}" type="datetime1">
              <a:rPr lang="en-US"/>
              <a:pPr>
                <a:defRPr/>
              </a:pPr>
              <a:t>1/16/15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4FF567-FC49-4B4E-BB0F-A4A90FB61F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33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28800"/>
            <a:ext cx="8229600" cy="430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38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pitchFamily="-112" charset="0"/>
              </a:defRPr>
            </a:lvl1pPr>
          </a:lstStyle>
          <a:p>
            <a:pPr>
              <a:defRPr/>
            </a:pPr>
            <a:fld id="{70232422-39F9-8E4E-9D55-B4F015B40938}" type="datetime1">
              <a:rPr lang="en-US"/>
              <a:pPr>
                <a:defRPr/>
              </a:pPr>
              <a:t>1/16/15</a:t>
            </a:fld>
            <a:endParaRPr lang="en-US"/>
          </a:p>
        </p:txBody>
      </p:sp>
      <p:sp>
        <p:nvSpPr>
          <p:cNvPr id="2938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latin typeface="Arial" pitchFamily="-109" charset="0"/>
              </a:defRPr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2938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pitchFamily="-112" charset="0"/>
              </a:defRPr>
            </a:lvl1pPr>
          </a:lstStyle>
          <a:p>
            <a:pPr>
              <a:defRPr/>
            </a:pPr>
            <a:fld id="{665C1D2B-DEBA-2D44-B1C4-CDFCB62A14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31" name="Group 7"/>
          <p:cNvGrpSpPr>
            <a:grpSpLocks/>
          </p:cNvGrpSpPr>
          <p:nvPr/>
        </p:nvGrpSpPr>
        <p:grpSpPr bwMode="auto">
          <a:xfrm>
            <a:off x="279400" y="152400"/>
            <a:ext cx="8686800" cy="1600200"/>
            <a:chOff x="176" y="96"/>
            <a:chExt cx="5472" cy="1008"/>
          </a:xfrm>
        </p:grpSpPr>
        <p:sp>
          <p:nvSpPr>
            <p:cNvPr id="293896" name="Line 8"/>
            <p:cNvSpPr>
              <a:spLocks noChangeShapeType="1"/>
            </p:cNvSpPr>
            <p:nvPr/>
          </p:nvSpPr>
          <p:spPr bwMode="auto">
            <a:xfrm flipH="1">
              <a:off x="288" y="1104"/>
              <a:ext cx="523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CA" dirty="0"/>
            </a:p>
          </p:txBody>
        </p:sp>
        <p:sp>
          <p:nvSpPr>
            <p:cNvPr id="293897" name="Rectangle 9"/>
            <p:cNvSpPr>
              <a:spLocks noChangeArrowheads="1"/>
            </p:cNvSpPr>
            <p:nvPr/>
          </p:nvSpPr>
          <p:spPr bwMode="auto">
            <a:xfrm>
              <a:off x="5504" y="96"/>
              <a:ext cx="14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 dirty="0">
                <a:latin typeface="Times New Roman"/>
              </a:endParaRPr>
            </a:p>
          </p:txBody>
        </p:sp>
        <p:sp>
          <p:nvSpPr>
            <p:cNvPr id="293898" name="Rectangle 10"/>
            <p:cNvSpPr>
              <a:spLocks noChangeArrowheads="1"/>
            </p:cNvSpPr>
            <p:nvPr/>
          </p:nvSpPr>
          <p:spPr bwMode="auto">
            <a:xfrm>
              <a:off x="176" y="96"/>
              <a:ext cx="5326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 dirty="0">
                <a:latin typeface="Times New Roman"/>
              </a:endParaRPr>
            </a:p>
          </p:txBody>
        </p:sp>
        <p:sp>
          <p:nvSpPr>
            <p:cNvPr id="293899" name="Rectangle 11"/>
            <p:cNvSpPr>
              <a:spLocks noChangeArrowheads="1"/>
            </p:cNvSpPr>
            <p:nvPr/>
          </p:nvSpPr>
          <p:spPr bwMode="auto">
            <a:xfrm>
              <a:off x="176" y="240"/>
              <a:ext cx="5326" cy="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 dirty="0">
                <a:latin typeface="Times New Roman"/>
              </a:endParaRPr>
            </a:p>
          </p:txBody>
        </p:sp>
        <p:sp>
          <p:nvSpPr>
            <p:cNvPr id="293900" name="Rectangle 12"/>
            <p:cNvSpPr>
              <a:spLocks noChangeArrowheads="1"/>
            </p:cNvSpPr>
            <p:nvPr/>
          </p:nvSpPr>
          <p:spPr bwMode="auto">
            <a:xfrm>
              <a:off x="5504" y="241"/>
              <a:ext cx="144" cy="86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 dirty="0">
                <a:latin typeface="Times New Roman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8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  <p:sldLayoutId id="2147484063" r:id="rId11"/>
    <p:sldLayoutId id="2147484064" r:id="rId12"/>
    <p:sldLayoutId id="2147484065" r:id="rId13"/>
    <p:sldLayoutId id="2147484066" r:id="rId14"/>
    <p:sldLayoutId id="2147484067" r:id="rId15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9" charset="-128"/>
          <a:cs typeface="ＭＳ Ｐゴシック" pitchFamily="-109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  <a:ea typeface="ＭＳ Ｐゴシック" pitchFamily="-109" charset="-128"/>
          <a:cs typeface="ＭＳ Ｐゴシック" pitchFamily="-109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  <a:ea typeface="ＭＳ Ｐゴシック" pitchFamily="-109" charset="-128"/>
          <a:cs typeface="ＭＳ Ｐゴシック" pitchFamily="-109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  <a:ea typeface="ＭＳ Ｐゴシック" pitchFamily="-109" charset="-128"/>
          <a:cs typeface="ＭＳ Ｐゴシック" pitchFamily="-109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  <a:ea typeface="ＭＳ Ｐゴシック" pitchFamily="-109" charset="-128"/>
          <a:cs typeface="ＭＳ Ｐゴシック" pitchFamily="-109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charset="2"/>
        <a:buChar char="o"/>
        <a:defRPr sz="3200">
          <a:solidFill>
            <a:schemeClr val="tx1"/>
          </a:solidFill>
          <a:latin typeface="+mn-lt"/>
          <a:ea typeface="ＭＳ Ｐゴシック" pitchFamily="-109" charset="-128"/>
          <a:cs typeface="ＭＳ Ｐゴシック" pitchFamily="-109" charset="-128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2"/>
        <a:buChar char="n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377950" indent="-468313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2"/>
        <a:buChar char="o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827213" indent="-4381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297113" indent="-4683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2"/>
        <a:buChar char="o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7543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6pPr>
      <a:lvl7pPr marL="32115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7pPr>
      <a:lvl8pPr marL="36687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8pPr>
      <a:lvl9pPr marL="41259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26.png"/><Relationship Id="rId1" Type="http://schemas.openxmlformats.org/officeDocument/2006/relationships/video" Target="file://localhost/Users/marcianeel/Desktop/IMEA%20Bridging%20Gap%20Videos/1c%20Slide%2011%20Teamwork%20copy.mp4" TargetMode="External"/><Relationship Id="rId2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image" Target="../media/image27.png"/><Relationship Id="rId1" Type="http://schemas.openxmlformats.org/officeDocument/2006/relationships/video" Target="file://localhost/Users/marcianeel/Desktop/IMEA%20Bridging%20Gap%20Videos/First%20Performance%20copy.mov" TargetMode="External"/><Relationship Id="rId2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image" Target="../media/image28.png"/><Relationship Id="rId1" Type="http://schemas.openxmlformats.org/officeDocument/2006/relationships/video" Target="file://localhost/Users/marcianeel/Desktop/IMEA%20Bridging%20Gap%20Videos/Slide%2020%20Elementary%20Band%20copy.MOV" TargetMode="External"/><Relationship Id="rId2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4" Type="http://schemas.openxmlformats.org/officeDocument/2006/relationships/image" Target="../media/image29.png"/><Relationship Id="rId1" Type="http://schemas.openxmlformats.org/officeDocument/2006/relationships/video" Target="file://localhost/Users/marcianeel/Desktop/IMEA%20Bridging%20Gap%20Videos/Slide%2022%20The%20Parent%20Band%20copy.mp4" TargetMode="External"/><Relationship Id="rId2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4" Type="http://schemas.openxmlformats.org/officeDocument/2006/relationships/image" Target="../media/image31.png"/><Relationship Id="rId1" Type="http://schemas.openxmlformats.org/officeDocument/2006/relationships/video" Target="file://localhost/Users/marcianeel/Desktop/IMEA%20Bridging%20Gap%20Videos/Slide%2026%20Reasons%20Why%20Kids%20Stay%20In%20Band%20copy.mp4" TargetMode="External"/><Relationship Id="rId2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4" Type="http://schemas.openxmlformats.org/officeDocument/2006/relationships/image" Target="../media/image32.png"/><Relationship Id="rId1" Type="http://schemas.openxmlformats.org/officeDocument/2006/relationships/video" Target="file://localhost/Users/marcianeel/Desktop/IMEA%20Bridging%20Gap%20Videos/Slide%2030%20Dr%20Tim%20copy.mp4" TargetMode="External"/><Relationship Id="rId2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png"/><Relationship Id="rId6" Type="http://schemas.openxmlformats.org/officeDocument/2006/relationships/image" Target="../media/image36.pdf"/><Relationship Id="rId7" Type="http://schemas.openxmlformats.org/officeDocument/2006/relationships/image" Target="../media/image37.png"/><Relationship Id="rId8" Type="http://schemas.openxmlformats.org/officeDocument/2006/relationships/image" Target="../media/image38.pdf"/><Relationship Id="rId9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0.jpeg"/></Relationships>
</file>

<file path=ppt/slides/_rels/slide3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9.jpeg"/><Relationship Id="rId12" Type="http://schemas.openxmlformats.org/officeDocument/2006/relationships/image" Target="../media/image50.jpeg"/><Relationship Id="rId13" Type="http://schemas.openxmlformats.org/officeDocument/2006/relationships/image" Target="../media/image51.png"/><Relationship Id="rId14" Type="http://schemas.openxmlformats.org/officeDocument/2006/relationships/image" Target="../media/image52.jpeg"/><Relationship Id="rId15" Type="http://schemas.openxmlformats.org/officeDocument/2006/relationships/image" Target="../media/image1.png"/><Relationship Id="rId16" Type="http://schemas.openxmlformats.org/officeDocument/2006/relationships/image" Target="../media/image2.png"/><Relationship Id="rId17" Type="http://schemas.openxmlformats.org/officeDocument/2006/relationships/image" Target="../media/image3.png"/><Relationship Id="rId18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jpe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jpeg"/><Relationship Id="rId9" Type="http://schemas.openxmlformats.org/officeDocument/2006/relationships/image" Target="../media/image47.jpeg"/><Relationship Id="rId10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9.jpeg"/><Relationship Id="rId12" Type="http://schemas.openxmlformats.org/officeDocument/2006/relationships/image" Target="../media/image50.jpeg"/><Relationship Id="rId13" Type="http://schemas.openxmlformats.org/officeDocument/2006/relationships/image" Target="../media/image51.png"/><Relationship Id="rId14" Type="http://schemas.openxmlformats.org/officeDocument/2006/relationships/image" Target="../media/image52.jpeg"/><Relationship Id="rId15" Type="http://schemas.openxmlformats.org/officeDocument/2006/relationships/image" Target="../media/image1.png"/><Relationship Id="rId16" Type="http://schemas.openxmlformats.org/officeDocument/2006/relationships/image" Target="../media/image2.png"/><Relationship Id="rId17" Type="http://schemas.openxmlformats.org/officeDocument/2006/relationships/image" Target="../media/image3.png"/><Relationship Id="rId18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jpe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jpeg"/><Relationship Id="rId9" Type="http://schemas.openxmlformats.org/officeDocument/2006/relationships/image" Target="../media/image47.jpeg"/><Relationship Id="rId10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jpe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030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3505200"/>
            <a:ext cx="9144000" cy="685800"/>
          </a:xfrm>
          <a:noFill/>
        </p:spPr>
        <p:txBody>
          <a:bodyPr/>
          <a:lstStyle/>
          <a:p>
            <a:r>
              <a:rPr lang="en-US" sz="4000" b="0" dirty="0" smtClean="0">
                <a:solidFill>
                  <a:srgbClr val="CD0000"/>
                </a:solidFill>
                <a:latin typeface="Times New Roman Bold" pitchFamily="1" charset="0"/>
              </a:rPr>
              <a:t>Marcia Neel</a:t>
            </a:r>
          </a:p>
          <a:p>
            <a:endParaRPr lang="en-US" sz="3200" b="0" dirty="0" smtClean="0">
              <a:solidFill>
                <a:srgbClr val="008000"/>
              </a:solidFill>
              <a:latin typeface="Times New Roman Bold" pitchFamily="1" charset="0"/>
            </a:endParaRPr>
          </a:p>
        </p:txBody>
      </p:sp>
      <p:sp>
        <p:nvSpPr>
          <p:cNvPr id="19459" name="Rectangle 8"/>
          <p:cNvSpPr>
            <a:spLocks noChangeArrowheads="1"/>
          </p:cNvSpPr>
          <p:nvPr/>
        </p:nvSpPr>
        <p:spPr bwMode="auto">
          <a:xfrm>
            <a:off x="0" y="1905000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i="1" dirty="0" smtClean="0">
                <a:solidFill>
                  <a:srgbClr val="CD0000"/>
                </a:solidFill>
              </a:rPr>
              <a:t>Bridging the Gap Between</a:t>
            </a:r>
          </a:p>
          <a:p>
            <a:pPr algn="ctr"/>
            <a:r>
              <a:rPr lang="en-US" sz="4800" b="1" i="1" dirty="0" smtClean="0">
                <a:solidFill>
                  <a:srgbClr val="CD0000"/>
                </a:solidFill>
              </a:rPr>
              <a:t>Middle School and High School</a:t>
            </a:r>
            <a:endParaRPr lang="en-US" sz="4800" dirty="0">
              <a:solidFill>
                <a:srgbClr val="CD0000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457200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D0000"/>
                </a:solidFill>
                <a:effectLst/>
              </a:rPr>
              <a:t>2015 IMEA</a:t>
            </a:r>
          </a:p>
          <a:p>
            <a:pPr algn="ctr"/>
            <a:r>
              <a:rPr lang="en-US" sz="3200" dirty="0" smtClean="0">
                <a:solidFill>
                  <a:srgbClr val="CD0000"/>
                </a:solidFill>
                <a:effectLst/>
              </a:rPr>
              <a:t>January 16, 2015</a:t>
            </a:r>
            <a:endParaRPr lang="en-US" sz="3200" dirty="0">
              <a:solidFill>
                <a:srgbClr val="CD0000"/>
              </a:solidFill>
              <a:effectLst/>
            </a:endParaRPr>
          </a:p>
        </p:txBody>
      </p:sp>
      <p:pic>
        <p:nvPicPr>
          <p:cNvPr id="7" name="Picture 6" descr="Screen Shot 2015-01-15 at 8.50.48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4572000"/>
            <a:ext cx="1859711" cy="1485900"/>
          </a:xfrm>
          <a:prstGeom prst="rect">
            <a:avLst/>
          </a:prstGeom>
          <a:effectLst>
            <a:reflection stA="50000" endPos="31000" dist="12700" dir="5400000" sy="-100000" algn="bl" rotWithShape="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3600" y="4495800"/>
            <a:ext cx="2456872" cy="1600200"/>
          </a:xfrm>
          <a:prstGeom prst="rect">
            <a:avLst/>
          </a:prstGeom>
          <a:effectLst>
            <a:reflection stA="50000" endPos="31000" dist="12700" dir="5400000" sy="-100000" algn="bl" rotWithShape="0"/>
          </a:effectLst>
        </p:spPr>
      </p:pic>
      <p:pic>
        <p:nvPicPr>
          <p:cNvPr id="14" name="Picture 13" descr="Paige's Music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0600" y="4495800"/>
            <a:ext cx="2342551" cy="1558980"/>
          </a:xfrm>
          <a:prstGeom prst="rect">
            <a:avLst/>
          </a:prstGeom>
          <a:effectLst>
            <a:reflection stA="50000" endPos="31000" dist="12700" dir="5400000" sy="-100000" algn="bl" rotWithShape="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7250" y="4495800"/>
            <a:ext cx="1676400" cy="1600200"/>
          </a:xfrm>
          <a:prstGeom prst="rect">
            <a:avLst/>
          </a:prstGeom>
          <a:effectLst>
            <a:reflection stA="50000" endPos="31000" dist="12700" dir="5400000" sy="-100000" algn="bl" rotWithShape="0"/>
          </a:effectLst>
        </p:spPr>
      </p:pic>
    </p:spTree>
    <p:custDataLst>
      <p:tags r:id="rId1"/>
    </p:custData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WHY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VERY LATEST FINDINGS</a:t>
            </a:r>
            <a:endParaRPr lang="en-US" sz="40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58674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latin typeface="Times New Roman"/>
                <a:cs typeface="Times New Roman"/>
              </a:rPr>
              <a:t>http://</a:t>
            </a:r>
            <a:r>
              <a:rPr lang="en-US" sz="3600" b="1" dirty="0" err="1" smtClean="0">
                <a:latin typeface="Times New Roman"/>
                <a:cs typeface="Times New Roman"/>
              </a:rPr>
              <a:t>musicmakesus.org</a:t>
            </a:r>
            <a:r>
              <a:rPr lang="en-US" sz="3600" b="1" dirty="0" smtClean="0">
                <a:latin typeface="Times New Roman"/>
                <a:cs typeface="Times New Roman"/>
              </a:rPr>
              <a:t>/resources/research</a:t>
            </a:r>
          </a:p>
        </p:txBody>
      </p:sp>
      <p:pic>
        <p:nvPicPr>
          <p:cNvPr id="9" name="Picture 8" descr="Screen Shot 2014-01-23 at 5.05.0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854200"/>
            <a:ext cx="8597900" cy="401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WHY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VERY LATEST FINDINGS</a:t>
            </a:r>
            <a:endParaRPr lang="en-US" sz="40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58674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latin typeface="Times New Roman"/>
                <a:cs typeface="Times New Roman"/>
              </a:rPr>
              <a:t>http://</a:t>
            </a:r>
            <a:r>
              <a:rPr lang="en-US" sz="3600" b="1" dirty="0" err="1" smtClean="0">
                <a:latin typeface="Times New Roman"/>
                <a:cs typeface="Times New Roman"/>
              </a:rPr>
              <a:t>musicmakesus.org</a:t>
            </a:r>
            <a:r>
              <a:rPr lang="en-US" sz="3600" b="1" dirty="0" smtClean="0">
                <a:latin typeface="Times New Roman"/>
                <a:cs typeface="Times New Roman"/>
              </a:rPr>
              <a:t>/resources/research</a:t>
            </a:r>
          </a:p>
        </p:txBody>
      </p:sp>
      <p:pic>
        <p:nvPicPr>
          <p:cNvPr id="8" name="Picture 7" descr="Screen Shot 2014-01-23 at 5.05.1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828800"/>
            <a:ext cx="8216900" cy="408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WHY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VERY LATEST FINDINGS</a:t>
            </a:r>
            <a:endParaRPr lang="en-US" sz="40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58674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latin typeface="Times New Roman"/>
                <a:cs typeface="Times New Roman"/>
              </a:rPr>
              <a:t>http://</a:t>
            </a:r>
            <a:r>
              <a:rPr lang="en-US" sz="3600" b="1" dirty="0" err="1" smtClean="0">
                <a:latin typeface="Times New Roman"/>
                <a:cs typeface="Times New Roman"/>
              </a:rPr>
              <a:t>musicmakesus.org</a:t>
            </a:r>
            <a:r>
              <a:rPr lang="en-US" sz="3600" b="1" dirty="0" smtClean="0">
                <a:latin typeface="Times New Roman"/>
                <a:cs typeface="Times New Roman"/>
              </a:rPr>
              <a:t>/resources/research</a:t>
            </a:r>
          </a:p>
        </p:txBody>
      </p:sp>
      <p:pic>
        <p:nvPicPr>
          <p:cNvPr id="5" name="Picture 4" descr="Screen Shot 2014-01-23 at 5.05.3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981200"/>
            <a:ext cx="8204200" cy="39216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WHY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VERY LATEST FINDINGS</a:t>
            </a:r>
            <a:endParaRPr lang="en-US" sz="40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58674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latin typeface="Times New Roman"/>
                <a:cs typeface="Times New Roman"/>
              </a:rPr>
              <a:t>http://</a:t>
            </a:r>
            <a:r>
              <a:rPr lang="en-US" sz="3600" b="1" dirty="0" err="1" smtClean="0">
                <a:latin typeface="Times New Roman"/>
                <a:cs typeface="Times New Roman"/>
              </a:rPr>
              <a:t>musicmakesus.org</a:t>
            </a:r>
            <a:r>
              <a:rPr lang="en-US" sz="3600" b="1" dirty="0" smtClean="0">
                <a:latin typeface="Times New Roman"/>
                <a:cs typeface="Times New Roman"/>
              </a:rPr>
              <a:t>/resources/research</a:t>
            </a:r>
          </a:p>
        </p:txBody>
      </p:sp>
      <p:pic>
        <p:nvPicPr>
          <p:cNvPr id="6" name="Picture 5" descr="Screen Shot 2014-01-23 at 5.05.5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100" y="1816100"/>
            <a:ext cx="6985000" cy="4203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WHY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VERY LATEST FINDINGS</a:t>
            </a:r>
            <a:endParaRPr lang="en-US" sz="40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58674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latin typeface="Times New Roman"/>
                <a:cs typeface="Times New Roman"/>
              </a:rPr>
              <a:t>http://</a:t>
            </a:r>
            <a:r>
              <a:rPr lang="en-US" sz="3600" b="1" dirty="0" err="1" smtClean="0">
                <a:latin typeface="Times New Roman"/>
                <a:cs typeface="Times New Roman"/>
              </a:rPr>
              <a:t>musicmakesus.org</a:t>
            </a:r>
            <a:r>
              <a:rPr lang="en-US" sz="3600" b="1" dirty="0" smtClean="0">
                <a:latin typeface="Times New Roman"/>
                <a:cs typeface="Times New Roman"/>
              </a:rPr>
              <a:t>/resources/research</a:t>
            </a:r>
          </a:p>
        </p:txBody>
      </p:sp>
      <p:pic>
        <p:nvPicPr>
          <p:cNvPr id="5" name="Picture 4" descr="Screen Shot 2014-01-23 at 5.06.0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52600"/>
            <a:ext cx="9042400" cy="421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WHY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VERY LATEST FINDINGS</a:t>
            </a:r>
            <a:endParaRPr lang="en-US" sz="40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58674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latin typeface="Times New Roman"/>
                <a:cs typeface="Times New Roman"/>
              </a:rPr>
              <a:t>http://</a:t>
            </a:r>
            <a:r>
              <a:rPr lang="en-US" sz="3600" b="1" dirty="0" err="1" smtClean="0">
                <a:latin typeface="Times New Roman"/>
                <a:cs typeface="Times New Roman"/>
              </a:rPr>
              <a:t>musicmakesus.org</a:t>
            </a:r>
            <a:r>
              <a:rPr lang="en-US" sz="3600" b="1" dirty="0" smtClean="0">
                <a:latin typeface="Times New Roman"/>
                <a:cs typeface="Times New Roman"/>
              </a:rPr>
              <a:t>/resources/research</a:t>
            </a:r>
          </a:p>
        </p:txBody>
      </p:sp>
      <p:pic>
        <p:nvPicPr>
          <p:cNvPr id="6" name="Picture 5" descr="Screen Shot 2014-01-23 at 5.06.20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300" y="1806724"/>
            <a:ext cx="7251700" cy="41368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WHY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VERY LATEST FINDINGS</a:t>
            </a:r>
            <a:endParaRPr lang="en-US" sz="40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58674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latin typeface="Times New Roman"/>
                <a:cs typeface="Times New Roman"/>
              </a:rPr>
              <a:t>http://</a:t>
            </a:r>
            <a:r>
              <a:rPr lang="en-US" sz="3600" b="1" dirty="0" err="1" smtClean="0">
                <a:latin typeface="Times New Roman"/>
                <a:cs typeface="Times New Roman"/>
              </a:rPr>
              <a:t>musicmakesus.org</a:t>
            </a:r>
            <a:r>
              <a:rPr lang="en-US" sz="3600" b="1" dirty="0" smtClean="0">
                <a:latin typeface="Times New Roman"/>
                <a:cs typeface="Times New Roman"/>
              </a:rPr>
              <a:t>/resources/research</a:t>
            </a:r>
          </a:p>
        </p:txBody>
      </p:sp>
      <p:pic>
        <p:nvPicPr>
          <p:cNvPr id="5" name="Picture 4" descr="Screen Shot 2014-01-23 at 5.06.3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982153"/>
            <a:ext cx="8229600" cy="38090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8229600" cy="12192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WHY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SUMMARY: What Was Learned?</a:t>
            </a:r>
            <a:endParaRPr lang="en-US" sz="40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52578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latin typeface="Times New Roman"/>
                <a:cs typeface="Times New Roman"/>
              </a:rPr>
              <a:t>http://</a:t>
            </a:r>
            <a:r>
              <a:rPr lang="en-US" sz="3600" b="1" dirty="0" err="1" smtClean="0">
                <a:latin typeface="Times New Roman"/>
                <a:cs typeface="Times New Roman"/>
              </a:rPr>
              <a:t>musicmakesus.org</a:t>
            </a:r>
            <a:r>
              <a:rPr lang="en-US" sz="3600" b="1" dirty="0" smtClean="0">
                <a:latin typeface="Times New Roman"/>
                <a:cs typeface="Times New Roman"/>
              </a:rPr>
              <a:t>/resources/research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2438400"/>
            <a:ext cx="82296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“The</a:t>
            </a:r>
            <a:r>
              <a:rPr kumimoji="0" lang="en-US" sz="4800" i="0" u="none" strike="noStrike" kern="0" cap="none" spc="0" normalizeH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4800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more a student participates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i</a:t>
            </a:r>
            <a:r>
              <a:rPr kumimoji="0" lang="en-US" sz="4800" i="0" u="none" strike="noStrike" kern="0" cap="none" spc="0" normalizeH="0" baseline="0" noProof="0" dirty="0" err="1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n</a:t>
            </a:r>
            <a:r>
              <a:rPr kumimoji="0" lang="en-US" sz="4800" i="0" u="none" strike="noStrike" kern="0" cap="none" spc="0" normalizeH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music, the more positive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t</a:t>
            </a:r>
            <a:r>
              <a:rPr lang="en-US" sz="4800" kern="0" baseline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hese benefits become.”</a:t>
            </a:r>
            <a:endParaRPr kumimoji="0" lang="en-US" sz="4800" i="0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STRATEGIES TO BRIDGE THE GAP</a:t>
            </a: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" name="1c Slide 11 Teamwork copy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108200" y="2057400"/>
            <a:ext cx="4978400" cy="3733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STRATEGIES TO BRIDGE THE GAP</a:t>
            </a: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33400" y="18288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4000" i="1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4000" b="1" i="1" u="sng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Directors</a:t>
            </a:r>
            <a:r>
              <a:rPr lang="en-US" sz="4000" b="1" i="1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Can Do</a:t>
            </a:r>
            <a:endParaRPr lang="en-US" sz="3600" i="1" kern="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09600" y="27432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4000" i="1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4000" b="1" i="1" u="sng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Parents</a:t>
            </a:r>
            <a:r>
              <a:rPr lang="en-US" sz="4000" b="1" i="1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Can Do</a:t>
            </a:r>
            <a:endParaRPr lang="en-US" sz="3600" i="1" kern="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609600" y="3657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4000" i="1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4000" b="1" i="1" u="sng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Students</a:t>
            </a:r>
            <a:r>
              <a:rPr lang="en-US" sz="4000" b="1" i="1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Can Do</a:t>
            </a:r>
            <a:endParaRPr lang="en-US" sz="3600" i="1" kern="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609600" y="44958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40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Principals</a:t>
            </a:r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Can Do</a:t>
            </a:r>
            <a:endParaRPr lang="en-US" sz="3600" i="1" kern="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609600" y="53340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40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Music Supervisors</a:t>
            </a:r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Can Do</a:t>
            </a:r>
            <a:endParaRPr lang="en-US" sz="3600" i="1" kern="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7620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Today’s </a:t>
            </a:r>
            <a:r>
              <a:rPr lang="en-US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Session:</a:t>
            </a:r>
            <a:endParaRPr lang="en-US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197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715000" y="1752600"/>
            <a:ext cx="3124200" cy="4302125"/>
          </a:xfrm>
        </p:spPr>
        <p:txBody>
          <a:bodyPr/>
          <a:lstStyle/>
          <a:p>
            <a:pPr eaLnBrk="1" hangingPunct="1">
              <a:buClr>
                <a:schemeClr val="accent2"/>
              </a:buClr>
              <a:buNone/>
            </a:pPr>
            <a:r>
              <a:rPr lang="en-US" sz="44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4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WHAT</a:t>
            </a:r>
            <a:endParaRPr lang="en-US" sz="4400" i="1" u="sng" dirty="0" smtClean="0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buClr>
                <a:schemeClr val="tx1"/>
              </a:buClr>
              <a:buFont typeface="Wingdings" charset="2"/>
              <a:buChar char="q"/>
            </a:pPr>
            <a:endParaRPr lang="en-US" sz="4400" dirty="0" smtClean="0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buClr>
                <a:schemeClr val="accent2"/>
              </a:buClr>
              <a:buNone/>
            </a:pPr>
            <a:r>
              <a:rPr lang="en-US" sz="44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4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WHY</a:t>
            </a:r>
            <a:endParaRPr lang="en-US" sz="4400" i="1" u="sng" dirty="0" smtClean="0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buClr>
                <a:schemeClr val="tx1"/>
              </a:buClr>
              <a:buNone/>
            </a:pPr>
            <a:endParaRPr lang="en-US" sz="4400" dirty="0" smtClean="0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buClr>
                <a:schemeClr val="accent2"/>
              </a:buClr>
              <a:buNone/>
            </a:pPr>
            <a:r>
              <a:rPr lang="en-US" sz="44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4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endParaRPr lang="en-US" sz="4400" i="1" u="sng" dirty="0" smtClean="0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3557" name="Picture 6" descr="director pictur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111250" y="2514600"/>
            <a:ext cx="3460750" cy="3048000"/>
          </a:xfrm>
        </p:spPr>
      </p:pic>
      <p:pic>
        <p:nvPicPr>
          <p:cNvPr id="23558" name="Picture 7" descr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1831975"/>
            <a:ext cx="5594064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04800" y="990600"/>
            <a:ext cx="5943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WE WANT (TO KEEP) YOU!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8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STRATEGIES TO BRIDGE THE GAP</a:t>
            </a: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i="1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4000" b="1" i="1" u="sng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Directors</a:t>
            </a:r>
            <a:r>
              <a:rPr lang="en-US" sz="4000" b="1" i="1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Can Do:</a:t>
            </a: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33400" y="2514600"/>
            <a:ext cx="8305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latin typeface="+mj-lt"/>
                <a:ea typeface="ＭＳ Ｐゴシック" charset="-128"/>
                <a:cs typeface="ＭＳ Ｐゴシック" charset="-128"/>
              </a:rPr>
              <a:t>Work as a team with all elementary/middle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	school directors with one goal. . .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3276600"/>
            <a:ext cx="9144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400" i="1" kern="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To ensure continued,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400" i="1" kern="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active music-making.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60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33400" y="5562600"/>
            <a:ext cx="8458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Build the vision EARLY – ELEMENTARY!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9144000" cy="1219200"/>
          </a:xfrm>
        </p:spPr>
        <p:txBody>
          <a:bodyPr/>
          <a:lstStyle/>
          <a:p>
            <a:pPr lvl="0" algn="ctr" eaLnBrk="1" hangingPunct="1">
              <a:defRPr/>
            </a:pP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Build the vision EARLY – ELEMENTARY!</a:t>
            </a:r>
            <a:endParaRPr lang="en-US" sz="36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" name="First Performance copy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75260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9144000" cy="12192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Build the vision EARLY—ELEMENTARY!</a:t>
            </a: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52400" y="2057400"/>
            <a:ext cx="899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	1. Show up – Be visible – For everything!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152400" y="2667000"/>
            <a:ext cx="899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	2. Invite Elementary Band to Halftime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9144000" cy="12192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Build the vision EARLY—ELEMENTARY!</a:t>
            </a: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52400" y="2057400"/>
            <a:ext cx="899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	1. Show up – Be visible – For everything!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152400" y="2667000"/>
            <a:ext cx="899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	2. Invite Elementary Band to Halftime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Slide 20 Elementary Band copy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81000" y="1828799"/>
            <a:ext cx="8458200" cy="47651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9144000" cy="12192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Build the vision EARLY—ELEMENTARY!</a:t>
            </a: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52400" y="2057400"/>
            <a:ext cx="899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	1. Show up – Be visible – For everything!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52400" y="3276600"/>
            <a:ext cx="899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	3. Schedule a “Switch Day”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152400" y="2667000"/>
            <a:ext cx="899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	2. Invite Elementary Band to Halftime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9144000" cy="12192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Build the vision EARLY—ELEMENTARY!</a:t>
            </a: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52400" y="2057400"/>
            <a:ext cx="899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	1. Show up – Be visible – For everything!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52400" y="3276600"/>
            <a:ext cx="899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	3. Schedule a “Switch Day”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52400" y="3886200"/>
            <a:ext cx="899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	4. Engage parents EARLY!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152400" y="2667000"/>
            <a:ext cx="899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	2. Invite Elementary Band to Halftime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9144000" cy="12192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Engage Parents EARLY—The Parent Band!</a:t>
            </a: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" name="Slide 22 The Parent Band copy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75260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229600" cy="12954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990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i="1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4000" b="1" i="1" u="sng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Parents</a:t>
            </a:r>
            <a:r>
              <a:rPr lang="en-US" sz="4000" b="1" i="1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Can Do:</a:t>
            </a: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33400" y="50292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4. Mentor </a:t>
            </a:r>
            <a:r>
              <a:rPr lang="en-US" sz="3600" kern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p</a:t>
            </a:r>
            <a:r>
              <a:rPr lang="en-US" sz="3600" kern="0" noProof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arent</a:t>
            </a: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leaders of feeder 	</a:t>
            </a:r>
            <a:r>
              <a:rPr lang="en-US" sz="3600" kern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p</a:t>
            </a:r>
            <a:r>
              <a:rPr lang="en-US" sz="3600" kern="0" noProof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rograms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33400" y="28194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2. Facilitate events and activities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33400" y="3962400"/>
            <a:ext cx="8610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3. Host MS parent m</a:t>
            </a:r>
            <a:r>
              <a:rPr lang="en-US" sz="3600" kern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eetings</a:t>
            </a: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at the high 	school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33400" y="1905000"/>
            <a:ext cx="861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1. Schedule a VIP Parent Night at a joint 	concert/halftime show performance</a:t>
            </a: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	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9144000" cy="12192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81000" y="533400"/>
            <a:ext cx="8229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i="1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4000" b="1" i="1" u="sng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Students</a:t>
            </a:r>
            <a:r>
              <a:rPr lang="en-US" sz="4000" b="1" i="1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Can Do:</a:t>
            </a: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04800" y="1905000"/>
            <a:ext cx="861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1. Serve as “</a:t>
            </a: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Intern Instructors” for Summer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	Lesson Program for beginning </a:t>
            </a: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s</a:t>
            </a:r>
            <a:r>
              <a:rPr lang="en-US" sz="3600" kern="0" noProof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tudents</a:t>
            </a:r>
            <a:endParaRPr lang="en-US" sz="3600" kern="0" noProof="0" dirty="0" smtClean="0">
              <a:solidFill>
                <a:srgbClr val="000000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4" name="Picture 13" descr="cello_20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3124200"/>
            <a:ext cx="4148667" cy="3111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229600" cy="1295400"/>
          </a:xfrm>
        </p:spPr>
        <p:txBody>
          <a:bodyPr/>
          <a:lstStyle/>
          <a:p>
            <a:pPr lvl="0" algn="ctr" eaLnBrk="1" hangingPunct="1">
              <a:defRPr/>
            </a:pP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36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Students</a:t>
            </a:r>
            <a:r>
              <a:rPr lang="en-US" sz="36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6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Can Do:</a:t>
            </a:r>
            <a:endParaRPr lang="en-US" sz="3200" i="1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33400" y="1905000"/>
            <a:ext cx="8229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2. Participate ACTIVELY in ALL 	recruitment </a:t>
            </a:r>
            <a:r>
              <a:rPr lang="en-US" sz="3600" kern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e</a:t>
            </a:r>
            <a:r>
              <a:rPr lang="en-US" sz="3600" kern="0" noProof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fforts</a:t>
            </a: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– give 	“testimonials”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33400" y="1905000"/>
            <a:ext cx="861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1. Serve as “</a:t>
            </a: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Intern Instructors” for Summer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	Lesson Program for beginning </a:t>
            </a: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s</a:t>
            </a:r>
            <a:r>
              <a:rPr lang="en-US" sz="3600" kern="0" noProof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tudents</a:t>
            </a:r>
            <a:endParaRPr lang="en-US" sz="3600" kern="0" noProof="0" dirty="0" smtClean="0">
              <a:solidFill>
                <a:srgbClr val="000000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</a:t>
            </a:r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 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Other Teachers Think I Do!</a:t>
            </a:r>
            <a:endParaRPr lang="en-US" sz="40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771650"/>
            <a:ext cx="5867400" cy="4400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8229600" cy="1219200"/>
          </a:xfrm>
        </p:spPr>
        <p:txBody>
          <a:bodyPr/>
          <a:lstStyle/>
          <a:p>
            <a:pPr lvl="0" algn="ctr" eaLnBrk="1" hangingPunct="1">
              <a:defRPr/>
            </a:pP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Give “testimonials”</a:t>
            </a:r>
            <a:endParaRPr lang="en-US" sz="36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" name="Slide 26 Reasons Why Kids Stay In Band copy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19200" y="1676400"/>
            <a:ext cx="6807200" cy="510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8229600" cy="12192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36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Students</a:t>
            </a:r>
            <a:r>
              <a:rPr lang="en-US" sz="36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6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Can Do:</a:t>
            </a: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81000" y="43434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3. Remain engaged with former programs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81000" y="32004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2. Participate ACTIVELY in ALL 	recruitment </a:t>
            </a:r>
            <a:r>
              <a:rPr lang="en-US" sz="3600" kern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e</a:t>
            </a:r>
            <a:r>
              <a:rPr lang="en-US" sz="3600" kern="0" noProof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fforts</a:t>
            </a: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– give 	“testimonials”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81000" y="1828800"/>
            <a:ext cx="861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1. Serve as “</a:t>
            </a: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Intern Instructors” for Summer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	Lesson Program for beginning </a:t>
            </a: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s</a:t>
            </a:r>
            <a:r>
              <a:rPr lang="en-US" sz="3600" kern="0" noProof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tudents</a:t>
            </a:r>
            <a:endParaRPr lang="en-US" sz="3600" kern="0" noProof="0" dirty="0" smtClean="0">
              <a:solidFill>
                <a:srgbClr val="000000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8229600" cy="12192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36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Students</a:t>
            </a:r>
            <a:r>
              <a:rPr lang="en-US" sz="36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6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Can Do:</a:t>
            </a: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81000" y="43434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3. Remain engaged with former programs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81000" y="50292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4. Write letters of invitation (Big Bro/Sis)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81000" y="32004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2. Participate ACTIVELY in ALL 	recruitment </a:t>
            </a:r>
            <a:r>
              <a:rPr lang="en-US" sz="3600" kern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e</a:t>
            </a:r>
            <a:r>
              <a:rPr lang="en-US" sz="3600" kern="0" noProof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fforts</a:t>
            </a: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– give 	“testimonials”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81000" y="1828800"/>
            <a:ext cx="861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1. Serve as “</a:t>
            </a: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Intern Instructors” for Summer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	Lesson Program for beginning </a:t>
            </a: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s</a:t>
            </a:r>
            <a:r>
              <a:rPr lang="en-US" sz="3600" kern="0" noProof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tudents</a:t>
            </a:r>
            <a:endParaRPr lang="en-US" sz="3600" kern="0" noProof="0" dirty="0" smtClean="0">
              <a:solidFill>
                <a:srgbClr val="000000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8229600" cy="1219200"/>
          </a:xfrm>
        </p:spPr>
        <p:txBody>
          <a:bodyPr/>
          <a:lstStyle/>
          <a:p>
            <a:pPr lvl="0" algn="ctr" eaLnBrk="1" hangingPunct="1">
              <a:defRPr/>
            </a:pP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36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Principals</a:t>
            </a:r>
            <a:r>
              <a:rPr lang="en-US" sz="36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6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Can Do:</a:t>
            </a:r>
            <a:endParaRPr lang="en-US" sz="3200" i="1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33400" y="43434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3. Create joint </a:t>
            </a: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p</a:t>
            </a:r>
            <a:r>
              <a:rPr lang="en-US" sz="3600" kern="0" noProof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resentation</a:t>
            </a: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for feeder 	</a:t>
            </a:r>
            <a:r>
              <a:rPr lang="en-US" sz="3600" kern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p</a:t>
            </a:r>
            <a:r>
              <a:rPr lang="en-US" sz="3600" kern="0" noProof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arents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33400" y="556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FF"/>
                </a:solidFill>
                <a:latin typeface="+mj-lt"/>
                <a:ea typeface="ＭＳ Ｐゴシック" charset="-128"/>
                <a:cs typeface="ＭＳ Ｐゴシック" charset="-128"/>
              </a:rPr>
              <a:t>	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33400" y="3276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2. Work with feeder </a:t>
            </a: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p</a:t>
            </a:r>
            <a:r>
              <a:rPr lang="en-US" sz="3600" kern="0" noProof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rincipals</a:t>
            </a: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on 	scheduling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33400" y="54102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4. Provide opening </a:t>
            </a: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r</a:t>
            </a:r>
            <a:r>
              <a:rPr lang="en-US" sz="3600" kern="0" noProof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emarks</a:t>
            </a: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at </a:t>
            </a:r>
            <a:r>
              <a:rPr lang="en-US" sz="3600" kern="0" noProof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e</a:t>
            </a: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ach other’s 	concerts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33400" y="1828800"/>
            <a:ext cx="861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1. Help facilitate </a:t>
            </a:r>
            <a:r>
              <a:rPr lang="en-US" sz="3600" kern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r</a:t>
            </a:r>
            <a:r>
              <a:rPr lang="en-US" sz="3600" kern="0" noProof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ecruitment</a:t>
            </a: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a</a:t>
            </a:r>
            <a:r>
              <a:rPr lang="en-US" sz="3600" kern="0" noProof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ssemblies</a:t>
            </a: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/	events/activities at feeder </a:t>
            </a: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s</a:t>
            </a:r>
            <a:r>
              <a:rPr lang="en-US" sz="3600" kern="0" noProof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chools</a:t>
            </a:r>
            <a:endParaRPr lang="en-US" sz="3600" kern="0" noProof="0" dirty="0" smtClean="0">
              <a:solidFill>
                <a:srgbClr val="000000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229600" cy="1295400"/>
          </a:xfrm>
        </p:spPr>
        <p:txBody>
          <a:bodyPr/>
          <a:lstStyle/>
          <a:p>
            <a:pPr lvl="0" algn="ctr" eaLnBrk="1" hangingPunct="1">
              <a:defRPr/>
            </a:pP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6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Music Supervisor</a:t>
            </a:r>
            <a:r>
              <a:rPr lang="en-US" sz="36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 </a:t>
            </a:r>
            <a:r>
              <a:rPr lang="en-US" sz="36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Can Do:</a:t>
            </a:r>
            <a:endParaRPr lang="en-US" sz="3200" i="1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33400" y="29718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2. Track articulation data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33400" y="3657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3. Provide sample high school </a:t>
            </a:r>
            <a:r>
              <a:rPr lang="en-US" sz="3600" kern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s</a:t>
            </a:r>
            <a:r>
              <a:rPr lang="en-US" sz="3600" kern="0" noProof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chedules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33400" y="1828800"/>
            <a:ext cx="8382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1. Ensure that faculty sees itself as part of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	one, K – 12 Music Program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600" kern="0" noProof="0" dirty="0" smtClean="0">
              <a:solidFill>
                <a:srgbClr val="0000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33400" y="48768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4</a:t>
            </a: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. Provide students with quality learning 	experiences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Grp="1" noChangeArrowheads="1"/>
          </p:cNvSpPr>
          <p:nvPr/>
        </p:nvSpPr>
        <p:spPr bwMode="auto">
          <a:xfrm>
            <a:off x="381000" y="838200"/>
            <a:ext cx="8229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pPr algn="ctr" eaLnBrk="1" hangingPunct="1"/>
            <a:r>
              <a:rPr lang="en-US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Check Out MAC </a:t>
            </a:r>
          </a:p>
          <a:p>
            <a:pPr algn="ctr" eaLnBrk="1" hangingPunct="1"/>
            <a:r>
              <a:rPr lang="en-US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Online Resources</a:t>
            </a:r>
            <a:endParaRPr lang="en-US" b="1" i="1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096000"/>
            <a:ext cx="9144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Arial" charset="0"/>
              </a:rPr>
              <a:t>www.musicachievementcouncil.org</a:t>
            </a:r>
            <a:endParaRPr lang="en-US" sz="2800" b="1" dirty="0" smtClean="0">
              <a:latin typeface="Arial" charset="0"/>
            </a:endParaRPr>
          </a:p>
          <a:p>
            <a:endParaRPr lang="en-US" dirty="0"/>
          </a:p>
        </p:txBody>
      </p:sp>
      <p:pic>
        <p:nvPicPr>
          <p:cNvPr id="7" name="Slide 30 Dr Tim copy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85800" y="1752600"/>
            <a:ext cx="7874000" cy="442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/>
        </p:nvSpPr>
        <p:spPr bwMode="auto">
          <a:xfrm>
            <a:off x="0" y="4572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pPr algn="ctr" eaLnBrk="1" hangingPunct="1"/>
            <a:r>
              <a:rPr lang="en-US" sz="600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Got SMART Phone?</a:t>
            </a:r>
            <a:endParaRPr lang="en-US" sz="6000" i="1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Picture 4" descr="Use this QR Code for Emai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6737" y="609600"/>
            <a:ext cx="1002463" cy="9906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6" name="Picture 5" descr="Use this QR Code for Emai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584200"/>
            <a:ext cx="1002463" cy="9906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7" name="Picture 6" descr="MAC0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6330" y="1828800"/>
            <a:ext cx="2957784" cy="3746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 descr="First Perf cover"/>
          <p:cNvPicPr>
            <a:picLocks noChangeAspect="1" noChangeArrowheads="1"/>
          </p:cNvPicPr>
          <p:nvPr/>
        </p:nvPicPr>
        <p:blipFill>
          <a:blip r:embed="rId5">
            <a:lum bright="-4000" contrast="6000"/>
          </a:blip>
          <a:srcRect/>
          <a:stretch>
            <a:fillRect/>
          </a:stretch>
        </p:blipFill>
        <p:spPr bwMode="auto">
          <a:xfrm rot="21408970">
            <a:off x="1835097" y="3008674"/>
            <a:ext cx="2621311" cy="3931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 descr="Tips for Success Book Cover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4038600" y="1752600"/>
            <a:ext cx="3023330" cy="3812255"/>
          </a:xfrm>
          <a:prstGeom prst="rect">
            <a:avLst/>
          </a:prstGeom>
          <a:effectLst/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rcRect/>
              <a:stretch>
                <a:fillRect/>
              </a:stretch>
            </p:blipFill>
          </mc:Choice>
          <mc:Fallback>
            <p:blipFill>
              <a:blip r:embed="rId9"/>
              <a:srcRect/>
              <a:stretch>
                <a:fillRect/>
              </a:stretch>
            </p:blipFill>
          </mc:Fallback>
        </mc:AlternateContent>
        <p:spPr bwMode="auto">
          <a:xfrm>
            <a:off x="6064403" y="3124200"/>
            <a:ext cx="2826327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1447800" y="1229380"/>
            <a:ext cx="62573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Arial" charset="0"/>
              </a:rPr>
              <a:t>www.musicachievementcouncil.org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09600" y="762000"/>
            <a:ext cx="777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4000" b="1" i="1" dirty="0">
                <a:solidFill>
                  <a:srgbClr val="CD0000"/>
                </a:solidFill>
                <a:latin typeface="Times New Roman" charset="0"/>
              </a:rPr>
              <a:t>If You Build It. . .They Will Come!</a:t>
            </a:r>
            <a:endParaRPr lang="en-US" sz="4000" dirty="0">
              <a:solidFill>
                <a:schemeClr val="tx2"/>
              </a:solidFill>
              <a:latin typeface="Times New Roman" charset="0"/>
            </a:endParaRPr>
          </a:p>
        </p:txBody>
      </p:sp>
      <p:sp>
        <p:nvSpPr>
          <p:cNvPr id="13" name="Rectangle 12"/>
          <p:cNvSpPr>
            <a:spLocks noGrp="1" noChangeArrowheads="1"/>
          </p:cNvSpPr>
          <p:nvPr/>
        </p:nvSpPr>
        <p:spPr bwMode="auto">
          <a:xfrm>
            <a:off x="304800" y="762000"/>
            <a:ext cx="8382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pPr eaLnBrk="1" hangingPunct="1"/>
            <a: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It’s True. . .</a:t>
            </a:r>
            <a:b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endParaRPr lang="en-US" sz="400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8153400" y="1889125"/>
            <a:ext cx="550863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4000" b="1" i="1" dirty="0">
                <a:solidFill>
                  <a:srgbClr val="CD0000"/>
                </a:solidFill>
                <a:latin typeface="Times New Roman" charset="0"/>
              </a:rPr>
              <a:t>A</a:t>
            </a:r>
          </a:p>
          <a:p>
            <a:r>
              <a:rPr lang="en-US" sz="4000" b="1" i="1" dirty="0">
                <a:solidFill>
                  <a:srgbClr val="CD0000"/>
                </a:solidFill>
                <a:latin typeface="Times New Roman" charset="0"/>
              </a:rPr>
              <a:t>N</a:t>
            </a:r>
          </a:p>
          <a:p>
            <a:r>
              <a:rPr lang="en-US" sz="4000" b="1" i="1" dirty="0">
                <a:solidFill>
                  <a:srgbClr val="CD0000"/>
                </a:solidFill>
                <a:latin typeface="Times New Roman" charset="0"/>
              </a:rPr>
              <a:t>D</a:t>
            </a:r>
          </a:p>
          <a:p>
            <a:endParaRPr lang="en-US" sz="4000" b="1" i="1" dirty="0">
              <a:solidFill>
                <a:srgbClr val="CD0000"/>
              </a:solidFill>
              <a:latin typeface="Times New Roman" charset="0"/>
            </a:endParaRPr>
          </a:p>
          <a:p>
            <a:r>
              <a:rPr lang="en-US" sz="4000" b="1" i="1" dirty="0">
                <a:solidFill>
                  <a:srgbClr val="CD0000"/>
                </a:solidFill>
                <a:latin typeface="Times New Roman" charset="0"/>
              </a:rPr>
              <a:t>S</a:t>
            </a:r>
          </a:p>
          <a:p>
            <a:r>
              <a:rPr lang="en-US" sz="4000" b="1" i="1" dirty="0">
                <a:solidFill>
                  <a:srgbClr val="CD0000"/>
                </a:solidFill>
                <a:latin typeface="Times New Roman" charset="0"/>
              </a:rPr>
              <a:t>T</a:t>
            </a:r>
          </a:p>
          <a:p>
            <a:r>
              <a:rPr lang="en-US" sz="4000" b="1" i="1" dirty="0">
                <a:solidFill>
                  <a:srgbClr val="CD0000"/>
                </a:solidFill>
                <a:latin typeface="Times New Roman" charset="0"/>
              </a:rPr>
              <a:t>A</a:t>
            </a:r>
          </a:p>
          <a:p>
            <a:r>
              <a:rPr lang="en-US" sz="4000" b="1" i="1" dirty="0">
                <a:solidFill>
                  <a:srgbClr val="CD0000"/>
                </a:solidFill>
                <a:latin typeface="Times New Roman" charset="0"/>
              </a:rPr>
              <a:t>Y</a:t>
            </a:r>
            <a:endParaRPr lang="en-US" sz="4000" dirty="0">
              <a:solidFill>
                <a:schemeClr val="bg2"/>
              </a:solidFill>
              <a:latin typeface="Times New Roman" charset="0"/>
            </a:endParaRPr>
          </a:p>
        </p:txBody>
      </p:sp>
      <p:pic>
        <p:nvPicPr>
          <p:cNvPr id="17" name="Picture 16" descr="100_456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828800"/>
            <a:ext cx="6629400" cy="480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324600"/>
            <a:ext cx="9144000" cy="457200"/>
          </a:xfrm>
          <a:noFill/>
        </p:spPr>
        <p:txBody>
          <a:bodyPr/>
          <a:lstStyle/>
          <a:p>
            <a:r>
              <a:rPr lang="en-US" sz="2800" dirty="0" err="1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www.musicachievementcouncil.org</a:t>
            </a:r>
            <a:endParaRPr lang="en-US" sz="2800" dirty="0">
              <a:latin typeface="Arial" charset="0"/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/>
        </p:nvSpPr>
        <p:spPr bwMode="auto">
          <a:xfrm>
            <a:off x="-304800" y="685800"/>
            <a:ext cx="9982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6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Thanks to the Music Achievement Council</a:t>
            </a:r>
            <a:br>
              <a:rPr lang="en-US" sz="36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and </a:t>
            </a:r>
            <a:r>
              <a:rPr lang="en-US" sz="3600" b="1" i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These Quality Companies!</a:t>
            </a:r>
            <a:endParaRPr lang="en-US" sz="3600" i="1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2" name="Picture 11" descr="Alfred-logo-600 pixel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3048000"/>
            <a:ext cx="1143000" cy="98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1800" y="2971800"/>
            <a:ext cx="99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large-logo-black_w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3000" y="3048000"/>
            <a:ext cx="1066800" cy="957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81800" y="3079779"/>
            <a:ext cx="1143000" cy="1025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Picture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72200" y="4177017"/>
            <a:ext cx="2209800" cy="547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Dansrlogo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33800" y="4114800"/>
            <a:ext cx="19050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D'Addario logo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14400" y="4114800"/>
            <a:ext cx="2590800" cy="609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Hal Leonard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85800" y="4800601"/>
            <a:ext cx="1905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Jupiter Band Instruments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124200" y="4857159"/>
            <a:ext cx="3124200" cy="759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LOGO Trevor James Flutes_logo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05600" y="4769182"/>
            <a:ext cx="1903843" cy="945818"/>
          </a:xfrm>
          <a:prstGeom prst="rect">
            <a:avLst/>
          </a:prstGeom>
        </p:spPr>
      </p:pic>
      <p:pic>
        <p:nvPicPr>
          <p:cNvPr id="22" name="Picture 21" descr="Yamaha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876800" y="5757864"/>
            <a:ext cx="2743200" cy="64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 descr="VIC FIRTH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295400" y="5681663"/>
            <a:ext cx="3200400" cy="719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 descr="Screen Shot 2015-01-15 at 8.50.48 PM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3400" y="1752600"/>
            <a:ext cx="1517970" cy="1212850"/>
          </a:xfrm>
          <a:prstGeom prst="rect">
            <a:avLst/>
          </a:prstGeom>
          <a:effectLst/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40264" y="1600200"/>
            <a:ext cx="2307936" cy="1600200"/>
          </a:xfrm>
          <a:prstGeom prst="rect">
            <a:avLst/>
          </a:prstGeom>
          <a:effectLst/>
        </p:spPr>
      </p:pic>
      <p:pic>
        <p:nvPicPr>
          <p:cNvPr id="27" name="Picture 26" descr="Paige's Music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29200" y="1752600"/>
            <a:ext cx="1780876" cy="1185182"/>
          </a:xfrm>
          <a:prstGeom prst="rect">
            <a:avLst/>
          </a:prstGeom>
          <a:effectLst/>
        </p:spPr>
      </p:pic>
      <p:pic>
        <p:nvPicPr>
          <p:cNvPr id="30" name="Picture 29" descr="Screen Shot 2015-01-15 at 10.13.40 PM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62800" y="1752600"/>
            <a:ext cx="1498513" cy="1358900"/>
          </a:xfrm>
          <a:prstGeom prst="rect">
            <a:avLst/>
          </a:prstGeom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324600"/>
            <a:ext cx="9144000" cy="457200"/>
          </a:xfrm>
          <a:noFill/>
        </p:spPr>
        <p:txBody>
          <a:bodyPr/>
          <a:lstStyle/>
          <a:p>
            <a:r>
              <a:rPr lang="en-US" sz="2800" dirty="0" err="1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www.musicachievementcouncil.org</a:t>
            </a:r>
            <a:endParaRPr lang="en-US" sz="2800" dirty="0">
              <a:latin typeface="Arial" charset="0"/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/>
        </p:nvSpPr>
        <p:spPr bwMode="auto">
          <a:xfrm>
            <a:off x="-304800" y="685800"/>
            <a:ext cx="9982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6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Thanks to the Music Achievement Council</a:t>
            </a:r>
            <a:br>
              <a:rPr lang="en-US" sz="36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and </a:t>
            </a:r>
            <a:r>
              <a:rPr lang="en-US" sz="3600" b="1" i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These Quality Companies!</a:t>
            </a:r>
            <a:endParaRPr lang="en-US" sz="3600" i="1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2" name="Picture 11" descr="Alfred-logo-600 pixel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3048000"/>
            <a:ext cx="1143000" cy="98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1800" y="2971800"/>
            <a:ext cx="99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large-logo-black_w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3000" y="3048000"/>
            <a:ext cx="1066800" cy="957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81800" y="3079779"/>
            <a:ext cx="1143000" cy="1025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Picture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72200" y="4177017"/>
            <a:ext cx="2209800" cy="547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Dansrlogo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33800" y="4114800"/>
            <a:ext cx="19050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D'Addario logo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14400" y="4114800"/>
            <a:ext cx="2590800" cy="609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Hal Leonard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85800" y="4800601"/>
            <a:ext cx="1905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Jupiter Band Instruments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124200" y="4857159"/>
            <a:ext cx="3124200" cy="759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LOGO Trevor James Flutes_logo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05600" y="4769182"/>
            <a:ext cx="1903843" cy="945818"/>
          </a:xfrm>
          <a:prstGeom prst="rect">
            <a:avLst/>
          </a:prstGeom>
        </p:spPr>
      </p:pic>
      <p:pic>
        <p:nvPicPr>
          <p:cNvPr id="22" name="Picture 21" descr="Yamaha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876800" y="5757864"/>
            <a:ext cx="2743200" cy="64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 descr="VIC FIRTH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295400" y="5681663"/>
            <a:ext cx="3200400" cy="719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 descr="Screen Shot 2015-01-15 at 8.50.48 PM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3400" y="1752600"/>
            <a:ext cx="1517970" cy="1212850"/>
          </a:xfrm>
          <a:prstGeom prst="rect">
            <a:avLst/>
          </a:prstGeom>
          <a:effectLst/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40264" y="1600200"/>
            <a:ext cx="2307936" cy="1600200"/>
          </a:xfrm>
          <a:prstGeom prst="rect">
            <a:avLst/>
          </a:prstGeom>
          <a:effectLst/>
        </p:spPr>
      </p:pic>
      <p:pic>
        <p:nvPicPr>
          <p:cNvPr id="27" name="Picture 26" descr="Paige's Music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29200" y="1752600"/>
            <a:ext cx="1780876" cy="1185182"/>
          </a:xfrm>
          <a:prstGeom prst="rect">
            <a:avLst/>
          </a:prstGeom>
          <a:effectLst/>
        </p:spPr>
      </p:pic>
      <p:pic>
        <p:nvPicPr>
          <p:cNvPr id="30" name="Picture 29" descr="Screen Shot 2015-01-15 at 10.13.40 PM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62800" y="1752600"/>
            <a:ext cx="1498513" cy="1358900"/>
          </a:xfrm>
          <a:prstGeom prst="rect">
            <a:avLst/>
          </a:prstGeom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</a:t>
            </a:r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 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Kids Think I Do!</a:t>
            </a:r>
            <a:endParaRPr lang="en-US" sz="40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Content Placeholder 10" descr="Jack_Black_in_School_of_Rock_Wallpaper_3_1024.jpg"/>
          <p:cNvPicPr>
            <a:picLocks noGrp="1" noChangeAspect="1"/>
          </p:cNvPicPr>
          <p:nvPr/>
        </p:nvPicPr>
        <p:blipFill>
          <a:blip r:embed="rId3"/>
          <a:srcRect l="-16823" r="-16823"/>
          <a:stretch>
            <a:fillRect/>
          </a:stretch>
        </p:blipFill>
        <p:spPr>
          <a:xfrm>
            <a:off x="-457200" y="1600200"/>
            <a:ext cx="6330462" cy="3048000"/>
          </a:xfrm>
          <a:prstGeom prst="rect">
            <a:avLst/>
          </a:prstGeom>
        </p:spPr>
      </p:pic>
      <p:pic>
        <p:nvPicPr>
          <p:cNvPr id="6" name="Picture 5" descr="school-of-rock-2003-645-7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3886200"/>
            <a:ext cx="5138582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</a:t>
            </a:r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 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Society Thinks I Do!</a:t>
            </a:r>
            <a:endParaRPr lang="en-US" sz="40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7" name="Content Placeholder 10" descr="Screen Shot 2013-09-29 at 2.08.40 PM.png"/>
          <p:cNvPicPr>
            <a:picLocks noGrp="1" noChangeAspect="1"/>
          </p:cNvPicPr>
          <p:nvPr/>
        </p:nvPicPr>
        <p:blipFill>
          <a:blip r:embed="rId3"/>
          <a:srcRect l="-12398" r="-12398"/>
          <a:stretch>
            <a:fillRect/>
          </a:stretch>
        </p:blipFill>
        <p:spPr>
          <a:xfrm>
            <a:off x="246185" y="1848556"/>
            <a:ext cx="8821615" cy="42474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</a:t>
            </a:r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 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My Mom Thinks I Do!</a:t>
            </a:r>
            <a:endParaRPr lang="en-US" sz="40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Content Placeholder 7" descr="soundofmusic-topper.jpg"/>
          <p:cNvPicPr>
            <a:picLocks noGrp="1" noChangeAspect="1"/>
          </p:cNvPicPr>
          <p:nvPr/>
        </p:nvPicPr>
        <p:blipFill>
          <a:blip r:embed="rId3"/>
          <a:srcRect l="-2363" r="-2363"/>
          <a:stretch>
            <a:fillRect/>
          </a:stretch>
        </p:blipFill>
        <p:spPr>
          <a:xfrm>
            <a:off x="914400" y="2057400"/>
            <a:ext cx="7315200" cy="35221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</a:t>
            </a:r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 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I Think I Do!</a:t>
            </a:r>
            <a:endParaRPr lang="en-US" sz="40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" name="Content Placeholder 7" descr="Screen Shot 2013-09-29 at 3.18.17 PM.png"/>
          <p:cNvPicPr>
            <a:picLocks noGrp="1" noChangeAspect="1"/>
          </p:cNvPicPr>
          <p:nvPr/>
        </p:nvPicPr>
        <p:blipFill>
          <a:blip r:embed="rId3"/>
          <a:srcRect l="-9501" r="-9501"/>
          <a:stretch>
            <a:fillRect/>
          </a:stretch>
        </p:blipFill>
        <p:spPr>
          <a:xfrm>
            <a:off x="369277" y="1828800"/>
            <a:ext cx="8546123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906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</a:t>
            </a:r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 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I Really Get to Do!</a:t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endParaRPr lang="en-US" sz="40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Picture 4" descr="Screen Shot 2013-09-29 at 7.41.55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828800"/>
            <a:ext cx="3161155" cy="2273300"/>
          </a:xfrm>
          <a:prstGeom prst="rect">
            <a:avLst/>
          </a:prstGeom>
        </p:spPr>
      </p:pic>
      <p:pic>
        <p:nvPicPr>
          <p:cNvPr id="7" name="Picture 6" descr="Clarinetist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3006041"/>
            <a:ext cx="3323254" cy="2061259"/>
          </a:xfrm>
          <a:prstGeom prst="rect">
            <a:avLst/>
          </a:prstGeom>
        </p:spPr>
      </p:pic>
      <p:pic>
        <p:nvPicPr>
          <p:cNvPr id="8" name="Picture 7" descr="Drum Lin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0" y="1905000"/>
            <a:ext cx="3124200" cy="2113886"/>
          </a:xfrm>
          <a:prstGeom prst="rect">
            <a:avLst/>
          </a:prstGeom>
        </p:spPr>
      </p:pic>
      <p:pic>
        <p:nvPicPr>
          <p:cNvPr id="9" name="Content Placeholder 12" descr="ViolinTherapy-1024x682.jpg"/>
          <p:cNvPicPr>
            <a:picLocks noGrp="1" noChangeAspect="1"/>
          </p:cNvPicPr>
          <p:nvPr/>
        </p:nvPicPr>
        <p:blipFill>
          <a:blip r:embed="rId6"/>
          <a:srcRect l="-19163" r="-19163"/>
          <a:stretch>
            <a:fillRect/>
          </a:stretch>
        </p:blipFill>
        <p:spPr>
          <a:xfrm>
            <a:off x="-457200" y="4267200"/>
            <a:ext cx="4572000" cy="2201333"/>
          </a:xfrm>
          <a:prstGeom prst="rect">
            <a:avLst/>
          </a:prstGeom>
        </p:spPr>
      </p:pic>
      <p:pic>
        <p:nvPicPr>
          <p:cNvPr id="10" name="Picture 9" descr="Girl Giving Her Al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2600" y="4191000"/>
            <a:ext cx="3373394" cy="2286000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609600" y="990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/>
            </a:r>
            <a:b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</a:b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Give Kids Opportunities to Succeed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WHY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RECENT FINDINGS</a:t>
            </a:r>
            <a:endParaRPr lang="en-US" sz="40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800" y="1752600"/>
            <a:ext cx="8610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6600"/>
                </a:solidFill>
                <a:latin typeface="Zapfino"/>
                <a:cs typeface="Zapfino"/>
              </a:rPr>
              <a:t> </a:t>
            </a:r>
          </a:p>
          <a:p>
            <a:r>
              <a:rPr lang="en-US" sz="3600" b="1" dirty="0">
                <a:solidFill>
                  <a:srgbClr val="FF6600"/>
                </a:solidFill>
                <a:latin typeface="Zapfino"/>
                <a:cs typeface="Zapfino"/>
              </a:rPr>
              <a:t>Prelude:</a:t>
            </a:r>
          </a:p>
          <a:p>
            <a:endParaRPr lang="en-US" sz="3600" b="1" dirty="0">
              <a:solidFill>
                <a:srgbClr val="FF6600"/>
              </a:solidFill>
              <a:latin typeface="Zapfino"/>
              <a:cs typeface="Zapfino"/>
            </a:endParaRPr>
          </a:p>
          <a:p>
            <a:r>
              <a:rPr lang="en-US" sz="3600" b="1" dirty="0">
                <a:cs typeface="Zapfino"/>
              </a:rPr>
              <a:t>Music Makes Us Baseline Research </a:t>
            </a:r>
            <a:r>
              <a:rPr lang="en-US" sz="3600" b="1" dirty="0" smtClean="0">
                <a:cs typeface="Zapfino"/>
              </a:rPr>
              <a:t>Report</a:t>
            </a:r>
          </a:p>
          <a:p>
            <a:endParaRPr lang="en-US" sz="3600" b="1" dirty="0" smtClean="0">
              <a:cs typeface="Zapfino"/>
            </a:endParaRPr>
          </a:p>
          <a:p>
            <a:endParaRPr lang="en-US" dirty="0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47244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latin typeface="Times New Roman"/>
                <a:cs typeface="Times New Roman"/>
              </a:rPr>
              <a:t>http://</a:t>
            </a:r>
            <a:r>
              <a:rPr lang="en-US" sz="3600" b="1" dirty="0" err="1" smtClean="0">
                <a:latin typeface="Times New Roman"/>
                <a:cs typeface="Times New Roman"/>
              </a:rPr>
              <a:t>musicmakesus.org</a:t>
            </a:r>
            <a:r>
              <a:rPr lang="en-US" sz="3600" b="1" dirty="0" smtClean="0">
                <a:latin typeface="Times New Roman"/>
                <a:cs typeface="Times New Roman"/>
              </a:rPr>
              <a:t>/resources/research</a:t>
            </a:r>
          </a:p>
        </p:txBody>
      </p:sp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500" y="1812171"/>
            <a:ext cx="5041900" cy="1739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4.9"/>
</p:tagLst>
</file>

<file path=ppt/theme/theme1.xml><?xml version="1.0" encoding="utf-8"?>
<a:theme xmlns:a="http://schemas.openxmlformats.org/drawingml/2006/main" name="Quadrant">
  <a:themeElements>
    <a:clrScheme name="">
      <a:dk1>
        <a:srgbClr val="000000"/>
      </a:dk1>
      <a:lt1>
        <a:srgbClr val="FFE096"/>
      </a:lt1>
      <a:dk2>
        <a:srgbClr val="420000"/>
      </a:dk2>
      <a:lt2>
        <a:srgbClr val="660000"/>
      </a:lt2>
      <a:accent1>
        <a:srgbClr val="CCCC00"/>
      </a:accent1>
      <a:accent2>
        <a:srgbClr val="999966"/>
      </a:accent2>
      <a:accent3>
        <a:srgbClr val="FFEDC9"/>
      </a:accent3>
      <a:accent4>
        <a:srgbClr val="000000"/>
      </a:accent4>
      <a:accent5>
        <a:srgbClr val="E2E2AA"/>
      </a:accent5>
      <a:accent6>
        <a:srgbClr val="8A8A5C"/>
      </a:accent6>
      <a:hlink>
        <a:srgbClr val="996633"/>
      </a:hlink>
      <a:folHlink>
        <a:srgbClr val="993300"/>
      </a:folHlink>
    </a:clrScheme>
    <a:fontScheme name="Quadran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Quadrant 1">
        <a:dk1>
          <a:srgbClr val="5C5674"/>
        </a:dk1>
        <a:lt1>
          <a:srgbClr val="FFFFFF"/>
        </a:lt1>
        <a:dk2>
          <a:srgbClr val="85986A"/>
        </a:dk2>
        <a:lt2>
          <a:srgbClr val="FFFFFF"/>
        </a:lt2>
        <a:accent1>
          <a:srgbClr val="666633"/>
        </a:accent1>
        <a:accent2>
          <a:srgbClr val="ADC5B8"/>
        </a:accent2>
        <a:accent3>
          <a:srgbClr val="C2CAB9"/>
        </a:accent3>
        <a:accent4>
          <a:srgbClr val="DADADA"/>
        </a:accent4>
        <a:accent5>
          <a:srgbClr val="B8B8AD"/>
        </a:accent5>
        <a:accent6>
          <a:srgbClr val="9CB2A6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2">
        <a:dk1>
          <a:srgbClr val="000000"/>
        </a:dk1>
        <a:lt1>
          <a:srgbClr val="FFFFFF"/>
        </a:lt1>
        <a:dk2>
          <a:srgbClr val="420000"/>
        </a:dk2>
        <a:lt2>
          <a:srgbClr val="660000"/>
        </a:lt2>
        <a:accent1>
          <a:srgbClr val="CCCC00"/>
        </a:accent1>
        <a:accent2>
          <a:srgbClr val="999966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8A8A5C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3">
        <a:dk1>
          <a:srgbClr val="618052"/>
        </a:dk1>
        <a:lt1>
          <a:srgbClr val="FFFFE3"/>
        </a:lt1>
        <a:dk2>
          <a:srgbClr val="162E36"/>
        </a:dk2>
        <a:lt2>
          <a:srgbClr val="FFFFFF"/>
        </a:lt2>
        <a:accent1>
          <a:srgbClr val="336699"/>
        </a:accent1>
        <a:accent2>
          <a:srgbClr val="69888B"/>
        </a:accent2>
        <a:accent3>
          <a:srgbClr val="ABADAE"/>
        </a:accent3>
        <a:accent4>
          <a:srgbClr val="DADAC2"/>
        </a:accent4>
        <a:accent5>
          <a:srgbClr val="ADB8CA"/>
        </a:accent5>
        <a:accent6>
          <a:srgbClr val="5E7B7D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4">
        <a:dk1>
          <a:srgbClr val="000000"/>
        </a:dk1>
        <a:lt1>
          <a:srgbClr val="FFFFFF"/>
        </a:lt1>
        <a:dk2>
          <a:srgbClr val="000000"/>
        </a:dk2>
        <a:lt2>
          <a:srgbClr val="CC0000"/>
        </a:lt2>
        <a:accent1>
          <a:srgbClr val="FFCC00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2D5CB9"/>
        </a:accent6>
        <a:hlink>
          <a:srgbClr val="666699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5">
        <a:dk1>
          <a:srgbClr val="666699"/>
        </a:dk1>
        <a:lt1>
          <a:srgbClr val="FFFFFF"/>
        </a:lt1>
        <a:dk2>
          <a:srgbClr val="000033"/>
        </a:dk2>
        <a:lt2>
          <a:srgbClr val="FFFFFF"/>
        </a:lt2>
        <a:accent1>
          <a:srgbClr val="9966FF"/>
        </a:accent1>
        <a:accent2>
          <a:srgbClr val="CCCCFF"/>
        </a:accent2>
        <a:accent3>
          <a:srgbClr val="AAAAAD"/>
        </a:accent3>
        <a:accent4>
          <a:srgbClr val="DADADA"/>
        </a:accent4>
        <a:accent5>
          <a:srgbClr val="CAB8FF"/>
        </a:accent5>
        <a:accent6>
          <a:srgbClr val="B9B9E7"/>
        </a:accent6>
        <a:hlink>
          <a:srgbClr val="CC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6">
        <a:dk1>
          <a:srgbClr val="000000"/>
        </a:dk1>
        <a:lt1>
          <a:srgbClr val="FFFFFF"/>
        </a:lt1>
        <a:dk2>
          <a:srgbClr val="000000"/>
        </a:dk2>
        <a:lt2>
          <a:srgbClr val="669966"/>
        </a:lt2>
        <a:accent1>
          <a:srgbClr val="CCCC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8AB9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7">
        <a:dk1>
          <a:srgbClr val="0099CC"/>
        </a:dk1>
        <a:lt1>
          <a:srgbClr val="FFFFFF"/>
        </a:lt1>
        <a:dk2>
          <a:srgbClr val="000099"/>
        </a:dk2>
        <a:lt2>
          <a:srgbClr val="FFFFFF"/>
        </a:lt2>
        <a:accent1>
          <a:srgbClr val="0099CC"/>
        </a:accent1>
        <a:accent2>
          <a:srgbClr val="6600FF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5C00E7"/>
        </a:accent6>
        <a:hlink>
          <a:srgbClr val="FFCC00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8">
        <a:dk1>
          <a:srgbClr val="000033"/>
        </a:dk1>
        <a:lt1>
          <a:srgbClr val="FFFFFF"/>
        </a:lt1>
        <a:dk2>
          <a:srgbClr val="003366"/>
        </a:dk2>
        <a:lt2>
          <a:srgbClr val="275C6D"/>
        </a:lt2>
        <a:accent1>
          <a:srgbClr val="A7D2DF"/>
        </a:accent1>
        <a:accent2>
          <a:srgbClr val="108DA6"/>
        </a:accent2>
        <a:accent3>
          <a:srgbClr val="FFFFFF"/>
        </a:accent3>
        <a:accent4>
          <a:srgbClr val="00002A"/>
        </a:accent4>
        <a:accent5>
          <a:srgbClr val="D0E5EC"/>
        </a:accent5>
        <a:accent6>
          <a:srgbClr val="0D7F96"/>
        </a:accent6>
        <a:hlink>
          <a:srgbClr val="666699"/>
        </a:hlink>
        <a:folHlink>
          <a:srgbClr val="99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9">
        <a:dk1>
          <a:srgbClr val="CC3300"/>
        </a:dk1>
        <a:lt1>
          <a:srgbClr val="FFFFFF"/>
        </a:lt1>
        <a:dk2>
          <a:srgbClr val="000000"/>
        </a:dk2>
        <a:lt2>
          <a:srgbClr val="FFFFCC"/>
        </a:lt2>
        <a:accent1>
          <a:srgbClr val="FF9900"/>
        </a:accent1>
        <a:accent2>
          <a:srgbClr val="9933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8A2D00"/>
        </a:accent6>
        <a:hlink>
          <a:srgbClr val="CEC5A2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5474</TotalTime>
  <Words>1083</Words>
  <Application>Microsoft Macintosh PowerPoint</Application>
  <PresentationFormat>On-screen Show (4:3)</PresentationFormat>
  <Paragraphs>216</Paragraphs>
  <Slides>39</Slides>
  <Notes>39</Notes>
  <HiddenSlides>0</HiddenSlides>
  <MMClips>6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Quadrant</vt:lpstr>
      <vt:lpstr>Slide 1</vt:lpstr>
      <vt:lpstr>Today’s Session:</vt:lpstr>
      <vt:lpstr>WHAT Other Teachers Think I Do!</vt:lpstr>
      <vt:lpstr>WHAT the Kids Think I Do!</vt:lpstr>
      <vt:lpstr>WHAT Society Thinks I Do!</vt:lpstr>
      <vt:lpstr>WHAT My Mom Thinks I Do!</vt:lpstr>
      <vt:lpstr>WHAT I Think I Do!</vt:lpstr>
      <vt:lpstr>WHAT I Really Get to Do! </vt:lpstr>
      <vt:lpstr>The WHY RECENT FINDINGS</vt:lpstr>
      <vt:lpstr>The WHY THE VERY LATEST FINDINGS</vt:lpstr>
      <vt:lpstr>The WHY THE VERY LATEST FINDINGS</vt:lpstr>
      <vt:lpstr>The WHY THE VERY LATEST FINDINGS</vt:lpstr>
      <vt:lpstr>The WHY THE VERY LATEST FINDINGS</vt:lpstr>
      <vt:lpstr>The WHY THE VERY LATEST FINDINGS</vt:lpstr>
      <vt:lpstr>The WHY THE VERY LATEST FINDINGS</vt:lpstr>
      <vt:lpstr>The WHY THE VERY LATEST FINDINGS</vt:lpstr>
      <vt:lpstr>The WHY SUMMARY: What Was Learned?</vt:lpstr>
      <vt:lpstr>The HOW STRATEGIES TO BRIDGE THE GAP</vt:lpstr>
      <vt:lpstr>The HOW STRATEGIES TO BRIDGE THE GAP</vt:lpstr>
      <vt:lpstr>The HOW STRATEGIES TO BRIDGE THE GAP</vt:lpstr>
      <vt:lpstr>The HOW Build the vision EARLY – ELEMENTARY!</vt:lpstr>
      <vt:lpstr>The HOW Build the vision EARLY—ELEMENTARY!</vt:lpstr>
      <vt:lpstr>The HOW Build the vision EARLY—ELEMENTARY!</vt:lpstr>
      <vt:lpstr>The HOW Build the vision EARLY—ELEMENTARY!</vt:lpstr>
      <vt:lpstr>The HOW Build the vision EARLY—ELEMENTARY!</vt:lpstr>
      <vt:lpstr>The HOW Engage Parents EARLY—The Parent Band!</vt:lpstr>
      <vt:lpstr>The HOW </vt:lpstr>
      <vt:lpstr>The HOW </vt:lpstr>
      <vt:lpstr>The HOW What HS/MS Students Can Do:</vt:lpstr>
      <vt:lpstr>The HOW Give “testimonials”</vt:lpstr>
      <vt:lpstr>The HOW What HS/MS Students Can Do:</vt:lpstr>
      <vt:lpstr>The HOW What HS/MS Students Can Do:</vt:lpstr>
      <vt:lpstr>The HOW What HS/MS Principals Can Do:</vt:lpstr>
      <vt:lpstr>The HOW What Music Supervisors Can Do:</vt:lpstr>
      <vt:lpstr>Slide 35</vt:lpstr>
      <vt:lpstr>Slide 36</vt:lpstr>
      <vt:lpstr>Slide 37</vt:lpstr>
      <vt:lpstr>Slide 38</vt:lpstr>
      <vt:lpstr>Slide 39</vt:lpstr>
    </vt:vector>
  </TitlesOfParts>
  <Company>Music Achievement Council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NAMM / Bill Harvey</dc:creator>
  <cp:lastModifiedBy>Marcia Neel</cp:lastModifiedBy>
  <cp:revision>1162</cp:revision>
  <cp:lastPrinted>2014-01-25T06:45:07Z</cp:lastPrinted>
  <dcterms:created xsi:type="dcterms:W3CDTF">2015-01-16T17:14:58Z</dcterms:created>
  <dcterms:modified xsi:type="dcterms:W3CDTF">2015-01-16T17:57:47Z</dcterms:modified>
</cp:coreProperties>
</file>