
<file path=[Content_Types].xml><?xml version="1.0" encoding="utf-8"?>
<Types xmlns="http://schemas.openxmlformats.org/package/2006/content-types">
  <Override PartName="/ppt/notesSlides/notesSlide24.xml" ContentType="application/vnd.openxmlformats-officedocument.presentationml.notesSlide+xml"/>
  <Default Extension="pdf" ContentType="application/pdf"/>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46"/>
  </p:notesMasterIdLst>
  <p:handoutMasterIdLst>
    <p:handoutMasterId r:id="rId47"/>
  </p:handoutMasterIdLst>
  <p:sldIdLst>
    <p:sldId id="408" r:id="rId2"/>
    <p:sldId id="484" r:id="rId3"/>
    <p:sldId id="523" r:id="rId4"/>
    <p:sldId id="518" r:id="rId5"/>
    <p:sldId id="520" r:id="rId6"/>
    <p:sldId id="521" r:id="rId7"/>
    <p:sldId id="522" r:id="rId8"/>
    <p:sldId id="517" r:id="rId9"/>
    <p:sldId id="479" r:id="rId10"/>
    <p:sldId id="474" r:id="rId11"/>
    <p:sldId id="480" r:id="rId12"/>
    <p:sldId id="475" r:id="rId13"/>
    <p:sldId id="481" r:id="rId14"/>
    <p:sldId id="477" r:id="rId15"/>
    <p:sldId id="483" r:id="rId16"/>
    <p:sldId id="478" r:id="rId17"/>
    <p:sldId id="472" r:id="rId18"/>
    <p:sldId id="487" r:id="rId19"/>
    <p:sldId id="492" r:id="rId20"/>
    <p:sldId id="496" r:id="rId21"/>
    <p:sldId id="497" r:id="rId22"/>
    <p:sldId id="498" r:id="rId23"/>
    <p:sldId id="500" r:id="rId24"/>
    <p:sldId id="309" r:id="rId25"/>
    <p:sldId id="504" r:id="rId26"/>
    <p:sldId id="502" r:id="rId27"/>
    <p:sldId id="516" r:id="rId28"/>
    <p:sldId id="503" r:id="rId29"/>
    <p:sldId id="505" r:id="rId30"/>
    <p:sldId id="509" r:id="rId31"/>
    <p:sldId id="506" r:id="rId32"/>
    <p:sldId id="507" r:id="rId33"/>
    <p:sldId id="508" r:id="rId34"/>
    <p:sldId id="510" r:id="rId35"/>
    <p:sldId id="513" r:id="rId36"/>
    <p:sldId id="514" r:id="rId37"/>
    <p:sldId id="524" r:id="rId38"/>
    <p:sldId id="527" r:id="rId39"/>
    <p:sldId id="528" r:id="rId40"/>
    <p:sldId id="529" r:id="rId41"/>
    <p:sldId id="485" r:id="rId42"/>
    <p:sldId id="525" r:id="rId43"/>
    <p:sldId id="486" r:id="rId44"/>
    <p:sldId id="515" r:id="rId45"/>
  </p:sldIdLst>
  <p:sldSz cx="9144000" cy="6858000" type="screen4x3"/>
  <p:notesSz cx="6858000" cy="9144000"/>
  <p:defaultTextStyle>
    <a:defPPr>
      <a:defRPr lang="en-US"/>
    </a:defPPr>
    <a:lvl1pPr algn="ctr" rtl="0" eaLnBrk="0" fontAlgn="base" hangingPunct="0">
      <a:spcBef>
        <a:spcPct val="0"/>
      </a:spcBef>
      <a:spcAft>
        <a:spcPct val="0"/>
      </a:spcAft>
      <a:defRPr sz="2400" kern="1200" baseline="-25000">
        <a:solidFill>
          <a:schemeClr val="tx1"/>
        </a:solidFill>
        <a:latin typeface="Arial" charset="0"/>
        <a:ea typeface="ＭＳ Ｐゴシック" charset="-128"/>
        <a:cs typeface="ＭＳ Ｐゴシック" charset="-128"/>
      </a:defRPr>
    </a:lvl1pPr>
    <a:lvl2pPr marL="457200" algn="ctr" rtl="0" eaLnBrk="0" fontAlgn="base" hangingPunct="0">
      <a:spcBef>
        <a:spcPct val="0"/>
      </a:spcBef>
      <a:spcAft>
        <a:spcPct val="0"/>
      </a:spcAft>
      <a:defRPr sz="2400" kern="1200" baseline="-25000">
        <a:solidFill>
          <a:schemeClr val="tx1"/>
        </a:solidFill>
        <a:latin typeface="Arial" charset="0"/>
        <a:ea typeface="ＭＳ Ｐゴシック" charset="-128"/>
        <a:cs typeface="ＭＳ Ｐゴシック" charset="-128"/>
      </a:defRPr>
    </a:lvl2pPr>
    <a:lvl3pPr marL="914400" algn="ctr" rtl="0" eaLnBrk="0" fontAlgn="base" hangingPunct="0">
      <a:spcBef>
        <a:spcPct val="0"/>
      </a:spcBef>
      <a:spcAft>
        <a:spcPct val="0"/>
      </a:spcAft>
      <a:defRPr sz="2400" kern="1200" baseline="-25000">
        <a:solidFill>
          <a:schemeClr val="tx1"/>
        </a:solidFill>
        <a:latin typeface="Arial" charset="0"/>
        <a:ea typeface="ＭＳ Ｐゴシック" charset="-128"/>
        <a:cs typeface="ＭＳ Ｐゴシック" charset="-128"/>
      </a:defRPr>
    </a:lvl3pPr>
    <a:lvl4pPr marL="1371600" algn="ctr" rtl="0" eaLnBrk="0" fontAlgn="base" hangingPunct="0">
      <a:spcBef>
        <a:spcPct val="0"/>
      </a:spcBef>
      <a:spcAft>
        <a:spcPct val="0"/>
      </a:spcAft>
      <a:defRPr sz="2400" kern="1200" baseline="-25000">
        <a:solidFill>
          <a:schemeClr val="tx1"/>
        </a:solidFill>
        <a:latin typeface="Arial" charset="0"/>
        <a:ea typeface="ＭＳ Ｐゴシック" charset="-128"/>
        <a:cs typeface="ＭＳ Ｐゴシック" charset="-128"/>
      </a:defRPr>
    </a:lvl4pPr>
    <a:lvl5pPr marL="1828800" algn="ctr" rtl="0" eaLnBrk="0" fontAlgn="base" hangingPunct="0">
      <a:spcBef>
        <a:spcPct val="0"/>
      </a:spcBef>
      <a:spcAft>
        <a:spcPct val="0"/>
      </a:spcAft>
      <a:defRPr sz="2400" kern="1200" baseline="-250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baseline="-250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baseline="-250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baseline="-250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baseline="-250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2D87A3"/>
    <a:srgbClr val="CC66FF"/>
    <a:srgbClr val="9349BC"/>
    <a:srgbClr val="8241A4"/>
    <a:srgbClr val="FF6FCF"/>
    <a:srgbClr val="E77401"/>
    <a:srgbClr val="FF8000"/>
    <a:srgbClr val="748900"/>
    <a:srgbClr val="D55656"/>
    <a:srgbClr val="FF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7002" autoAdjust="0"/>
  </p:normalViewPr>
  <p:slideViewPr>
    <p:cSldViewPr>
      <p:cViewPr>
        <p:scale>
          <a:sx n="100" d="100"/>
          <a:sy n="100" d="100"/>
        </p:scale>
        <p:origin x="-58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baseline="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aseline="0">
                <a:latin typeface="Arial" charset="0"/>
                <a:ea typeface="ＭＳ Ｐゴシック" charset="-128"/>
                <a:cs typeface="ＭＳ Ｐゴシック" charset="-128"/>
              </a:defRPr>
            </a:lvl1pPr>
          </a:lstStyle>
          <a:p>
            <a:pPr>
              <a:defRPr/>
            </a:pPr>
            <a:fld id="{0CD94FC1-2E04-8543-92B1-E11446D35A1A}" type="datetime1">
              <a:rPr lang="en-US"/>
              <a:pPr>
                <a:defRPr/>
              </a:pPr>
              <a:t>4/12/15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baseline="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aseline="0">
                <a:latin typeface="Arial" charset="0"/>
                <a:ea typeface="ＭＳ Ｐゴシック" charset="-128"/>
                <a:cs typeface="ＭＳ Ｐゴシック" charset="-128"/>
              </a:defRPr>
            </a:lvl1pPr>
          </a:lstStyle>
          <a:p>
            <a:pPr>
              <a:defRPr/>
            </a:pPr>
            <a:fld id="{B83EED6E-A821-B742-998F-909C6A6D979E}"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aseline="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aseline="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a:latin typeface="Arial" charset="0"/>
                <a:ea typeface="ＭＳ Ｐゴシック" charset="-128"/>
                <a:cs typeface="ＭＳ Ｐゴシック" charset="-128"/>
              </a:defRPr>
            </a:lvl1pPr>
          </a:lstStyle>
          <a:p>
            <a:pPr>
              <a:defRPr/>
            </a:pPr>
            <a:fld id="{EABDE6B1-0DDA-7940-9AD9-6F34CD5B35A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19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5C71896-9A54-5041-8C24-DC1FAC714CDF}" type="slidenum">
              <a:rPr lang="en-US"/>
              <a:pPr/>
              <a:t>24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28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41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42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43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44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C72BC0A-5C50-674B-8E21-0BCC49D54F60}" type="slidenum">
              <a:rPr lang="en-US"/>
              <a:pPr/>
              <a:t>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94627D0-CF49-1A4F-8F28-F57DA32BA885}" type="datetime1">
              <a:rPr lang="en-US"/>
              <a:pPr>
                <a:defRPr/>
              </a:pPr>
              <a:t>4/12/15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5E353-07CD-694D-9197-F2D2605B7D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6374099-5147-0E4E-95F7-0BA1575E53B0}" type="datetime1">
              <a:rPr lang="en-US"/>
              <a:pPr>
                <a:defRPr/>
              </a:pPr>
              <a:t>4/12/15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F48E4-F0AA-BC41-B8D0-2AA728F915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B4E6C0-0E61-1046-9586-A168CA0134F8}" type="datetime1">
              <a:rPr lang="en-US"/>
              <a:pPr>
                <a:defRPr/>
              </a:pPr>
              <a:t>4/12/15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EDD6F3-5052-4347-A965-52B5017CFC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6D32C7-A404-BD43-9169-5DCAFCC1A4E8}" type="datetime1">
              <a:rPr lang="en-US"/>
              <a:pPr>
                <a:defRPr/>
              </a:pPr>
              <a:t>4/12/15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21496-C466-1F47-A1FA-DB3841004C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081D602-364C-9041-8FD3-679C25DC0FC9}" type="datetime1">
              <a:rPr lang="en-US"/>
              <a:pPr>
                <a:defRPr/>
              </a:pPr>
              <a:t>4/12/15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946FD-E723-4E42-9FF8-8C1190ADC9F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8CFE6D2-FFB9-A948-8BF0-82042E705BC5}" type="datetime1">
              <a:rPr lang="en-US"/>
              <a:pPr>
                <a:defRPr/>
              </a:pPr>
              <a:t>4/12/15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B672B6-6357-9343-8817-5CDC2E05BCE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B57BB20-5285-744B-83CF-C26953F1E359}" type="datetime1">
              <a:rPr lang="en-US"/>
              <a:pPr>
                <a:defRPr/>
              </a:pPr>
              <a:t>4/12/15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1D289B-E7BC-4C4E-81BE-101C5230860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5B00D81-6AE3-D441-AB0E-793E4B1760B6}" type="datetime1">
              <a:rPr lang="en-US"/>
              <a:pPr>
                <a:defRPr/>
              </a:pPr>
              <a:t>4/12/15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986321-6863-5040-901B-CC96BF183A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98BA80-9078-D442-8149-68176AED67FF}" type="datetime1">
              <a:rPr lang="en-US"/>
              <a:pPr>
                <a:defRPr/>
              </a:pPr>
              <a:t>4/12/15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3D67A8-31FB-7D42-A234-7227DC0160F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BFD442-B523-B149-87C1-D2F958CB62E4}" type="datetime1">
              <a:rPr lang="en-US"/>
              <a:pPr>
                <a:defRPr/>
              </a:pPr>
              <a:t>4/12/15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03A3F-736B-BD44-B1EA-5F85F90C53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2121A4-3621-EE4C-BC11-85B953B4EBFB}" type="datetime1">
              <a:rPr lang="en-US"/>
              <a:pPr>
                <a:defRPr/>
              </a:pPr>
              <a:t>4/12/15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78C306-5108-644B-A3FF-9905B15E5B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15000">
              <a:schemeClr val="bg1">
                <a:tint val="80000"/>
                <a:satMod val="300000"/>
              </a:schemeClr>
            </a:gs>
            <a:gs pos="100000">
              <a:srgbClr val="FF6600">
                <a:alpha val="42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baseline="0">
                <a:latin typeface="Arial" charset="0"/>
                <a:ea typeface="ＭＳ Ｐゴシック" charset="-128"/>
                <a:cs typeface="ＭＳ Ｐゴシック" charset="-128"/>
              </a:defRPr>
            </a:lvl1pPr>
          </a:lstStyle>
          <a:p>
            <a:pPr>
              <a:defRPr/>
            </a:pPr>
            <a:fld id="{370A3E23-9A07-9D46-8ACF-599C3D965558}" type="datetime1">
              <a:rPr lang="en-US"/>
              <a:pPr>
                <a:defRPr/>
              </a:pPr>
              <a:t>4/12/15</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aseline="0">
                <a:latin typeface="Arial" charset="0"/>
                <a:ea typeface="ＭＳ Ｐゴシック" charset="-128"/>
                <a:cs typeface="ＭＳ Ｐゴシック" charset="-128"/>
              </a:defRPr>
            </a:lvl1pPr>
          </a:lstStyle>
          <a:p>
            <a:pPr>
              <a:defRPr/>
            </a:pPr>
            <a:fld id="{30F0E3BC-3AF3-2D40-AF14-8ABECB5319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1" Type="http://schemas.openxmlformats.org/officeDocument/2006/relationships/video" Target="file://localhost/Users/marcianeel/Desktop/Emerging%20Ensembles%20Videos/Dorothy%20Custer:%20copy.mp4" TargetMode="Externa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audio" Target="../media/audio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9.png"/><Relationship Id="rId1" Type="http://schemas.openxmlformats.org/officeDocument/2006/relationships/video" Target="file://localhost/Emerging%20Ensembles%20Videos:Mariachi%20Performance/Bailey.mov" TargetMode="Externa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df"/><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df"/><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df"/><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d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df"/><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df"/><Relationship Id="rId3" Type="http://schemas.openxmlformats.org/officeDocument/2006/relationships/image" Target="../media/image3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df"/><Relationship Id="rId3" Type="http://schemas.openxmlformats.org/officeDocument/2006/relationships/image" Target="../media/image38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40.png"/><Relationship Id="rId1" Type="http://schemas.openxmlformats.org/officeDocument/2006/relationships/video" Target="file://localhost/Emerging%2520Ensembles%2520Videos/102-year-old%2520base%2520jumper%2520Dorothy%2520Custer%2520celebrates%2520birthday%2520by%2520leaping%2520from%2520a%2520bridge%2520in%2520Idaho%2520copy%25202.mp4" TargetMode="External"/><Relationship Id="rId2"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609600" y="5429071"/>
            <a:ext cx="8001000" cy="1200329"/>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FF0000"/>
                </a:solidFill>
                <a:latin typeface="Times New Roman"/>
                <a:cs typeface="Times New Roman"/>
              </a:rPr>
              <a:t>Eastern Division Conference</a:t>
            </a:r>
          </a:p>
          <a:p>
            <a:pPr>
              <a:defRPr/>
            </a:pPr>
            <a:r>
              <a:rPr lang="en-US" sz="3200" baseline="0" dirty="0" smtClean="0">
                <a:solidFill>
                  <a:srgbClr val="FF0000"/>
                </a:solidFill>
                <a:latin typeface="Times New Roman"/>
                <a:cs typeface="Times New Roman"/>
              </a:rPr>
              <a:t>April 10, 2015</a:t>
            </a:r>
          </a:p>
        </p:txBody>
      </p:sp>
      <p:sp>
        <p:nvSpPr>
          <p:cNvPr id="15" name="TextBox 9"/>
          <p:cNvSpPr txBox="1">
            <a:spLocks noChangeArrowheads="1"/>
          </p:cNvSpPr>
          <p:nvPr/>
        </p:nvSpPr>
        <p:spPr bwMode="auto">
          <a:xfrm>
            <a:off x="0" y="1447800"/>
            <a:ext cx="9144000" cy="707886"/>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FF0000"/>
                </a:solidFill>
                <a:latin typeface="Times New Roman"/>
                <a:cs typeface="Times New Roman"/>
              </a:rPr>
              <a:t>Marcia Neel</a:t>
            </a:r>
            <a:endParaRPr lang="en-US" sz="5400" dirty="0">
              <a:solidFill>
                <a:srgbClr val="FF0000"/>
              </a:solidFill>
            </a:endParaRPr>
          </a:p>
        </p:txBody>
      </p:sp>
      <p:sp>
        <p:nvSpPr>
          <p:cNvPr id="21" name="TextBox 9"/>
          <p:cNvSpPr txBox="1">
            <a:spLocks noChangeArrowheads="1"/>
          </p:cNvSpPr>
          <p:nvPr/>
        </p:nvSpPr>
        <p:spPr bwMode="auto">
          <a:xfrm>
            <a:off x="0" y="76200"/>
            <a:ext cx="9144000" cy="1733808"/>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FF0000"/>
                </a:solidFill>
                <a:latin typeface="Times New Roman"/>
                <a:cs typeface="Times New Roman"/>
              </a:rPr>
              <a:t>The New National Music Standards</a:t>
            </a:r>
          </a:p>
          <a:p>
            <a:pPr>
              <a:defRPr/>
            </a:pPr>
            <a:r>
              <a:rPr lang="en-US" sz="4000" baseline="0" dirty="0" smtClean="0">
                <a:solidFill>
                  <a:srgbClr val="FF0000"/>
                </a:solidFill>
                <a:latin typeface="Times New Roman"/>
                <a:cs typeface="Times New Roman"/>
              </a:rPr>
              <a:t>Emerging Ensembles</a:t>
            </a:r>
            <a:endParaRPr lang="en-US" sz="3200" dirty="0" smtClean="0">
              <a:solidFill>
                <a:srgbClr val="FF0000"/>
              </a:solidFill>
              <a:latin typeface="Times New Roman"/>
              <a:cs typeface="Times New Roman"/>
            </a:endParaRPr>
          </a:p>
          <a:p>
            <a:pPr>
              <a:defRPr/>
            </a:pPr>
            <a:endParaRPr lang="en-US" sz="4000" dirty="0">
              <a:solidFill>
                <a:srgbClr val="B80101"/>
              </a:solidFill>
            </a:endParaRPr>
          </a:p>
        </p:txBody>
      </p:sp>
      <p:pic>
        <p:nvPicPr>
          <p:cNvPr id="13" name="Picture 12" descr="IMG_0062.jpg"/>
          <p:cNvPicPr>
            <a:picLocks noChangeAspect="1"/>
          </p:cNvPicPr>
          <p:nvPr/>
        </p:nvPicPr>
        <p:blipFill>
          <a:blip r:embed="rId3"/>
          <a:stretch>
            <a:fillRect/>
          </a:stretch>
        </p:blipFill>
        <p:spPr>
          <a:xfrm flipH="1">
            <a:off x="3352799" y="2209799"/>
            <a:ext cx="2438401" cy="3163331"/>
          </a:xfrm>
          <a:prstGeom prst="rect">
            <a:avLst/>
          </a:prstGeom>
          <a:ln>
            <a:noFill/>
          </a:ln>
          <a:effectLst>
            <a:softEdge rad="112500"/>
          </a:effectLst>
        </p:spPr>
      </p:pic>
      <p:pic>
        <p:nvPicPr>
          <p:cNvPr id="22" name="Picture 21"/>
          <p:cNvPicPr>
            <a:picLocks noChangeAspect="1"/>
          </p:cNvPicPr>
          <p:nvPr/>
        </p:nvPicPr>
        <p:blipFill>
          <a:blip r:embed="rId4"/>
          <a:stretch>
            <a:fillRect/>
          </a:stretch>
        </p:blipFill>
        <p:spPr>
          <a:xfrm>
            <a:off x="6019800" y="1420346"/>
            <a:ext cx="2794549" cy="1900704"/>
          </a:xfrm>
          <a:prstGeom prst="rect">
            <a:avLst/>
          </a:prstGeom>
          <a:ln>
            <a:noFill/>
          </a:ln>
          <a:effectLst>
            <a:softEdge rad="112500"/>
          </a:effectLst>
        </p:spPr>
      </p:pic>
      <p:pic>
        <p:nvPicPr>
          <p:cNvPr id="23" name="Picture 22"/>
          <p:cNvPicPr>
            <a:picLocks noChangeAspect="1"/>
          </p:cNvPicPr>
          <p:nvPr/>
        </p:nvPicPr>
        <p:blipFill>
          <a:blip r:embed="rId5"/>
          <a:stretch>
            <a:fillRect/>
          </a:stretch>
        </p:blipFill>
        <p:spPr>
          <a:xfrm>
            <a:off x="228600" y="1431620"/>
            <a:ext cx="2971800" cy="2225980"/>
          </a:xfrm>
          <a:prstGeom prst="rect">
            <a:avLst/>
          </a:prstGeom>
          <a:ln>
            <a:noFill/>
          </a:ln>
          <a:effectLst>
            <a:softEdge rad="112500"/>
          </a:effectLst>
        </p:spPr>
      </p:pic>
      <p:pic>
        <p:nvPicPr>
          <p:cNvPr id="25" name="Picture 24"/>
          <p:cNvPicPr>
            <a:picLocks noChangeAspect="1"/>
          </p:cNvPicPr>
          <p:nvPr/>
        </p:nvPicPr>
        <p:blipFill>
          <a:blip r:embed="rId6"/>
          <a:stretch>
            <a:fillRect/>
          </a:stretch>
        </p:blipFill>
        <p:spPr>
          <a:xfrm>
            <a:off x="6019800" y="3352800"/>
            <a:ext cx="2822935" cy="2114477"/>
          </a:xfrm>
          <a:prstGeom prst="rect">
            <a:avLst/>
          </a:prstGeom>
          <a:ln>
            <a:noFill/>
          </a:ln>
          <a:effectLst>
            <a:softEdge rad="112500"/>
          </a:effectLst>
        </p:spPr>
      </p:pic>
      <p:pic>
        <p:nvPicPr>
          <p:cNvPr id="26" name="Picture 25"/>
          <p:cNvPicPr>
            <a:picLocks noChangeAspect="1"/>
          </p:cNvPicPr>
          <p:nvPr/>
        </p:nvPicPr>
        <p:blipFill>
          <a:blip r:embed="rId7"/>
          <a:stretch>
            <a:fillRect/>
          </a:stretch>
        </p:blipFill>
        <p:spPr>
          <a:xfrm>
            <a:off x="185057" y="3721608"/>
            <a:ext cx="3015343" cy="1688592"/>
          </a:xfrm>
          <a:prstGeom prst="rect">
            <a:avLst/>
          </a:prstGeom>
          <a:ln>
            <a:noFill/>
          </a:ln>
          <a:effectLst>
            <a:softEdge rad="112500"/>
          </a:effectLst>
        </p:spPr>
      </p:pic>
      <p:pic>
        <p:nvPicPr>
          <p:cNvPr id="12" name="Picture 11" descr="1798694_708650315914194_7559966369101470277_n.jpg"/>
          <p:cNvPicPr>
            <a:picLocks noChangeAspect="1"/>
          </p:cNvPicPr>
          <p:nvPr/>
        </p:nvPicPr>
        <p:blipFill>
          <a:blip r:embed="rId8"/>
          <a:stretch>
            <a:fillRect/>
          </a:stretch>
        </p:blipFill>
        <p:spPr>
          <a:xfrm>
            <a:off x="381000" y="5486400"/>
            <a:ext cx="1143000" cy="1143000"/>
          </a:xfrm>
          <a:prstGeom prst="rect">
            <a:avLst/>
          </a:prstGeom>
          <a:effectLst>
            <a:reflection stA="50000" endPos="75000" dist="127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B80101"/>
              </a:solidFill>
            </a:endParaRPr>
          </a:p>
        </p:txBody>
      </p:sp>
      <p:sp>
        <p:nvSpPr>
          <p:cNvPr id="4" name="TextBox 3"/>
          <p:cNvSpPr txBox="1"/>
          <p:nvPr/>
        </p:nvSpPr>
        <p:spPr>
          <a:xfrm>
            <a:off x="181069" y="572869"/>
            <a:ext cx="9115331" cy="646331"/>
          </a:xfrm>
          <a:prstGeom prst="rect">
            <a:avLst/>
          </a:prstGeom>
          <a:noFill/>
        </p:spPr>
        <p:txBody>
          <a:bodyPr wrap="square" rtlCol="0">
            <a:spAutoFit/>
          </a:bodyPr>
          <a:lstStyle/>
          <a:p>
            <a:pPr algn="l"/>
            <a:r>
              <a:rPr lang="en-US" sz="3600" dirty="0" smtClean="0">
                <a:solidFill>
                  <a:srgbClr val="2D87A3"/>
                </a:solidFill>
                <a:latin typeface="Times New Roman"/>
                <a:cs typeface="Times New Roman"/>
              </a:rPr>
              <a:t>1. Creating: Conceiving and Developing New Artistic</a:t>
            </a:r>
            <a:r>
              <a:rPr lang="en-US" sz="3600" baseline="0" dirty="0" smtClean="0">
                <a:solidFill>
                  <a:srgbClr val="2D87A3"/>
                </a:solidFill>
                <a:latin typeface="Times New Roman"/>
                <a:cs typeface="Times New Roman"/>
              </a:rPr>
              <a:t> </a:t>
            </a:r>
            <a:r>
              <a:rPr lang="en-US" sz="3600" dirty="0" smtClean="0">
                <a:solidFill>
                  <a:srgbClr val="2D87A3"/>
                </a:solidFill>
                <a:latin typeface="Times New Roman"/>
                <a:cs typeface="Times New Roman"/>
              </a:rPr>
              <a:t>Ideas and Work</a:t>
            </a:r>
          </a:p>
        </p:txBody>
      </p:sp>
      <p:sp>
        <p:nvSpPr>
          <p:cNvPr id="7" name="TextBox 6"/>
          <p:cNvSpPr txBox="1"/>
          <p:nvPr/>
        </p:nvSpPr>
        <p:spPr>
          <a:xfrm>
            <a:off x="0" y="1828800"/>
            <a:ext cx="9144000" cy="3375282"/>
          </a:xfrm>
          <a:prstGeom prst="rect">
            <a:avLst/>
          </a:prstGeom>
          <a:noFill/>
        </p:spPr>
        <p:txBody>
          <a:bodyPr wrap="square" rtlCol="0">
            <a:spAutoFit/>
          </a:bodyPr>
          <a:lstStyle/>
          <a:p>
            <a:r>
              <a:rPr lang="en-US" sz="8000" b="1" dirty="0" smtClean="0">
                <a:solidFill>
                  <a:srgbClr val="713D8A"/>
                </a:solidFill>
                <a:latin typeface="Times New Roman"/>
                <a:cs typeface="Times New Roman"/>
              </a:rPr>
              <a:t>2. </a:t>
            </a:r>
            <a:r>
              <a:rPr lang="en-US" sz="8000" b="1" u="sng" dirty="0" smtClean="0">
                <a:solidFill>
                  <a:srgbClr val="713D8A"/>
                </a:solidFill>
                <a:latin typeface="Times New Roman"/>
                <a:cs typeface="Times New Roman"/>
              </a:rPr>
              <a:t>Performing</a:t>
            </a:r>
            <a:r>
              <a:rPr lang="en-US" sz="8000" b="1" dirty="0" smtClean="0">
                <a:solidFill>
                  <a:srgbClr val="713D8A"/>
                </a:solidFill>
                <a:latin typeface="Times New Roman"/>
                <a:cs typeface="Times New Roman"/>
              </a:rPr>
              <a:t>: Realizing Artistic Ideas and Work through Interpretation and Presentation</a:t>
            </a:r>
            <a:endParaRPr lang="en-US" sz="8000" b="1" dirty="0">
              <a:solidFill>
                <a:srgbClr val="713D8A"/>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1800" decel="100000" fill="hold"/>
                                        <p:tgtEl>
                                          <p:spTgt spid="7"/>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B80101"/>
              </a:solidFill>
            </a:endParaRPr>
          </a:p>
        </p:txBody>
      </p:sp>
      <p:sp>
        <p:nvSpPr>
          <p:cNvPr id="7" name="TextBox 6"/>
          <p:cNvSpPr txBox="1"/>
          <p:nvPr/>
        </p:nvSpPr>
        <p:spPr>
          <a:xfrm>
            <a:off x="0" y="609600"/>
            <a:ext cx="9144000" cy="1200329"/>
          </a:xfrm>
          <a:prstGeom prst="rect">
            <a:avLst/>
          </a:prstGeom>
          <a:noFill/>
        </p:spPr>
        <p:txBody>
          <a:bodyPr wrap="square" rtlCol="0">
            <a:spAutoFit/>
          </a:bodyPr>
          <a:lstStyle/>
          <a:p>
            <a:r>
              <a:rPr lang="en-US" sz="6000" b="1" dirty="0" smtClean="0">
                <a:solidFill>
                  <a:srgbClr val="8241A4"/>
                </a:solidFill>
                <a:latin typeface="Times New Roman"/>
                <a:cs typeface="Times New Roman"/>
              </a:rPr>
              <a:t>2. Performing: Anchor Standard</a:t>
            </a:r>
          </a:p>
          <a:p>
            <a:r>
              <a:rPr lang="en-US" sz="4800" b="1" i="1" dirty="0" smtClean="0">
                <a:solidFill>
                  <a:srgbClr val="8241A4"/>
                </a:solidFill>
                <a:latin typeface="Times New Roman"/>
                <a:cs typeface="Times New Roman"/>
              </a:rPr>
              <a:t>Lifelong Goals</a:t>
            </a:r>
          </a:p>
        </p:txBody>
      </p:sp>
      <p:sp>
        <p:nvSpPr>
          <p:cNvPr id="6" name="TextBox 5"/>
          <p:cNvSpPr txBox="1"/>
          <p:nvPr/>
        </p:nvSpPr>
        <p:spPr>
          <a:xfrm>
            <a:off x="0" y="2286000"/>
            <a:ext cx="9144000" cy="995144"/>
          </a:xfrm>
          <a:prstGeom prst="rect">
            <a:avLst/>
          </a:prstGeom>
          <a:noFill/>
        </p:spPr>
        <p:txBody>
          <a:bodyPr wrap="square" rtlCol="0">
            <a:spAutoFit/>
          </a:bodyPr>
          <a:lstStyle/>
          <a:p>
            <a:r>
              <a:rPr lang="en-US" sz="4400" dirty="0" smtClean="0">
                <a:solidFill>
                  <a:srgbClr val="713D8A"/>
                </a:solidFill>
                <a:latin typeface="Times New Roman"/>
                <a:cs typeface="Times New Roman"/>
              </a:rPr>
              <a:t>Anchor Standard 4: </a:t>
            </a:r>
          </a:p>
          <a:p>
            <a:r>
              <a:rPr lang="en-US" sz="4400" dirty="0" smtClean="0">
                <a:solidFill>
                  <a:srgbClr val="713D8A"/>
                </a:solidFill>
                <a:latin typeface="Times New Roman"/>
                <a:cs typeface="Times New Roman"/>
              </a:rPr>
              <a:t>Select, analyze, and interpret artistic work for presentation.</a:t>
            </a:r>
            <a:endParaRPr lang="en-US" sz="4400" dirty="0"/>
          </a:p>
        </p:txBody>
      </p:sp>
      <p:sp>
        <p:nvSpPr>
          <p:cNvPr id="8" name="TextBox 7"/>
          <p:cNvSpPr txBox="1"/>
          <p:nvPr/>
        </p:nvSpPr>
        <p:spPr>
          <a:xfrm>
            <a:off x="0" y="1752600"/>
            <a:ext cx="9144000" cy="584776"/>
          </a:xfrm>
          <a:prstGeom prst="rect">
            <a:avLst/>
          </a:prstGeom>
          <a:noFill/>
        </p:spPr>
        <p:txBody>
          <a:bodyPr wrap="square" rtlCol="0">
            <a:spAutoFit/>
          </a:bodyPr>
          <a:lstStyle/>
          <a:p>
            <a:pPr algn="l"/>
            <a:r>
              <a:rPr lang="en-US" sz="4800" b="1" i="1" dirty="0" smtClean="0">
                <a:solidFill>
                  <a:srgbClr val="713D8A"/>
                </a:solidFill>
                <a:latin typeface="Times New Roman"/>
                <a:cs typeface="Times New Roman"/>
              </a:rPr>
              <a:t>     The student will. . .</a:t>
            </a:r>
            <a:endParaRPr lang="en-US" b="1" i="1" dirty="0"/>
          </a:p>
        </p:txBody>
      </p:sp>
      <p:sp>
        <p:nvSpPr>
          <p:cNvPr id="9" name="TextBox 8"/>
          <p:cNvSpPr txBox="1"/>
          <p:nvPr/>
        </p:nvSpPr>
        <p:spPr>
          <a:xfrm>
            <a:off x="0" y="3429000"/>
            <a:ext cx="9144000" cy="1446550"/>
          </a:xfrm>
          <a:prstGeom prst="rect">
            <a:avLst/>
          </a:prstGeom>
          <a:noFill/>
        </p:spPr>
        <p:txBody>
          <a:bodyPr wrap="square" rtlCol="0">
            <a:spAutoFit/>
          </a:bodyPr>
          <a:lstStyle/>
          <a:p>
            <a:r>
              <a:rPr lang="en-US" sz="4400" dirty="0" smtClean="0">
                <a:solidFill>
                  <a:srgbClr val="713D8A"/>
                </a:solidFill>
                <a:latin typeface="Times New Roman"/>
                <a:cs typeface="Times New Roman"/>
              </a:rPr>
              <a:t>Anchor Standard 5: </a:t>
            </a:r>
          </a:p>
          <a:p>
            <a:r>
              <a:rPr lang="en-US" sz="4400" dirty="0" smtClean="0">
                <a:solidFill>
                  <a:srgbClr val="713D8A"/>
                </a:solidFill>
                <a:latin typeface="Times New Roman"/>
                <a:cs typeface="Times New Roman"/>
              </a:rPr>
              <a:t>Develop and refine artistic techniques and work </a:t>
            </a:r>
          </a:p>
          <a:p>
            <a:r>
              <a:rPr lang="en-US" sz="4400" dirty="0" smtClean="0">
                <a:solidFill>
                  <a:srgbClr val="713D8A"/>
                </a:solidFill>
                <a:latin typeface="Times New Roman"/>
                <a:cs typeface="Times New Roman"/>
              </a:rPr>
              <a:t>for presentation.</a:t>
            </a:r>
            <a:endParaRPr lang="en-US" sz="4400" dirty="0"/>
          </a:p>
        </p:txBody>
      </p:sp>
      <p:sp>
        <p:nvSpPr>
          <p:cNvPr id="10" name="TextBox 9"/>
          <p:cNvSpPr txBox="1"/>
          <p:nvPr/>
        </p:nvSpPr>
        <p:spPr>
          <a:xfrm>
            <a:off x="0" y="4953000"/>
            <a:ext cx="9144000" cy="1446550"/>
          </a:xfrm>
          <a:prstGeom prst="rect">
            <a:avLst/>
          </a:prstGeom>
          <a:noFill/>
        </p:spPr>
        <p:txBody>
          <a:bodyPr wrap="square" rtlCol="0">
            <a:spAutoFit/>
          </a:bodyPr>
          <a:lstStyle/>
          <a:p>
            <a:r>
              <a:rPr lang="en-US" sz="4400" dirty="0" smtClean="0">
                <a:solidFill>
                  <a:srgbClr val="713D8A"/>
                </a:solidFill>
                <a:latin typeface="Times New Roman"/>
                <a:cs typeface="Times New Roman"/>
              </a:rPr>
              <a:t>Anchor Standard 6: </a:t>
            </a:r>
          </a:p>
          <a:p>
            <a:r>
              <a:rPr lang="en-US" sz="4400" dirty="0" smtClean="0">
                <a:solidFill>
                  <a:srgbClr val="713D8A"/>
                </a:solidFill>
                <a:latin typeface="Times New Roman"/>
                <a:cs typeface="Times New Roman"/>
              </a:rPr>
              <a:t>Convey meaning through the presentation of </a:t>
            </a:r>
          </a:p>
          <a:p>
            <a:r>
              <a:rPr lang="en-US" sz="4400" dirty="0" smtClean="0">
                <a:solidFill>
                  <a:srgbClr val="713D8A"/>
                </a:solidFill>
                <a:latin typeface="Times New Roman"/>
                <a:cs typeface="Times New Roman"/>
              </a:rPr>
              <a:t>artistic work.</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B80101"/>
              </a:solidFill>
            </a:endParaRPr>
          </a:p>
        </p:txBody>
      </p:sp>
      <p:sp>
        <p:nvSpPr>
          <p:cNvPr id="4" name="TextBox 3"/>
          <p:cNvSpPr txBox="1"/>
          <p:nvPr/>
        </p:nvSpPr>
        <p:spPr>
          <a:xfrm>
            <a:off x="0" y="572869"/>
            <a:ext cx="9144000" cy="646331"/>
          </a:xfrm>
          <a:prstGeom prst="rect">
            <a:avLst/>
          </a:prstGeom>
          <a:noFill/>
        </p:spPr>
        <p:txBody>
          <a:bodyPr wrap="square" rtlCol="0">
            <a:spAutoFit/>
          </a:bodyPr>
          <a:lstStyle/>
          <a:p>
            <a:r>
              <a:rPr lang="en-US" sz="3600" dirty="0" smtClean="0">
                <a:solidFill>
                  <a:srgbClr val="2D87A3"/>
                </a:solidFill>
                <a:latin typeface="Times New Roman"/>
                <a:cs typeface="Times New Roman"/>
              </a:rPr>
              <a:t>1. Creating: Conceiving and Developing New Artistic</a:t>
            </a:r>
            <a:r>
              <a:rPr lang="en-US" sz="3600" baseline="0" dirty="0" smtClean="0">
                <a:solidFill>
                  <a:srgbClr val="2D87A3"/>
                </a:solidFill>
                <a:latin typeface="Times New Roman"/>
                <a:cs typeface="Times New Roman"/>
              </a:rPr>
              <a:t> </a:t>
            </a:r>
            <a:r>
              <a:rPr lang="en-US" sz="3600" dirty="0" smtClean="0">
                <a:solidFill>
                  <a:srgbClr val="2D87A3"/>
                </a:solidFill>
                <a:latin typeface="Times New Roman"/>
                <a:cs typeface="Times New Roman"/>
              </a:rPr>
              <a:t>Ideas and Work</a:t>
            </a:r>
          </a:p>
        </p:txBody>
      </p:sp>
      <p:sp>
        <p:nvSpPr>
          <p:cNvPr id="5" name="TextBox 4"/>
          <p:cNvSpPr txBox="1"/>
          <p:nvPr/>
        </p:nvSpPr>
        <p:spPr>
          <a:xfrm>
            <a:off x="0" y="2209800"/>
            <a:ext cx="9144000" cy="2554545"/>
          </a:xfrm>
          <a:prstGeom prst="rect">
            <a:avLst/>
          </a:prstGeom>
          <a:noFill/>
        </p:spPr>
        <p:txBody>
          <a:bodyPr wrap="square" rtlCol="0">
            <a:spAutoFit/>
          </a:bodyPr>
          <a:lstStyle/>
          <a:p>
            <a:r>
              <a:rPr lang="en-US" sz="8000" b="1" dirty="0" smtClean="0">
                <a:solidFill>
                  <a:srgbClr val="FF0000"/>
                </a:solidFill>
                <a:latin typeface="Times New Roman"/>
                <a:cs typeface="Times New Roman"/>
              </a:rPr>
              <a:t>3. </a:t>
            </a:r>
            <a:r>
              <a:rPr lang="en-US" sz="8000" b="1" u="sng" dirty="0" smtClean="0">
                <a:solidFill>
                  <a:srgbClr val="FF0000"/>
                </a:solidFill>
                <a:latin typeface="Times New Roman"/>
                <a:cs typeface="Times New Roman"/>
              </a:rPr>
              <a:t>Responding</a:t>
            </a:r>
            <a:r>
              <a:rPr lang="en-US" sz="8000" b="1" dirty="0" smtClean="0">
                <a:solidFill>
                  <a:srgbClr val="FF0000"/>
                </a:solidFill>
                <a:latin typeface="Times New Roman"/>
                <a:cs typeface="Times New Roman"/>
              </a:rPr>
              <a:t>: Understanding and Evaluating how “The Arts” Convey Meaning</a:t>
            </a:r>
            <a:endParaRPr lang="en-US" sz="8000" b="1" dirty="0">
              <a:solidFill>
                <a:srgbClr val="FF0000"/>
              </a:solidFill>
              <a:latin typeface="Times New Roman"/>
              <a:cs typeface="Times New Roman"/>
            </a:endParaRPr>
          </a:p>
        </p:txBody>
      </p:sp>
      <p:sp>
        <p:nvSpPr>
          <p:cNvPr id="7" name="TextBox 6"/>
          <p:cNvSpPr txBox="1"/>
          <p:nvPr/>
        </p:nvSpPr>
        <p:spPr>
          <a:xfrm>
            <a:off x="228600" y="1143000"/>
            <a:ext cx="9144000" cy="830997"/>
          </a:xfrm>
          <a:prstGeom prst="rect">
            <a:avLst/>
          </a:prstGeom>
          <a:noFill/>
        </p:spPr>
        <p:txBody>
          <a:bodyPr wrap="square" rtlCol="0">
            <a:spAutoFit/>
          </a:bodyPr>
          <a:lstStyle/>
          <a:p>
            <a:pPr algn="l"/>
            <a:r>
              <a:rPr lang="en-US" sz="3600" dirty="0" smtClean="0">
                <a:solidFill>
                  <a:srgbClr val="713D8A"/>
                </a:solidFill>
                <a:latin typeface="Times New Roman"/>
                <a:cs typeface="Times New Roman"/>
              </a:rPr>
              <a:t>2. Performing: Realizing Artistic Ideas and Work Through </a:t>
            </a:r>
          </a:p>
          <a:p>
            <a:pPr algn="l"/>
            <a:r>
              <a:rPr lang="en-US" sz="3600" dirty="0" smtClean="0">
                <a:solidFill>
                  <a:srgbClr val="713D8A"/>
                </a:solidFill>
                <a:latin typeface="Times New Roman"/>
                <a:cs typeface="Times New Roman"/>
              </a:rPr>
              <a:t>    Interpretation and Presentation</a:t>
            </a:r>
            <a:endParaRPr lang="en-US" sz="3600" dirty="0">
              <a:solidFill>
                <a:srgbClr val="713D8A"/>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solidFill>
                <a:srgbClr val="FF0000"/>
              </a:solidFill>
            </a:endParaRPr>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FF0000"/>
              </a:solidFill>
            </a:endParaRPr>
          </a:p>
        </p:txBody>
      </p:sp>
      <p:sp>
        <p:nvSpPr>
          <p:cNvPr id="5" name="TextBox 4"/>
          <p:cNvSpPr txBox="1"/>
          <p:nvPr/>
        </p:nvSpPr>
        <p:spPr>
          <a:xfrm>
            <a:off x="0" y="609600"/>
            <a:ext cx="9144000" cy="1815882"/>
          </a:xfrm>
          <a:prstGeom prst="rect">
            <a:avLst/>
          </a:prstGeom>
          <a:noFill/>
        </p:spPr>
        <p:txBody>
          <a:bodyPr wrap="square" rtlCol="0">
            <a:spAutoFit/>
          </a:bodyPr>
          <a:lstStyle/>
          <a:p>
            <a:r>
              <a:rPr lang="en-US" sz="6000" b="1" dirty="0" smtClean="0">
                <a:solidFill>
                  <a:srgbClr val="FF0000"/>
                </a:solidFill>
                <a:latin typeface="Times New Roman"/>
                <a:cs typeface="Times New Roman"/>
              </a:rPr>
              <a:t>3. Responding: Anchor Standards</a:t>
            </a:r>
          </a:p>
          <a:p>
            <a:r>
              <a:rPr lang="en-US" sz="4800" b="1" i="1" dirty="0" smtClean="0">
                <a:solidFill>
                  <a:srgbClr val="FF0000"/>
                </a:solidFill>
                <a:latin typeface="Times New Roman"/>
                <a:cs typeface="Times New Roman"/>
              </a:rPr>
              <a:t>Lifelong Goals</a:t>
            </a:r>
          </a:p>
          <a:p>
            <a:endParaRPr lang="en-US" sz="6000" b="1" dirty="0">
              <a:solidFill>
                <a:srgbClr val="FF0000"/>
              </a:solidFill>
              <a:latin typeface="Times New Roman"/>
              <a:cs typeface="Times New Roman"/>
            </a:endParaRPr>
          </a:p>
        </p:txBody>
      </p:sp>
      <p:sp>
        <p:nvSpPr>
          <p:cNvPr id="8" name="TextBox 7"/>
          <p:cNvSpPr txBox="1"/>
          <p:nvPr/>
        </p:nvSpPr>
        <p:spPr>
          <a:xfrm>
            <a:off x="0" y="1676400"/>
            <a:ext cx="9144000" cy="707886"/>
          </a:xfrm>
          <a:prstGeom prst="rect">
            <a:avLst/>
          </a:prstGeom>
          <a:noFill/>
        </p:spPr>
        <p:txBody>
          <a:bodyPr wrap="square" rtlCol="0">
            <a:spAutoFit/>
          </a:bodyPr>
          <a:lstStyle/>
          <a:p>
            <a:pPr algn="l"/>
            <a:r>
              <a:rPr lang="en-US" sz="6000" b="1" i="1" dirty="0" smtClean="0">
                <a:solidFill>
                  <a:srgbClr val="FF0000"/>
                </a:solidFill>
                <a:latin typeface="Times New Roman"/>
                <a:cs typeface="Times New Roman"/>
              </a:rPr>
              <a:t>     </a:t>
            </a:r>
            <a:r>
              <a:rPr lang="en-US" sz="4800" b="1" i="1" dirty="0" smtClean="0">
                <a:solidFill>
                  <a:srgbClr val="FF0000"/>
                </a:solidFill>
                <a:latin typeface="Times New Roman"/>
                <a:cs typeface="Times New Roman"/>
              </a:rPr>
              <a:t>The student will. . .</a:t>
            </a:r>
            <a:endParaRPr lang="en-US" sz="4800" b="1" i="1" dirty="0">
              <a:solidFill>
                <a:srgbClr val="FF0000"/>
              </a:solidFill>
              <a:latin typeface="Times New Roman"/>
              <a:cs typeface="Times New Roman"/>
            </a:endParaRPr>
          </a:p>
        </p:txBody>
      </p:sp>
      <p:sp>
        <p:nvSpPr>
          <p:cNvPr id="9" name="TextBox 8"/>
          <p:cNvSpPr txBox="1"/>
          <p:nvPr/>
        </p:nvSpPr>
        <p:spPr>
          <a:xfrm>
            <a:off x="0" y="2357656"/>
            <a:ext cx="9144000" cy="995144"/>
          </a:xfrm>
          <a:prstGeom prst="rect">
            <a:avLst/>
          </a:prstGeom>
          <a:noFill/>
        </p:spPr>
        <p:txBody>
          <a:bodyPr wrap="square" rtlCol="0">
            <a:spAutoFit/>
          </a:bodyPr>
          <a:lstStyle/>
          <a:p>
            <a:r>
              <a:rPr lang="en-US" sz="4400" dirty="0" smtClean="0">
                <a:solidFill>
                  <a:srgbClr val="FF0000"/>
                </a:solidFill>
                <a:latin typeface="Times New Roman"/>
                <a:cs typeface="Times New Roman"/>
              </a:rPr>
              <a:t>Anchor Standard 7: </a:t>
            </a:r>
          </a:p>
          <a:p>
            <a:r>
              <a:rPr lang="en-US" sz="4400" dirty="0" smtClean="0">
                <a:solidFill>
                  <a:srgbClr val="FF0000"/>
                </a:solidFill>
                <a:latin typeface="Times New Roman"/>
                <a:cs typeface="Times New Roman"/>
              </a:rPr>
              <a:t>Perceive and analyze artistic work.</a:t>
            </a:r>
            <a:endParaRPr lang="en-US" sz="4400" dirty="0">
              <a:solidFill>
                <a:srgbClr val="FF0000"/>
              </a:solidFill>
            </a:endParaRPr>
          </a:p>
        </p:txBody>
      </p:sp>
      <p:sp>
        <p:nvSpPr>
          <p:cNvPr id="10" name="TextBox 9"/>
          <p:cNvSpPr txBox="1"/>
          <p:nvPr/>
        </p:nvSpPr>
        <p:spPr>
          <a:xfrm>
            <a:off x="0" y="3657600"/>
            <a:ext cx="9144000" cy="995144"/>
          </a:xfrm>
          <a:prstGeom prst="rect">
            <a:avLst/>
          </a:prstGeom>
          <a:noFill/>
        </p:spPr>
        <p:txBody>
          <a:bodyPr wrap="square" rtlCol="0">
            <a:spAutoFit/>
          </a:bodyPr>
          <a:lstStyle/>
          <a:p>
            <a:r>
              <a:rPr lang="en-US" sz="4400" dirty="0" smtClean="0">
                <a:solidFill>
                  <a:srgbClr val="FF0000"/>
                </a:solidFill>
                <a:latin typeface="Times New Roman"/>
                <a:cs typeface="Times New Roman"/>
              </a:rPr>
              <a:t>Anchor Standard 8: </a:t>
            </a:r>
          </a:p>
          <a:p>
            <a:r>
              <a:rPr lang="en-US" sz="4400" dirty="0" smtClean="0">
                <a:solidFill>
                  <a:srgbClr val="FF0000"/>
                </a:solidFill>
                <a:latin typeface="Times New Roman"/>
                <a:cs typeface="Times New Roman"/>
              </a:rPr>
              <a:t>Interpret intent and meaning in artistic work.</a:t>
            </a:r>
            <a:endParaRPr lang="en-US" sz="4400" dirty="0">
              <a:solidFill>
                <a:srgbClr val="FF0000"/>
              </a:solidFill>
            </a:endParaRPr>
          </a:p>
        </p:txBody>
      </p:sp>
      <p:sp>
        <p:nvSpPr>
          <p:cNvPr id="11" name="TextBox 10"/>
          <p:cNvSpPr txBox="1"/>
          <p:nvPr/>
        </p:nvSpPr>
        <p:spPr>
          <a:xfrm>
            <a:off x="0" y="5029200"/>
            <a:ext cx="9144000" cy="995144"/>
          </a:xfrm>
          <a:prstGeom prst="rect">
            <a:avLst/>
          </a:prstGeom>
          <a:noFill/>
        </p:spPr>
        <p:txBody>
          <a:bodyPr wrap="square" rtlCol="0">
            <a:spAutoFit/>
          </a:bodyPr>
          <a:lstStyle/>
          <a:p>
            <a:r>
              <a:rPr lang="en-US" sz="4400" dirty="0" smtClean="0">
                <a:solidFill>
                  <a:srgbClr val="FF0000"/>
                </a:solidFill>
                <a:latin typeface="Times New Roman"/>
                <a:cs typeface="Times New Roman"/>
              </a:rPr>
              <a:t>Anchor Standard 9: </a:t>
            </a:r>
          </a:p>
          <a:p>
            <a:r>
              <a:rPr lang="en-US" sz="4400" dirty="0" smtClean="0">
                <a:solidFill>
                  <a:srgbClr val="FF0000"/>
                </a:solidFill>
                <a:latin typeface="Times New Roman"/>
                <a:cs typeface="Times New Roman"/>
              </a:rPr>
              <a:t>Apply criteria to evaluate artistic work.</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000000"/>
              </a:solidFill>
            </a:endParaRPr>
          </a:p>
        </p:txBody>
      </p:sp>
      <p:sp>
        <p:nvSpPr>
          <p:cNvPr id="4" name="TextBox 3"/>
          <p:cNvSpPr txBox="1"/>
          <p:nvPr/>
        </p:nvSpPr>
        <p:spPr>
          <a:xfrm>
            <a:off x="28669" y="481945"/>
            <a:ext cx="9115331" cy="646331"/>
          </a:xfrm>
          <a:prstGeom prst="rect">
            <a:avLst/>
          </a:prstGeom>
          <a:noFill/>
        </p:spPr>
        <p:txBody>
          <a:bodyPr wrap="square" rtlCol="0">
            <a:spAutoFit/>
          </a:bodyPr>
          <a:lstStyle/>
          <a:p>
            <a:r>
              <a:rPr lang="en-US" sz="3600" dirty="0" smtClean="0">
                <a:solidFill>
                  <a:srgbClr val="2D87A3"/>
                </a:solidFill>
                <a:latin typeface="Times New Roman"/>
                <a:cs typeface="Times New Roman"/>
              </a:rPr>
              <a:t>1. Creating: Conceiving and Developing New Artistic</a:t>
            </a:r>
            <a:r>
              <a:rPr lang="en-US" sz="3600" baseline="0" dirty="0" smtClean="0">
                <a:solidFill>
                  <a:srgbClr val="2D87A3"/>
                </a:solidFill>
                <a:latin typeface="Times New Roman"/>
                <a:cs typeface="Times New Roman"/>
              </a:rPr>
              <a:t> </a:t>
            </a:r>
            <a:r>
              <a:rPr lang="en-US" sz="3600" dirty="0" smtClean="0">
                <a:solidFill>
                  <a:srgbClr val="2D87A3"/>
                </a:solidFill>
                <a:latin typeface="Times New Roman"/>
                <a:cs typeface="Times New Roman"/>
              </a:rPr>
              <a:t>Ideas and Work</a:t>
            </a:r>
          </a:p>
        </p:txBody>
      </p:sp>
      <p:sp>
        <p:nvSpPr>
          <p:cNvPr id="5" name="TextBox 4"/>
          <p:cNvSpPr txBox="1"/>
          <p:nvPr/>
        </p:nvSpPr>
        <p:spPr>
          <a:xfrm>
            <a:off x="228600" y="1828800"/>
            <a:ext cx="9144000" cy="830997"/>
          </a:xfrm>
          <a:prstGeom prst="rect">
            <a:avLst/>
          </a:prstGeom>
          <a:noFill/>
        </p:spPr>
        <p:txBody>
          <a:bodyPr wrap="square" rtlCol="0">
            <a:spAutoFit/>
          </a:bodyPr>
          <a:lstStyle/>
          <a:p>
            <a:pPr algn="l"/>
            <a:r>
              <a:rPr lang="en-US" sz="3600" dirty="0" smtClean="0">
                <a:solidFill>
                  <a:srgbClr val="FF0000"/>
                </a:solidFill>
                <a:latin typeface="Times New Roman"/>
                <a:cs typeface="Times New Roman"/>
              </a:rPr>
              <a:t>3. Responding: Understanding and Evaluating how the Arts </a:t>
            </a:r>
          </a:p>
          <a:p>
            <a:pPr algn="l"/>
            <a:r>
              <a:rPr lang="en-US" sz="3600" dirty="0" smtClean="0">
                <a:solidFill>
                  <a:srgbClr val="FF0000"/>
                </a:solidFill>
                <a:latin typeface="Times New Roman"/>
                <a:cs typeface="Times New Roman"/>
              </a:rPr>
              <a:t>    Convey Meaning</a:t>
            </a:r>
            <a:endParaRPr lang="en-US" sz="3600" dirty="0">
              <a:solidFill>
                <a:srgbClr val="FF0000"/>
              </a:solidFill>
              <a:latin typeface="Times New Roman"/>
              <a:cs typeface="Times New Roman"/>
            </a:endParaRPr>
          </a:p>
        </p:txBody>
      </p:sp>
      <p:sp>
        <p:nvSpPr>
          <p:cNvPr id="6" name="TextBox 5"/>
          <p:cNvSpPr txBox="1"/>
          <p:nvPr/>
        </p:nvSpPr>
        <p:spPr>
          <a:xfrm>
            <a:off x="0" y="2590800"/>
            <a:ext cx="9144000" cy="3375282"/>
          </a:xfrm>
          <a:prstGeom prst="rect">
            <a:avLst/>
          </a:prstGeom>
          <a:noFill/>
        </p:spPr>
        <p:txBody>
          <a:bodyPr wrap="square" rtlCol="0">
            <a:spAutoFit/>
          </a:bodyPr>
          <a:lstStyle/>
          <a:p>
            <a:r>
              <a:rPr lang="en-US" sz="8000" b="1" dirty="0" smtClean="0">
                <a:solidFill>
                  <a:srgbClr val="E77401"/>
                </a:solidFill>
                <a:latin typeface="Times New Roman"/>
                <a:cs typeface="Times New Roman"/>
              </a:rPr>
              <a:t>4. </a:t>
            </a:r>
            <a:r>
              <a:rPr lang="en-US" sz="8000" b="1" u="sng" dirty="0" smtClean="0">
                <a:solidFill>
                  <a:srgbClr val="E77401"/>
                </a:solidFill>
                <a:latin typeface="Times New Roman"/>
                <a:cs typeface="Times New Roman"/>
              </a:rPr>
              <a:t>Connecting</a:t>
            </a:r>
            <a:r>
              <a:rPr lang="en-US" sz="8000" b="1" dirty="0" smtClean="0">
                <a:solidFill>
                  <a:srgbClr val="E77401"/>
                </a:solidFill>
                <a:latin typeface="Times New Roman"/>
                <a:cs typeface="Times New Roman"/>
              </a:rPr>
              <a:t>: Relating Artistic Ideas and Work with Personal Meaning and External Context</a:t>
            </a:r>
            <a:endParaRPr lang="en-US" sz="8000" b="1" dirty="0">
              <a:solidFill>
                <a:srgbClr val="E77401"/>
              </a:solidFill>
              <a:latin typeface="Times New Roman"/>
              <a:cs typeface="Times New Roman"/>
            </a:endParaRPr>
          </a:p>
        </p:txBody>
      </p:sp>
      <p:sp>
        <p:nvSpPr>
          <p:cNvPr id="7" name="TextBox 6"/>
          <p:cNvSpPr txBox="1"/>
          <p:nvPr/>
        </p:nvSpPr>
        <p:spPr>
          <a:xfrm>
            <a:off x="228600" y="1066800"/>
            <a:ext cx="8991600" cy="830997"/>
          </a:xfrm>
          <a:prstGeom prst="rect">
            <a:avLst/>
          </a:prstGeom>
          <a:noFill/>
        </p:spPr>
        <p:txBody>
          <a:bodyPr wrap="square" rtlCol="0">
            <a:spAutoFit/>
          </a:bodyPr>
          <a:lstStyle/>
          <a:p>
            <a:pPr algn="l"/>
            <a:r>
              <a:rPr lang="en-US" sz="3600" dirty="0" smtClean="0">
                <a:solidFill>
                  <a:srgbClr val="713D8A"/>
                </a:solidFill>
                <a:latin typeface="Times New Roman"/>
                <a:cs typeface="Times New Roman"/>
              </a:rPr>
              <a:t>2. Performing: Realizing Artistic Ideas and Work Through </a:t>
            </a:r>
          </a:p>
          <a:p>
            <a:pPr algn="l"/>
            <a:r>
              <a:rPr lang="en-US" sz="3600" dirty="0" smtClean="0">
                <a:solidFill>
                  <a:srgbClr val="713D8A"/>
                </a:solidFill>
                <a:latin typeface="Times New Roman"/>
                <a:cs typeface="Times New Roman"/>
              </a:rPr>
              <a:t>    Interpretation and Presentation</a:t>
            </a:r>
            <a:endParaRPr lang="en-US" sz="3600" dirty="0">
              <a:solidFill>
                <a:srgbClr val="713D8A"/>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B80101"/>
              </a:solidFill>
            </a:endParaRPr>
          </a:p>
        </p:txBody>
      </p:sp>
      <p:sp>
        <p:nvSpPr>
          <p:cNvPr id="6" name="TextBox 5"/>
          <p:cNvSpPr txBox="1"/>
          <p:nvPr/>
        </p:nvSpPr>
        <p:spPr>
          <a:xfrm>
            <a:off x="0" y="685800"/>
            <a:ext cx="9144000" cy="1815882"/>
          </a:xfrm>
          <a:prstGeom prst="rect">
            <a:avLst/>
          </a:prstGeom>
          <a:noFill/>
        </p:spPr>
        <p:txBody>
          <a:bodyPr wrap="square" rtlCol="0">
            <a:spAutoFit/>
          </a:bodyPr>
          <a:lstStyle/>
          <a:p>
            <a:r>
              <a:rPr lang="en-US" sz="6000" b="1" dirty="0" smtClean="0">
                <a:solidFill>
                  <a:srgbClr val="E77401"/>
                </a:solidFill>
                <a:latin typeface="Times New Roman"/>
                <a:cs typeface="Times New Roman"/>
              </a:rPr>
              <a:t>4. Connecting: Anchor Standards</a:t>
            </a:r>
          </a:p>
          <a:p>
            <a:r>
              <a:rPr lang="en-US" sz="4800" b="1" i="1" dirty="0" smtClean="0">
                <a:solidFill>
                  <a:srgbClr val="E77401"/>
                </a:solidFill>
                <a:latin typeface="Times New Roman"/>
                <a:cs typeface="Times New Roman"/>
              </a:rPr>
              <a:t>Lifelong Goals</a:t>
            </a:r>
          </a:p>
          <a:p>
            <a:endParaRPr lang="en-US" sz="6000" b="1" dirty="0">
              <a:solidFill>
                <a:srgbClr val="E77401"/>
              </a:solidFill>
              <a:latin typeface="Times New Roman"/>
              <a:cs typeface="Times New Roman"/>
            </a:endParaRPr>
          </a:p>
        </p:txBody>
      </p:sp>
      <p:sp>
        <p:nvSpPr>
          <p:cNvPr id="8" name="TextBox 7"/>
          <p:cNvSpPr txBox="1"/>
          <p:nvPr/>
        </p:nvSpPr>
        <p:spPr>
          <a:xfrm>
            <a:off x="0" y="1912203"/>
            <a:ext cx="9144000" cy="830997"/>
          </a:xfrm>
          <a:prstGeom prst="rect">
            <a:avLst/>
          </a:prstGeom>
          <a:noFill/>
        </p:spPr>
        <p:txBody>
          <a:bodyPr wrap="square" rtlCol="0">
            <a:spAutoFit/>
          </a:bodyPr>
          <a:lstStyle/>
          <a:p>
            <a:pPr algn="l"/>
            <a:r>
              <a:rPr lang="en-US" sz="4800" b="1" i="1" dirty="0" smtClean="0">
                <a:solidFill>
                  <a:srgbClr val="D55656"/>
                </a:solidFill>
                <a:latin typeface="Times New Roman"/>
                <a:cs typeface="Times New Roman"/>
              </a:rPr>
              <a:t>     </a:t>
            </a:r>
            <a:r>
              <a:rPr lang="en-US" sz="4800" b="1" i="1" dirty="0" smtClean="0">
                <a:solidFill>
                  <a:srgbClr val="E77401"/>
                </a:solidFill>
                <a:latin typeface="Times New Roman"/>
                <a:cs typeface="Times New Roman"/>
              </a:rPr>
              <a:t>The student will. . .</a:t>
            </a:r>
          </a:p>
          <a:p>
            <a:endParaRPr lang="en-US" dirty="0"/>
          </a:p>
        </p:txBody>
      </p:sp>
      <p:sp>
        <p:nvSpPr>
          <p:cNvPr id="9" name="TextBox 8"/>
          <p:cNvSpPr txBox="1"/>
          <p:nvPr/>
        </p:nvSpPr>
        <p:spPr>
          <a:xfrm>
            <a:off x="0" y="2556808"/>
            <a:ext cx="9144000" cy="1938992"/>
          </a:xfrm>
          <a:prstGeom prst="rect">
            <a:avLst/>
          </a:prstGeom>
          <a:noFill/>
        </p:spPr>
        <p:txBody>
          <a:bodyPr wrap="square" rtlCol="0">
            <a:spAutoFit/>
          </a:bodyPr>
          <a:lstStyle/>
          <a:p>
            <a:r>
              <a:rPr lang="en-US" sz="4400" dirty="0" smtClean="0">
                <a:solidFill>
                  <a:srgbClr val="E77401"/>
                </a:solidFill>
                <a:latin typeface="Times New Roman"/>
                <a:cs typeface="Times New Roman"/>
              </a:rPr>
              <a:t>Anchor Standard 10: </a:t>
            </a:r>
          </a:p>
          <a:p>
            <a:r>
              <a:rPr lang="en-US" sz="4400" dirty="0" smtClean="0">
                <a:solidFill>
                  <a:srgbClr val="E77401"/>
                </a:solidFill>
                <a:latin typeface="Times New Roman"/>
                <a:cs typeface="Times New Roman"/>
              </a:rPr>
              <a:t>Synthesize and relate knowledge and personal </a:t>
            </a:r>
          </a:p>
          <a:p>
            <a:r>
              <a:rPr lang="en-US" sz="4400" dirty="0" smtClean="0">
                <a:solidFill>
                  <a:srgbClr val="E77401"/>
                </a:solidFill>
                <a:latin typeface="Times New Roman"/>
                <a:cs typeface="Times New Roman"/>
              </a:rPr>
              <a:t>experiences to make art. </a:t>
            </a:r>
            <a:endParaRPr lang="en-US" sz="4400" dirty="0" smtClean="0">
              <a:solidFill>
                <a:srgbClr val="E77401"/>
              </a:solidFill>
            </a:endParaRPr>
          </a:p>
          <a:p>
            <a:endParaRPr lang="en-US" sz="4800" dirty="0"/>
          </a:p>
        </p:txBody>
      </p:sp>
      <p:sp>
        <p:nvSpPr>
          <p:cNvPr id="10" name="TextBox 9"/>
          <p:cNvSpPr txBox="1"/>
          <p:nvPr/>
        </p:nvSpPr>
        <p:spPr>
          <a:xfrm>
            <a:off x="0" y="4309408"/>
            <a:ext cx="9144000" cy="1938992"/>
          </a:xfrm>
          <a:prstGeom prst="rect">
            <a:avLst/>
          </a:prstGeom>
          <a:noFill/>
        </p:spPr>
        <p:txBody>
          <a:bodyPr wrap="square" rtlCol="0">
            <a:spAutoFit/>
          </a:bodyPr>
          <a:lstStyle/>
          <a:p>
            <a:r>
              <a:rPr lang="en-US" sz="4400" dirty="0" smtClean="0">
                <a:solidFill>
                  <a:srgbClr val="E77401"/>
                </a:solidFill>
                <a:latin typeface="Times New Roman"/>
                <a:cs typeface="Times New Roman"/>
              </a:rPr>
              <a:t>Anchor Standard 11: </a:t>
            </a:r>
          </a:p>
          <a:p>
            <a:r>
              <a:rPr lang="en-US" sz="4400" dirty="0" smtClean="0">
                <a:solidFill>
                  <a:srgbClr val="E77401"/>
                </a:solidFill>
                <a:latin typeface="Times New Roman"/>
                <a:cs typeface="Times New Roman"/>
              </a:rPr>
              <a:t>Relate artistic ideas and works with societal, cultural, </a:t>
            </a:r>
          </a:p>
          <a:p>
            <a:r>
              <a:rPr lang="en-US" sz="4400" dirty="0" smtClean="0">
                <a:solidFill>
                  <a:srgbClr val="E77401"/>
                </a:solidFill>
                <a:latin typeface="Times New Roman"/>
                <a:cs typeface="Times New Roman"/>
              </a:rPr>
              <a:t>and historical context to deepen understanding.</a:t>
            </a:r>
            <a:endParaRPr lang="en-US" sz="4400" dirty="0" smtClean="0">
              <a:solidFill>
                <a:srgbClr val="E77401"/>
              </a:solidFill>
            </a:endParaRPr>
          </a:p>
          <a:p>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609600" y="0"/>
            <a:ext cx="8534400" cy="1241365"/>
          </a:xfrm>
          <a:prstGeom prst="rect">
            <a:avLst/>
          </a:prstGeom>
          <a:noFill/>
          <a:ln w="9525">
            <a:noFill/>
            <a:miter lim="800000"/>
            <a:headEnd/>
            <a:tailEnd/>
          </a:ln>
        </p:spPr>
        <p:txBody>
          <a:bodyPr wrap="square">
            <a:prstTxWarp prst="textNoShape">
              <a:avLst/>
            </a:prstTxWarp>
            <a:spAutoFit/>
          </a:bodyPr>
          <a:lstStyle/>
          <a:p>
            <a:pPr>
              <a:defRPr/>
            </a:pPr>
            <a:r>
              <a:rPr lang="en-US" sz="4800" baseline="0" dirty="0" smtClean="0">
                <a:solidFill>
                  <a:srgbClr val="FF0000"/>
                </a:solidFill>
                <a:latin typeface="Times New Roman"/>
                <a:cs typeface="Times New Roman"/>
              </a:rPr>
              <a:t>  </a:t>
            </a:r>
            <a:r>
              <a:rPr lang="en-US" sz="4000" baseline="0" dirty="0" smtClean="0">
                <a:latin typeface="Times New Roman"/>
                <a:cs typeface="Times New Roman"/>
              </a:rPr>
              <a:t>The Four (4) Artistic Processes</a:t>
            </a:r>
          </a:p>
          <a:p>
            <a:pPr>
              <a:defRPr/>
            </a:pPr>
            <a:endParaRPr lang="en-US" sz="4000" dirty="0">
              <a:solidFill>
                <a:srgbClr val="B80101"/>
              </a:solidFill>
            </a:endParaRPr>
          </a:p>
        </p:txBody>
      </p:sp>
      <p:sp>
        <p:nvSpPr>
          <p:cNvPr id="4" name="TextBox 3"/>
          <p:cNvSpPr txBox="1"/>
          <p:nvPr/>
        </p:nvSpPr>
        <p:spPr>
          <a:xfrm>
            <a:off x="1447800" y="609600"/>
            <a:ext cx="6934200" cy="1118255"/>
          </a:xfrm>
          <a:prstGeom prst="rect">
            <a:avLst/>
          </a:prstGeom>
          <a:noFill/>
        </p:spPr>
        <p:txBody>
          <a:bodyPr wrap="square" rtlCol="0">
            <a:spAutoFit/>
          </a:bodyPr>
          <a:lstStyle/>
          <a:p>
            <a:pPr algn="l"/>
            <a:r>
              <a:rPr lang="en-US" sz="4000" dirty="0" smtClean="0">
                <a:solidFill>
                  <a:srgbClr val="2D87A3"/>
                </a:solidFill>
                <a:latin typeface="Times New Roman"/>
                <a:cs typeface="Times New Roman"/>
              </a:rPr>
              <a:t>1. </a:t>
            </a:r>
            <a:r>
              <a:rPr lang="en-US" sz="4000" u="sng" dirty="0" smtClean="0">
                <a:solidFill>
                  <a:srgbClr val="2D87A3"/>
                </a:solidFill>
                <a:latin typeface="Times New Roman"/>
                <a:cs typeface="Times New Roman"/>
              </a:rPr>
              <a:t>Creating</a:t>
            </a:r>
            <a:r>
              <a:rPr lang="en-US" sz="4000" dirty="0" smtClean="0">
                <a:solidFill>
                  <a:srgbClr val="2D87A3"/>
                </a:solidFill>
                <a:latin typeface="Times New Roman"/>
                <a:cs typeface="Times New Roman"/>
              </a:rPr>
              <a:t>: Conceiving and</a:t>
            </a:r>
            <a:r>
              <a:rPr lang="en-US" sz="4000" baseline="0" dirty="0" smtClean="0">
                <a:solidFill>
                  <a:srgbClr val="2D87A3"/>
                </a:solidFill>
                <a:latin typeface="Times New Roman"/>
                <a:cs typeface="Times New Roman"/>
              </a:rPr>
              <a:t> </a:t>
            </a:r>
            <a:r>
              <a:rPr lang="en-US" sz="4000" dirty="0" smtClean="0">
                <a:solidFill>
                  <a:srgbClr val="2D87A3"/>
                </a:solidFill>
                <a:latin typeface="Times New Roman"/>
                <a:cs typeface="Times New Roman"/>
              </a:rPr>
              <a:t>Developing New</a:t>
            </a:r>
            <a:r>
              <a:rPr lang="en-US" sz="4000" baseline="0" dirty="0" smtClean="0">
                <a:solidFill>
                  <a:srgbClr val="2D87A3"/>
                </a:solidFill>
                <a:latin typeface="Times New Roman"/>
                <a:cs typeface="Times New Roman"/>
              </a:rPr>
              <a:t>   </a:t>
            </a:r>
            <a:r>
              <a:rPr lang="en-US" sz="4000" dirty="0" smtClean="0">
                <a:solidFill>
                  <a:srgbClr val="2D87A3"/>
                </a:solidFill>
                <a:latin typeface="Times New Roman"/>
                <a:cs typeface="Times New Roman"/>
              </a:rPr>
              <a:t>Artistic Ideas and Work</a:t>
            </a:r>
          </a:p>
        </p:txBody>
      </p:sp>
      <p:sp>
        <p:nvSpPr>
          <p:cNvPr id="5" name="TextBox 4"/>
          <p:cNvSpPr txBox="1"/>
          <p:nvPr/>
        </p:nvSpPr>
        <p:spPr>
          <a:xfrm>
            <a:off x="2971800" y="3581400"/>
            <a:ext cx="6400800" cy="913070"/>
          </a:xfrm>
          <a:prstGeom prst="rect">
            <a:avLst/>
          </a:prstGeom>
          <a:noFill/>
        </p:spPr>
        <p:txBody>
          <a:bodyPr wrap="square" rtlCol="0">
            <a:spAutoFit/>
          </a:bodyPr>
          <a:lstStyle/>
          <a:p>
            <a:pPr algn="l"/>
            <a:r>
              <a:rPr lang="en-US" sz="4000" dirty="0" smtClean="0">
                <a:solidFill>
                  <a:srgbClr val="FF0000"/>
                </a:solidFill>
                <a:latin typeface="Times New Roman"/>
                <a:cs typeface="Times New Roman"/>
              </a:rPr>
              <a:t>3. </a:t>
            </a:r>
            <a:r>
              <a:rPr lang="en-US" sz="4000" u="sng" dirty="0" smtClean="0">
                <a:solidFill>
                  <a:srgbClr val="FF0000"/>
                </a:solidFill>
                <a:latin typeface="Times New Roman"/>
                <a:cs typeface="Times New Roman"/>
              </a:rPr>
              <a:t>Responding</a:t>
            </a:r>
            <a:r>
              <a:rPr lang="en-US" sz="4000" dirty="0" smtClean="0">
                <a:solidFill>
                  <a:srgbClr val="FF0000"/>
                </a:solidFill>
                <a:latin typeface="Times New Roman"/>
                <a:cs typeface="Times New Roman"/>
              </a:rPr>
              <a:t>: Understanding and Evaluating how the Arts Convey Meaning</a:t>
            </a:r>
            <a:endParaRPr lang="en-US" sz="4000" dirty="0">
              <a:solidFill>
                <a:srgbClr val="FF0000"/>
              </a:solidFill>
              <a:latin typeface="Times New Roman"/>
              <a:cs typeface="Times New Roman"/>
            </a:endParaRPr>
          </a:p>
        </p:txBody>
      </p:sp>
      <p:sp>
        <p:nvSpPr>
          <p:cNvPr id="6" name="TextBox 5"/>
          <p:cNvSpPr txBox="1"/>
          <p:nvPr/>
        </p:nvSpPr>
        <p:spPr>
          <a:xfrm>
            <a:off x="228600" y="5181600"/>
            <a:ext cx="6477000" cy="1323439"/>
          </a:xfrm>
          <a:prstGeom prst="rect">
            <a:avLst/>
          </a:prstGeom>
          <a:noFill/>
        </p:spPr>
        <p:txBody>
          <a:bodyPr wrap="square" rtlCol="0">
            <a:spAutoFit/>
          </a:bodyPr>
          <a:lstStyle/>
          <a:p>
            <a:pPr algn="r"/>
            <a:r>
              <a:rPr lang="en-US" sz="4000" dirty="0" smtClean="0">
                <a:solidFill>
                  <a:srgbClr val="E77401"/>
                </a:solidFill>
                <a:latin typeface="Times New Roman"/>
                <a:cs typeface="Times New Roman"/>
              </a:rPr>
              <a:t>4. </a:t>
            </a:r>
            <a:r>
              <a:rPr lang="en-US" sz="4000" u="sng" dirty="0" smtClean="0">
                <a:solidFill>
                  <a:srgbClr val="E77401"/>
                </a:solidFill>
                <a:latin typeface="Times New Roman"/>
                <a:cs typeface="Times New Roman"/>
              </a:rPr>
              <a:t>Connecting</a:t>
            </a:r>
            <a:r>
              <a:rPr lang="en-US" sz="4000" dirty="0" smtClean="0">
                <a:solidFill>
                  <a:srgbClr val="E77401"/>
                </a:solidFill>
                <a:latin typeface="Times New Roman"/>
                <a:cs typeface="Times New Roman"/>
              </a:rPr>
              <a:t>: Relating Artistic Ideas </a:t>
            </a:r>
          </a:p>
          <a:p>
            <a:pPr algn="r"/>
            <a:r>
              <a:rPr lang="en-US" sz="4000" dirty="0" smtClean="0">
                <a:solidFill>
                  <a:srgbClr val="E77401"/>
                </a:solidFill>
                <a:latin typeface="Times New Roman"/>
                <a:cs typeface="Times New Roman"/>
              </a:rPr>
              <a:t>and Work with Personal Meaning   </a:t>
            </a:r>
          </a:p>
          <a:p>
            <a:pPr algn="r"/>
            <a:r>
              <a:rPr lang="en-US" sz="4000" dirty="0" smtClean="0">
                <a:solidFill>
                  <a:srgbClr val="E77401"/>
                </a:solidFill>
                <a:latin typeface="Times New Roman"/>
                <a:cs typeface="Times New Roman"/>
              </a:rPr>
              <a:t>and External Context</a:t>
            </a:r>
            <a:endParaRPr lang="en-US" sz="4000" dirty="0">
              <a:solidFill>
                <a:srgbClr val="E77401"/>
              </a:solidFill>
              <a:latin typeface="Times New Roman"/>
              <a:cs typeface="Times New Roman"/>
            </a:endParaRPr>
          </a:p>
        </p:txBody>
      </p:sp>
      <p:sp>
        <p:nvSpPr>
          <p:cNvPr id="7" name="TextBox 6"/>
          <p:cNvSpPr txBox="1"/>
          <p:nvPr/>
        </p:nvSpPr>
        <p:spPr>
          <a:xfrm>
            <a:off x="0" y="2209800"/>
            <a:ext cx="6629400" cy="913070"/>
          </a:xfrm>
          <a:prstGeom prst="rect">
            <a:avLst/>
          </a:prstGeom>
          <a:noFill/>
        </p:spPr>
        <p:txBody>
          <a:bodyPr wrap="square" rtlCol="0">
            <a:spAutoFit/>
          </a:bodyPr>
          <a:lstStyle/>
          <a:p>
            <a:pPr algn="r"/>
            <a:r>
              <a:rPr lang="en-US" sz="4000" dirty="0" smtClean="0">
                <a:solidFill>
                  <a:srgbClr val="713D8A"/>
                </a:solidFill>
                <a:latin typeface="Times New Roman"/>
                <a:cs typeface="Times New Roman"/>
              </a:rPr>
              <a:t>2. </a:t>
            </a:r>
            <a:r>
              <a:rPr lang="en-US" sz="4000" u="sng" dirty="0" smtClean="0">
                <a:solidFill>
                  <a:srgbClr val="713D8A"/>
                </a:solidFill>
                <a:latin typeface="Times New Roman"/>
                <a:cs typeface="Times New Roman"/>
              </a:rPr>
              <a:t>Performing</a:t>
            </a:r>
            <a:r>
              <a:rPr lang="en-US" sz="4000" dirty="0" smtClean="0">
                <a:solidFill>
                  <a:srgbClr val="713D8A"/>
                </a:solidFill>
                <a:latin typeface="Times New Roman"/>
                <a:cs typeface="Times New Roman"/>
              </a:rPr>
              <a:t>: Realizing Artistic Ideas and Work Through Interpretation and Presentation</a:t>
            </a:r>
            <a:endParaRPr lang="en-US" sz="4000" dirty="0">
              <a:solidFill>
                <a:srgbClr val="713D8A"/>
              </a:solidFill>
              <a:latin typeface="Times New Roman"/>
              <a:cs typeface="Times New Roman"/>
            </a:endParaRPr>
          </a:p>
        </p:txBody>
      </p:sp>
      <p:pic>
        <p:nvPicPr>
          <p:cNvPr id="8" name="Picture 7"/>
          <p:cNvPicPr>
            <a:picLocks noChangeAspect="1"/>
          </p:cNvPicPr>
          <p:nvPr/>
        </p:nvPicPr>
        <p:blipFill>
          <a:blip r:embed="rId3"/>
          <a:stretch>
            <a:fillRect/>
          </a:stretch>
        </p:blipFill>
        <p:spPr>
          <a:xfrm>
            <a:off x="152400" y="457200"/>
            <a:ext cx="1295400" cy="1946640"/>
          </a:xfrm>
          <a:prstGeom prst="rect">
            <a:avLst/>
          </a:prstGeom>
        </p:spPr>
      </p:pic>
      <p:pic>
        <p:nvPicPr>
          <p:cNvPr id="9" name="Picture 8" descr="Girl Giving Her All.png"/>
          <p:cNvPicPr>
            <a:picLocks noChangeAspect="1"/>
          </p:cNvPicPr>
          <p:nvPr/>
        </p:nvPicPr>
        <p:blipFill>
          <a:blip r:embed="rId4"/>
          <a:stretch>
            <a:fillRect/>
          </a:stretch>
        </p:blipFill>
        <p:spPr>
          <a:xfrm>
            <a:off x="6705600" y="2057400"/>
            <a:ext cx="2230189" cy="1511300"/>
          </a:xfrm>
          <a:prstGeom prst="rect">
            <a:avLst/>
          </a:prstGeom>
        </p:spPr>
      </p:pic>
      <p:pic>
        <p:nvPicPr>
          <p:cNvPr id="10" name="Picture 9"/>
          <p:cNvPicPr>
            <a:picLocks noChangeAspect="1"/>
          </p:cNvPicPr>
          <p:nvPr/>
        </p:nvPicPr>
        <p:blipFill>
          <a:blip r:embed="rId5"/>
          <a:stretch>
            <a:fillRect/>
          </a:stretch>
        </p:blipFill>
        <p:spPr>
          <a:xfrm>
            <a:off x="76200" y="3429000"/>
            <a:ext cx="2895600" cy="1684176"/>
          </a:xfrm>
          <a:prstGeom prst="rect">
            <a:avLst/>
          </a:prstGeom>
        </p:spPr>
      </p:pic>
      <p:pic>
        <p:nvPicPr>
          <p:cNvPr id="11" name="Picture 10"/>
          <p:cNvPicPr>
            <a:picLocks noChangeAspect="1"/>
          </p:cNvPicPr>
          <p:nvPr/>
        </p:nvPicPr>
        <p:blipFill>
          <a:blip r:embed="rId6"/>
          <a:stretch>
            <a:fillRect/>
          </a:stretch>
        </p:blipFill>
        <p:spPr>
          <a:xfrm>
            <a:off x="6858000" y="4724400"/>
            <a:ext cx="1981200" cy="2043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6" accel="50000" decel="5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6" accel="50000" decel="5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1+#ppt_w/2"/>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12" accel="50000" decel="5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12" accel="50000" decel="500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0-#ppt_w/2"/>
                                          </p:val>
                                        </p:tav>
                                        <p:tav tm="100000">
                                          <p:val>
                                            <p:strVal val="#ppt_x"/>
                                          </p:val>
                                        </p:tav>
                                      </p:tavLst>
                                    </p:anim>
                                    <p:anim calcmode="lin" valueType="num">
                                      <p:cBhvr additive="base">
                                        <p:cTn id="30" dur="10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accel="50000" decel="5000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ppt_x"/>
                                          </p:val>
                                        </p:tav>
                                        <p:tav tm="100000">
                                          <p:val>
                                            <p:strVal val="#ppt_x"/>
                                          </p:val>
                                        </p:tav>
                                      </p:tavLst>
                                    </p:anim>
                                    <p:anim calcmode="lin" valueType="num">
                                      <p:cBhvr additive="base">
                                        <p:cTn id="39"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1295400"/>
            <a:ext cx="9144000" cy="1323439"/>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FF0000"/>
                </a:solidFill>
                <a:latin typeface="Times New Roman"/>
                <a:cs typeface="Times New Roman"/>
              </a:rPr>
              <a:t>http://</a:t>
            </a:r>
            <a:r>
              <a:rPr lang="en-US" sz="4000" baseline="0" dirty="0" err="1" smtClean="0">
                <a:solidFill>
                  <a:srgbClr val="FF0000"/>
                </a:solidFill>
                <a:latin typeface="Times New Roman"/>
                <a:cs typeface="Times New Roman"/>
              </a:rPr>
              <a:t>www.musicedconsultants.net</a:t>
            </a:r>
            <a:r>
              <a:rPr lang="en-US" sz="4000" baseline="0" dirty="0" smtClean="0">
                <a:solidFill>
                  <a:srgbClr val="FF0000"/>
                </a:solidFill>
                <a:latin typeface="Times New Roman"/>
                <a:cs typeface="Times New Roman"/>
              </a:rPr>
              <a:t>/conference-materials</a:t>
            </a:r>
            <a:endParaRPr lang="en-US" sz="3200" baseline="0" dirty="0" smtClean="0">
              <a:solidFill>
                <a:srgbClr val="FF0000"/>
              </a:solidFill>
              <a:latin typeface="Times New Roman"/>
              <a:cs typeface="Times New Roman"/>
            </a:endParaRPr>
          </a:p>
        </p:txBody>
      </p:sp>
      <p:sp>
        <p:nvSpPr>
          <p:cNvPr id="21" name="TextBox 9"/>
          <p:cNvSpPr txBox="1">
            <a:spLocks noChangeArrowheads="1"/>
          </p:cNvSpPr>
          <p:nvPr/>
        </p:nvSpPr>
        <p:spPr bwMode="auto">
          <a:xfrm>
            <a:off x="0" y="76201"/>
            <a:ext cx="9144000" cy="1631216"/>
          </a:xfrm>
          <a:prstGeom prst="rect">
            <a:avLst/>
          </a:prstGeom>
          <a:noFill/>
          <a:ln w="9525">
            <a:noFill/>
            <a:miter lim="800000"/>
            <a:headEnd/>
            <a:tailEnd/>
          </a:ln>
        </p:spPr>
        <p:txBody>
          <a:bodyPr wrap="square">
            <a:prstTxWarp prst="textNoShape">
              <a:avLst/>
            </a:prstTxWarp>
            <a:spAutoFit/>
          </a:bodyPr>
          <a:lstStyle/>
          <a:p>
            <a:pPr>
              <a:defRPr/>
            </a:pPr>
            <a:r>
              <a:rPr lang="en-US" sz="6000" baseline="0" dirty="0" smtClean="0">
                <a:solidFill>
                  <a:srgbClr val="FF0000"/>
                </a:solidFill>
                <a:effectLst>
                  <a:outerShdw blurRad="50800" dist="25400" dir="2700000">
                    <a:srgbClr val="000000">
                      <a:alpha val="43000"/>
                    </a:srgbClr>
                  </a:outerShdw>
                </a:effectLst>
                <a:latin typeface="Times New Roman"/>
                <a:cs typeface="Times New Roman"/>
              </a:rPr>
              <a:t>Got Smart Phone?</a:t>
            </a:r>
          </a:p>
          <a:p>
            <a:pPr>
              <a:defRPr/>
            </a:pPr>
            <a:endParaRPr lang="en-US" sz="6000" dirty="0">
              <a:solidFill>
                <a:srgbClr val="B80101"/>
              </a:solidFill>
            </a:endParaRPr>
          </a:p>
        </p:txBody>
      </p:sp>
      <p:pic>
        <p:nvPicPr>
          <p:cNvPr id="6" name="Picture 5" descr="Conference Materials QR Code.jpg"/>
          <p:cNvPicPr>
            <a:picLocks noChangeAspect="1"/>
          </p:cNvPicPr>
          <p:nvPr/>
        </p:nvPicPr>
        <p:blipFill>
          <a:blip r:embed="rId3"/>
          <a:stretch>
            <a:fillRect/>
          </a:stretch>
        </p:blipFill>
        <p:spPr>
          <a:xfrm>
            <a:off x="2895600" y="2819400"/>
            <a:ext cx="3390900" cy="3390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914400"/>
            <a:ext cx="9144000" cy="5324534"/>
          </a:xfrm>
          <a:prstGeom prst="rect">
            <a:avLst/>
          </a:prstGeom>
          <a:noFill/>
        </p:spPr>
        <p:txBody>
          <a:bodyPr wrap="square" rtlCol="0">
            <a:spAutoFit/>
          </a:bodyPr>
          <a:lstStyle/>
          <a:p>
            <a:r>
              <a:rPr lang="en-US" sz="4000" b="1" dirty="0" smtClean="0">
                <a:solidFill>
                  <a:srgbClr val="0000FF"/>
                </a:solidFill>
                <a:latin typeface="Times New Roman"/>
                <a:cs typeface="Times New Roman"/>
              </a:rPr>
              <a:t>SAMPLE INSTRUCTIONAL GOALS: (</a:t>
            </a:r>
            <a:r>
              <a:rPr lang="en-US" sz="4000" b="1" dirty="0" err="1" smtClean="0">
                <a:solidFill>
                  <a:srgbClr val="0000FF"/>
                </a:solidFill>
                <a:latin typeface="Times New Roman"/>
                <a:cs typeface="Times New Roman"/>
              </a:rPr>
              <a:t>IGs</a:t>
            </a:r>
            <a:r>
              <a:rPr lang="en-US" sz="4000" b="1" dirty="0" smtClean="0">
                <a:solidFill>
                  <a:srgbClr val="0000FF"/>
                </a:solidFill>
                <a:latin typeface="Times New Roman"/>
                <a:cs typeface="Times New Roman"/>
              </a:rPr>
              <a:t>)</a:t>
            </a:r>
          </a:p>
          <a:p>
            <a:endParaRPr lang="en-US" sz="2000" b="1" dirty="0" smtClean="0">
              <a:solidFill>
                <a:srgbClr val="0000FF"/>
              </a:solidFill>
              <a:latin typeface="Times New Roman"/>
              <a:cs typeface="Times New Roman"/>
            </a:endParaRPr>
          </a:p>
          <a:p>
            <a:r>
              <a:rPr lang="en-US" sz="4000" b="1" dirty="0" smtClean="0">
                <a:latin typeface="Times New Roman"/>
                <a:cs typeface="Times New Roman"/>
              </a:rPr>
              <a:t>MARIACHI: ARMONIA (Guitar, </a:t>
            </a:r>
            <a:r>
              <a:rPr lang="en-US" sz="4000" b="1" dirty="0" err="1" smtClean="0">
                <a:latin typeface="Times New Roman"/>
                <a:cs typeface="Times New Roman"/>
              </a:rPr>
              <a:t>Vihuela</a:t>
            </a:r>
            <a:r>
              <a:rPr lang="en-US" sz="4000" b="1" dirty="0" smtClean="0">
                <a:latin typeface="Times New Roman"/>
                <a:cs typeface="Times New Roman"/>
              </a:rPr>
              <a:t>, and </a:t>
            </a:r>
            <a:r>
              <a:rPr lang="en-US" sz="4000" b="1" dirty="0" err="1" smtClean="0">
                <a:latin typeface="Times New Roman"/>
                <a:cs typeface="Times New Roman"/>
              </a:rPr>
              <a:t>Guitarrón</a:t>
            </a:r>
            <a:r>
              <a:rPr lang="en-US" sz="4000" b="1" dirty="0" smtClean="0">
                <a:latin typeface="Times New Roman"/>
                <a:cs typeface="Times New Roman"/>
              </a:rPr>
              <a:t>)</a:t>
            </a:r>
            <a:r>
              <a:rPr lang="en-US" sz="4000" dirty="0" smtClean="0">
                <a:latin typeface="Times New Roman"/>
                <a:cs typeface="Times New Roman"/>
              </a:rPr>
              <a:t> </a:t>
            </a:r>
          </a:p>
          <a:p>
            <a:pPr algn="l"/>
            <a:endParaRPr lang="en-US" sz="1000" dirty="0" smtClean="0">
              <a:latin typeface="Times New Roman"/>
              <a:cs typeface="Times New Roman"/>
            </a:endParaRPr>
          </a:p>
          <a:p>
            <a:pPr algn="l"/>
            <a:r>
              <a:rPr lang="en-US" sz="4000" dirty="0" smtClean="0">
                <a:latin typeface="Times New Roman"/>
                <a:cs typeface="Times New Roman"/>
              </a:rPr>
              <a:t>     Instructional Goals </a:t>
            </a:r>
            <a:r>
              <a:rPr lang="en-US" sz="4000" b="1" dirty="0" smtClean="0">
                <a:solidFill>
                  <a:srgbClr val="FF0000"/>
                </a:solidFill>
                <a:latin typeface="Times New Roman"/>
                <a:cs typeface="Times New Roman"/>
              </a:rPr>
              <a:t>(</a:t>
            </a:r>
            <a:r>
              <a:rPr lang="en-US" sz="4000" b="1" dirty="0" err="1" smtClean="0">
                <a:solidFill>
                  <a:srgbClr val="FF0000"/>
                </a:solidFill>
                <a:latin typeface="Times New Roman"/>
                <a:cs typeface="Times New Roman"/>
              </a:rPr>
              <a:t>IGs</a:t>
            </a:r>
            <a:r>
              <a:rPr lang="en-US" sz="4000" b="1" dirty="0" smtClean="0">
                <a:solidFill>
                  <a:srgbClr val="FF0000"/>
                </a:solidFill>
                <a:latin typeface="Times New Roman"/>
                <a:cs typeface="Times New Roman"/>
              </a:rPr>
              <a:t>)</a:t>
            </a:r>
            <a:r>
              <a:rPr lang="en-US" sz="4000" dirty="0" smtClean="0">
                <a:latin typeface="Times New Roman"/>
                <a:cs typeface="Times New Roman"/>
              </a:rPr>
              <a:t>: </a:t>
            </a:r>
            <a:r>
              <a:rPr lang="en-US" sz="4000" i="1" dirty="0" smtClean="0">
                <a:latin typeface="Times New Roman"/>
                <a:cs typeface="Times New Roman"/>
              </a:rPr>
              <a:t>Some sample goals are : </a:t>
            </a:r>
          </a:p>
          <a:p>
            <a:pPr lvl="0" algn="l"/>
            <a:r>
              <a:rPr lang="en-US" sz="4000" dirty="0" smtClean="0">
                <a:latin typeface="Times New Roman"/>
                <a:cs typeface="Times New Roman"/>
              </a:rPr>
              <a:t> </a:t>
            </a:r>
            <a:r>
              <a:rPr lang="en-US" sz="4000" baseline="0" dirty="0" smtClean="0">
                <a:latin typeface="Times New Roman"/>
                <a:cs typeface="Times New Roman"/>
              </a:rPr>
              <a:t>      </a:t>
            </a:r>
            <a:r>
              <a:rPr lang="en-US" sz="4000" dirty="0" smtClean="0">
                <a:latin typeface="Times New Roman"/>
                <a:cs typeface="Times New Roman"/>
              </a:rPr>
              <a:t>1.  To develop correct vocal production technique.</a:t>
            </a:r>
          </a:p>
          <a:p>
            <a:pPr lvl="0" algn="l"/>
            <a:r>
              <a:rPr lang="en-US" sz="4000" dirty="0" smtClean="0">
                <a:latin typeface="Times New Roman"/>
                <a:cs typeface="Times New Roman"/>
              </a:rPr>
              <a:t>        10.  To recognize form in simple Mariachi styles through       </a:t>
            </a:r>
          </a:p>
          <a:p>
            <a:pPr lvl="0" algn="l"/>
            <a:r>
              <a:rPr lang="en-US" sz="4000" dirty="0" smtClean="0">
                <a:latin typeface="Times New Roman"/>
                <a:cs typeface="Times New Roman"/>
              </a:rPr>
              <a:t>               listening to recordings and live performances. </a:t>
            </a:r>
          </a:p>
          <a:p>
            <a:pPr lvl="0" algn="l"/>
            <a:r>
              <a:rPr lang="en-US" sz="4000" dirty="0" smtClean="0">
                <a:latin typeface="Times New Roman"/>
                <a:cs typeface="Times New Roman"/>
              </a:rPr>
              <a:t>        13.  To incorporate the traditional </a:t>
            </a:r>
            <a:r>
              <a:rPr lang="en-US" sz="4000" dirty="0" err="1" smtClean="0">
                <a:latin typeface="Times New Roman"/>
                <a:cs typeface="Times New Roman"/>
              </a:rPr>
              <a:t>mánicos</a:t>
            </a:r>
            <a:r>
              <a:rPr lang="en-US" sz="4000" dirty="0" smtClean="0">
                <a:latin typeface="Times New Roman"/>
                <a:cs typeface="Times New Roman"/>
              </a:rPr>
              <a:t> used in simple    </a:t>
            </a:r>
          </a:p>
          <a:p>
            <a:pPr lvl="0" algn="l"/>
            <a:r>
              <a:rPr lang="en-US" sz="4000" dirty="0" smtClean="0">
                <a:latin typeface="Times New Roman"/>
                <a:cs typeface="Times New Roman"/>
              </a:rPr>
              <a:t>               Mariachi styles into live performances.</a:t>
            </a:r>
          </a:p>
          <a:p>
            <a:pPr lvl="0" algn="l"/>
            <a:r>
              <a:rPr lang="en-US" sz="4000" dirty="0" smtClean="0">
                <a:latin typeface="Times New Roman"/>
                <a:cs typeface="Times New Roman"/>
              </a:rPr>
              <a:t>        19. To demonstrate an awareness of the regional and</a:t>
            </a:r>
          </a:p>
          <a:p>
            <a:pPr lvl="0" algn="l"/>
            <a:r>
              <a:rPr lang="en-US" sz="4000" dirty="0" smtClean="0">
                <a:latin typeface="Times New Roman"/>
                <a:cs typeface="Times New Roman"/>
              </a:rPr>
              <a:t>		    historical significance and variations of Mariachi music. </a:t>
            </a:r>
          </a:p>
          <a:p>
            <a:pPr lvl="0" algn="l"/>
            <a:r>
              <a:rPr lang="en-US" sz="4000" baseline="0" dirty="0" smtClean="0">
                <a:latin typeface="Times New Roman"/>
                <a:cs typeface="Times New Roman"/>
              </a:rPr>
              <a:t> </a:t>
            </a:r>
            <a:endParaRPr lang="en-US" sz="4000"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914400"/>
            <a:ext cx="9144000" cy="3580466"/>
          </a:xfrm>
          <a:prstGeom prst="rect">
            <a:avLst/>
          </a:prstGeom>
          <a:noFill/>
        </p:spPr>
        <p:txBody>
          <a:bodyPr wrap="square" rtlCol="0">
            <a:spAutoFit/>
          </a:bodyPr>
          <a:lstStyle/>
          <a:p>
            <a:r>
              <a:rPr lang="en-US" sz="4000" b="1" dirty="0" smtClean="0">
                <a:solidFill>
                  <a:srgbClr val="0000FF"/>
                </a:solidFill>
                <a:latin typeface="Times New Roman"/>
                <a:cs typeface="Times New Roman"/>
              </a:rPr>
              <a:t>SAMPLE GOAL: VOCAL PRODUCTION</a:t>
            </a:r>
          </a:p>
          <a:p>
            <a:r>
              <a:rPr lang="en-US" sz="2000" dirty="0" smtClean="0">
                <a:latin typeface="Times New Roman"/>
                <a:cs typeface="Times New Roman"/>
              </a:rPr>
              <a:t>  </a:t>
            </a:r>
          </a:p>
          <a:p>
            <a:pPr algn="l"/>
            <a:r>
              <a:rPr lang="en-US" sz="4000" dirty="0" smtClean="0">
                <a:latin typeface="Times New Roman"/>
                <a:cs typeface="Times New Roman"/>
              </a:rPr>
              <a:t>    Instructional Goal </a:t>
            </a:r>
            <a:r>
              <a:rPr lang="en-US" sz="4000" b="1" dirty="0" smtClean="0">
                <a:solidFill>
                  <a:srgbClr val="FF0000"/>
                </a:solidFill>
                <a:latin typeface="Times New Roman"/>
                <a:cs typeface="Times New Roman"/>
              </a:rPr>
              <a:t>(IG)</a:t>
            </a:r>
            <a:r>
              <a:rPr lang="en-US" sz="4000" dirty="0" smtClean="0">
                <a:latin typeface="Times New Roman"/>
                <a:cs typeface="Times New Roman"/>
              </a:rPr>
              <a:t>: </a:t>
            </a:r>
            <a:r>
              <a:rPr lang="en-US" sz="4000" i="1" dirty="0" smtClean="0">
                <a:latin typeface="Times New Roman"/>
                <a:cs typeface="Times New Roman"/>
              </a:rPr>
              <a:t>The goal is: </a:t>
            </a:r>
          </a:p>
          <a:p>
            <a:pPr lvl="0" algn="l"/>
            <a:r>
              <a:rPr lang="en-US" sz="4000" dirty="0" smtClean="0">
                <a:latin typeface="Times New Roman"/>
                <a:cs typeface="Times New Roman"/>
              </a:rPr>
              <a:t>	1. To develop correct </a:t>
            </a:r>
            <a:r>
              <a:rPr lang="en-US" sz="4000" u="sng" dirty="0" smtClean="0">
                <a:latin typeface="Times New Roman"/>
                <a:cs typeface="Times New Roman"/>
              </a:rPr>
              <a:t>vocal production </a:t>
            </a:r>
            <a:r>
              <a:rPr lang="en-US" sz="4000" dirty="0" smtClean="0">
                <a:latin typeface="Times New Roman"/>
                <a:cs typeface="Times New Roman"/>
              </a:rPr>
              <a:t>technique</a:t>
            </a: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76200"/>
            <a:ext cx="9144000" cy="2349361"/>
          </a:xfrm>
          <a:prstGeom prst="rect">
            <a:avLst/>
          </a:prstGeom>
          <a:noFill/>
          <a:ln w="9525">
            <a:noFill/>
            <a:miter lim="800000"/>
            <a:headEnd/>
            <a:tailEnd/>
          </a:ln>
        </p:spPr>
        <p:txBody>
          <a:bodyPr wrap="square">
            <a:prstTxWarp prst="textNoShape">
              <a:avLst/>
            </a:prstTxWarp>
            <a:spAutoFit/>
          </a:bodyPr>
          <a:lstStyle/>
          <a:p>
            <a:pPr>
              <a:defRPr/>
            </a:pPr>
            <a:r>
              <a:rPr lang="en-US" sz="6000" baseline="0" dirty="0" smtClean="0">
                <a:solidFill>
                  <a:srgbClr val="FF0000"/>
                </a:solidFill>
                <a:latin typeface="Times New Roman"/>
                <a:cs typeface="Times New Roman"/>
              </a:rPr>
              <a:t>The WHY. . .</a:t>
            </a:r>
          </a:p>
          <a:p>
            <a:pPr>
              <a:defRPr/>
            </a:pPr>
            <a:r>
              <a:rPr lang="en-US" sz="6000" baseline="0" dirty="0" smtClean="0">
                <a:solidFill>
                  <a:srgbClr val="FF0000"/>
                </a:solidFill>
                <a:latin typeface="Times New Roman"/>
                <a:cs typeface="Times New Roman"/>
              </a:rPr>
              <a:t>Meet Dorothy Custer</a:t>
            </a:r>
          </a:p>
          <a:p>
            <a:pPr>
              <a:defRPr/>
            </a:pPr>
            <a:endParaRPr lang="en-US" sz="4000" dirty="0">
              <a:solidFill>
                <a:srgbClr val="B80101"/>
              </a:solidFill>
            </a:endParaRPr>
          </a:p>
        </p:txBody>
      </p:sp>
      <p:pic>
        <p:nvPicPr>
          <p:cNvPr id="16" name="Dorothy Custer: copy.mp4">
            <a:hlinkClick r:id="" action="ppaction://media"/>
          </p:cNvPr>
          <p:cNvPicPr/>
          <p:nvPr>
            <a:videoFile r:link="rId1"/>
          </p:nvPr>
        </p:nvPicPr>
        <p:blipFill>
          <a:blip r:embed="rId4"/>
          <a:stretch>
            <a:fillRect/>
          </a:stretch>
        </p:blipFill>
        <p:spPr>
          <a:xfrm>
            <a:off x="685800" y="2057400"/>
            <a:ext cx="7772400" cy="39248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a:effectLst/>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a:effectLst/>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914400"/>
            <a:ext cx="9144000" cy="4401203"/>
          </a:xfrm>
          <a:prstGeom prst="rect">
            <a:avLst/>
          </a:prstGeom>
          <a:noFill/>
          <a:effectLst/>
        </p:spPr>
        <p:txBody>
          <a:bodyPr wrap="square" rtlCol="0">
            <a:spAutoFit/>
          </a:bodyPr>
          <a:lstStyle/>
          <a:p>
            <a:r>
              <a:rPr lang="en-US" sz="4000" b="1" dirty="0" smtClean="0">
                <a:solidFill>
                  <a:srgbClr val="0000FF"/>
                </a:solidFill>
                <a:latin typeface="Times New Roman"/>
                <a:cs typeface="Times New Roman"/>
              </a:rPr>
              <a:t>SAMPLE GOAL: VOCAL PRODUCTION</a:t>
            </a:r>
          </a:p>
          <a:p>
            <a:r>
              <a:rPr lang="en-US" sz="2000" dirty="0" smtClean="0">
                <a:latin typeface="Times New Roman"/>
                <a:cs typeface="Times New Roman"/>
              </a:rPr>
              <a:t>  </a:t>
            </a:r>
          </a:p>
          <a:p>
            <a:pPr marL="742950" lvl="0" indent="-742950" algn="l"/>
            <a:r>
              <a:rPr lang="en-US" sz="4000" dirty="0" smtClean="0">
                <a:latin typeface="Times New Roman"/>
                <a:cs typeface="Times New Roman"/>
              </a:rPr>
              <a:t>    1.    To develop correct </a:t>
            </a:r>
            <a:r>
              <a:rPr lang="en-US" sz="4000" u="sng" dirty="0" smtClean="0">
                <a:latin typeface="Times New Roman"/>
                <a:cs typeface="Times New Roman"/>
              </a:rPr>
              <a:t>vocal production </a:t>
            </a:r>
            <a:r>
              <a:rPr lang="en-US" sz="4000" dirty="0" smtClean="0">
                <a:latin typeface="Times New Roman"/>
                <a:cs typeface="Times New Roman"/>
              </a:rPr>
              <a:t>technique</a:t>
            </a:r>
          </a:p>
          <a:p>
            <a:pPr marL="742950" lvl="0" indent="-742950" algn="l"/>
            <a:r>
              <a:rPr lang="en-US" sz="4000" dirty="0" smtClean="0">
                <a:latin typeface="Times New Roman"/>
                <a:cs typeface="Times New Roman"/>
              </a:rPr>
              <a:t>    1.1	</a:t>
            </a:r>
            <a:r>
              <a:rPr lang="en-US" sz="4000" i="1" dirty="0" smtClean="0">
                <a:latin typeface="Times New Roman"/>
                <a:cs typeface="Times New Roman"/>
              </a:rPr>
              <a:t>The student will </a:t>
            </a:r>
            <a:r>
              <a:rPr lang="en-US" sz="4000" dirty="0" smtClean="0">
                <a:latin typeface="Times New Roman"/>
                <a:cs typeface="Times New Roman"/>
              </a:rPr>
              <a:t>demonstrate proper breathing</a:t>
            </a:r>
          </a:p>
          <a:p>
            <a:pPr marL="742950" lvl="0" indent="-742950" algn="l"/>
            <a:r>
              <a:rPr lang="en-US" sz="4000" dirty="0" smtClean="0">
                <a:latin typeface="Times New Roman"/>
                <a:cs typeface="Times New Roman"/>
              </a:rPr>
              <a:t>			 techniques necessary for supporting tone. </a:t>
            </a:r>
            <a:r>
              <a:rPr lang="en-US" sz="4000" dirty="0" smtClean="0">
                <a:solidFill>
                  <a:srgbClr val="FF0000"/>
                </a:solidFill>
                <a:latin typeface="Times New Roman"/>
                <a:cs typeface="Times New Roman"/>
              </a:rPr>
              <a:t>(IG1)_____</a:t>
            </a:r>
          </a:p>
          <a:p>
            <a:pPr lvl="0" algn="l"/>
            <a:r>
              <a:rPr lang="en-US" sz="4000" dirty="0" smtClean="0">
                <a:solidFill>
                  <a:srgbClr val="FF0000"/>
                </a:solidFill>
                <a:latin typeface="Times New Roman"/>
                <a:cs typeface="Times New Roman"/>
              </a:rPr>
              <a:t>										                </a:t>
            </a:r>
            <a:r>
              <a:rPr lang="en-US" sz="3600" i="1" dirty="0" smtClean="0">
                <a:solidFill>
                  <a:srgbClr val="FF0000"/>
                </a:solidFill>
                <a:latin typeface="Times New Roman"/>
                <a:cs typeface="Times New Roman"/>
              </a:rPr>
              <a:t>Artistic Process</a:t>
            </a:r>
            <a:r>
              <a:rPr lang="en-US" sz="4000" dirty="0" smtClean="0">
                <a:solidFill>
                  <a:srgbClr val="FF0000"/>
                </a:solidFill>
                <a:latin typeface="Times New Roman"/>
                <a:cs typeface="Times New Roman"/>
              </a:rPr>
              <a:t>?	</a:t>
            </a: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
        <p:nvSpPr>
          <p:cNvPr id="6" name="TextBox 5"/>
          <p:cNvSpPr txBox="1"/>
          <p:nvPr/>
        </p:nvSpPr>
        <p:spPr>
          <a:xfrm>
            <a:off x="7467600" y="2286000"/>
            <a:ext cx="1021295" cy="543738"/>
          </a:xfrm>
          <a:prstGeom prst="rect">
            <a:avLst/>
          </a:prstGeom>
          <a:noFill/>
          <a:effectLst/>
        </p:spPr>
        <p:txBody>
          <a:bodyPr wrap="square" rtlCol="0">
            <a:spAutoFit/>
          </a:bodyPr>
          <a:lstStyle/>
          <a:p>
            <a:r>
              <a:rPr lang="en-US" sz="4400" dirty="0" smtClean="0">
                <a:solidFill>
                  <a:srgbClr val="FF0000"/>
                </a:solidFill>
                <a:latin typeface="Times New Roman"/>
                <a:cs typeface="Times New Roman"/>
              </a:rPr>
              <a:t>(Pr)</a:t>
            </a:r>
            <a:endParaRPr lang="en-US" sz="4400" dirty="0"/>
          </a:p>
        </p:txBody>
      </p:sp>
      <p:sp>
        <p:nvSpPr>
          <p:cNvPr id="8" name="TextBox 7"/>
          <p:cNvSpPr txBox="1"/>
          <p:nvPr/>
        </p:nvSpPr>
        <p:spPr>
          <a:xfrm>
            <a:off x="0" y="3276600"/>
            <a:ext cx="9144000" cy="584776"/>
          </a:xfrm>
          <a:prstGeom prst="rect">
            <a:avLst/>
          </a:prstGeom>
          <a:noFill/>
          <a:effectLst/>
        </p:spPr>
        <p:txBody>
          <a:bodyPr wrap="square" rtlCol="0">
            <a:spAutoFit/>
          </a:bodyPr>
          <a:lstStyle/>
          <a:p>
            <a:pPr lvl="0"/>
            <a:r>
              <a:rPr lang="en-US" sz="4800" dirty="0" smtClean="0">
                <a:solidFill>
                  <a:srgbClr val="CC66FF"/>
                </a:solidFill>
                <a:latin typeface="Times New Roman"/>
                <a:cs typeface="Times New Roman"/>
              </a:rPr>
              <a:t> </a:t>
            </a:r>
            <a:r>
              <a:rPr lang="en-US" sz="4800" b="1" i="1" dirty="0" smtClean="0">
                <a:solidFill>
                  <a:srgbClr val="CC66FF"/>
                </a:solidFill>
                <a:latin typeface="Times New Roman"/>
                <a:cs typeface="Times New Roman"/>
              </a:rPr>
              <a:t>BUT. . .</a:t>
            </a:r>
            <a:endParaRPr lang="en-US" sz="4800" b="1" i="1" dirty="0">
              <a:solidFill>
                <a:srgbClr val="9349BC"/>
              </a:solidFill>
            </a:endParaRPr>
          </a:p>
        </p:txBody>
      </p:sp>
      <p:sp>
        <p:nvSpPr>
          <p:cNvPr id="10" name="TextBox 9"/>
          <p:cNvSpPr txBox="1"/>
          <p:nvPr/>
        </p:nvSpPr>
        <p:spPr>
          <a:xfrm>
            <a:off x="0" y="4267200"/>
            <a:ext cx="9144000" cy="707886"/>
          </a:xfrm>
          <a:prstGeom prst="rect">
            <a:avLst/>
          </a:prstGeom>
          <a:noFill/>
          <a:effectLst/>
        </p:spPr>
        <p:txBody>
          <a:bodyPr wrap="square" rtlCol="0">
            <a:spAutoFit/>
          </a:bodyPr>
          <a:lstStyle/>
          <a:p>
            <a:pPr lvl="0"/>
            <a:r>
              <a:rPr lang="en-US" sz="4800" b="1" dirty="0" smtClean="0">
                <a:solidFill>
                  <a:srgbClr val="CC66FF"/>
                </a:solidFill>
                <a:latin typeface="Times New Roman"/>
                <a:cs typeface="Times New Roman"/>
              </a:rPr>
              <a:t> </a:t>
            </a:r>
            <a:r>
              <a:rPr lang="en-US" sz="6000" b="1" dirty="0" smtClean="0">
                <a:solidFill>
                  <a:srgbClr val="CC66FF"/>
                </a:solidFill>
                <a:latin typeface="Times New Roman"/>
                <a:cs typeface="Times New Roman"/>
              </a:rPr>
              <a:t>How do we </a:t>
            </a:r>
            <a:r>
              <a:rPr lang="en-US" sz="6000" b="1" u="sng" dirty="0" smtClean="0">
                <a:solidFill>
                  <a:srgbClr val="CC66FF"/>
                </a:solidFill>
                <a:latin typeface="Times New Roman"/>
                <a:cs typeface="Times New Roman"/>
              </a:rPr>
              <a:t>assess </a:t>
            </a:r>
            <a:r>
              <a:rPr lang="en-US" sz="6000" b="1" dirty="0" smtClean="0">
                <a:solidFill>
                  <a:srgbClr val="CC66FF"/>
                </a:solidFill>
                <a:latin typeface="Times New Roman"/>
                <a:cs typeface="Times New Roman"/>
              </a:rPr>
              <a:t>this skill?</a:t>
            </a:r>
            <a:endParaRPr lang="en-US" sz="6000" b="1" dirty="0">
              <a:solidFill>
                <a:srgbClr val="9349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4000"/>
                                  </p:stCondLst>
                                  <p:childTnLst>
                                    <p:set>
                                      <p:cBhvr>
                                        <p:cTn id="11"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ymbal"/>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a:effectLst/>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a:effectLst/>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885965"/>
            <a:ext cx="9144000" cy="3990835"/>
          </a:xfrm>
          <a:prstGeom prst="rect">
            <a:avLst/>
          </a:prstGeom>
          <a:noFill/>
          <a:effectLst/>
        </p:spPr>
        <p:txBody>
          <a:bodyPr wrap="square" rtlCol="0">
            <a:spAutoFit/>
          </a:bodyPr>
          <a:lstStyle/>
          <a:p>
            <a:r>
              <a:rPr lang="en-US" sz="4000" b="1" dirty="0" smtClean="0">
                <a:solidFill>
                  <a:srgbClr val="0000FF"/>
                </a:solidFill>
                <a:latin typeface="Times New Roman"/>
                <a:cs typeface="Times New Roman"/>
              </a:rPr>
              <a:t>SAMPLE GOAL: VOCAL PRODUCTION</a:t>
            </a:r>
          </a:p>
          <a:p>
            <a:r>
              <a:rPr lang="en-US" sz="2000" dirty="0" smtClean="0">
                <a:latin typeface="Times New Roman"/>
                <a:cs typeface="Times New Roman"/>
              </a:rPr>
              <a:t>  </a:t>
            </a:r>
          </a:p>
          <a:p>
            <a:pPr marL="742950" lvl="0" indent="-742950" algn="l"/>
            <a:r>
              <a:rPr lang="en-US" sz="4000" dirty="0" smtClean="0">
                <a:latin typeface="Times New Roman"/>
                <a:cs typeface="Times New Roman"/>
              </a:rPr>
              <a:t>    1.    To develop correct </a:t>
            </a:r>
            <a:r>
              <a:rPr lang="en-US" sz="4000" u="sng" dirty="0" smtClean="0">
                <a:latin typeface="Times New Roman"/>
                <a:cs typeface="Times New Roman"/>
              </a:rPr>
              <a:t>vocal production </a:t>
            </a:r>
            <a:r>
              <a:rPr lang="en-US" sz="4000" dirty="0" smtClean="0">
                <a:latin typeface="Times New Roman"/>
                <a:cs typeface="Times New Roman"/>
              </a:rPr>
              <a:t>technique</a:t>
            </a:r>
          </a:p>
          <a:p>
            <a:pPr marL="742950" lvl="0" indent="-742950" algn="l"/>
            <a:r>
              <a:rPr lang="en-US" sz="4000" dirty="0" smtClean="0">
                <a:latin typeface="Times New Roman"/>
                <a:cs typeface="Times New Roman"/>
              </a:rPr>
              <a:t>    1.1	</a:t>
            </a:r>
            <a:r>
              <a:rPr lang="en-US" sz="4000" i="1" dirty="0" smtClean="0">
                <a:latin typeface="Times New Roman"/>
                <a:cs typeface="Times New Roman"/>
              </a:rPr>
              <a:t>The student will </a:t>
            </a:r>
            <a:r>
              <a:rPr lang="en-US" sz="4000" dirty="0" smtClean="0">
                <a:latin typeface="Times New Roman"/>
                <a:cs typeface="Times New Roman"/>
              </a:rPr>
              <a:t>demonstrate proper breathing</a:t>
            </a:r>
          </a:p>
          <a:p>
            <a:pPr marL="742950" lvl="0" indent="-742950" algn="l"/>
            <a:r>
              <a:rPr lang="en-US" sz="4000" dirty="0" smtClean="0">
                <a:latin typeface="Times New Roman"/>
                <a:cs typeface="Times New Roman"/>
              </a:rPr>
              <a:t>			 techniques necessary for supporting tone. </a:t>
            </a:r>
            <a:r>
              <a:rPr lang="en-US" sz="4000" dirty="0" smtClean="0">
                <a:solidFill>
                  <a:srgbClr val="FF0000"/>
                </a:solidFill>
                <a:latin typeface="Times New Roman"/>
                <a:cs typeface="Times New Roman"/>
              </a:rPr>
              <a:t>(IG1)_____</a:t>
            </a:r>
          </a:p>
          <a:p>
            <a:pPr lvl="0" algn="l"/>
            <a:r>
              <a:rPr lang="en-US" sz="4000" dirty="0" smtClean="0">
                <a:solidFill>
                  <a:srgbClr val="FF0000"/>
                </a:solidFill>
                <a:latin typeface="Times New Roman"/>
                <a:cs typeface="Times New Roman"/>
              </a:rPr>
              <a:t>	</a:t>
            </a: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
        <p:nvSpPr>
          <p:cNvPr id="6" name="TextBox 5"/>
          <p:cNvSpPr txBox="1"/>
          <p:nvPr/>
        </p:nvSpPr>
        <p:spPr>
          <a:xfrm>
            <a:off x="7467600" y="2286000"/>
            <a:ext cx="1021295" cy="543738"/>
          </a:xfrm>
          <a:prstGeom prst="rect">
            <a:avLst/>
          </a:prstGeom>
          <a:noFill/>
          <a:effectLst/>
        </p:spPr>
        <p:txBody>
          <a:bodyPr wrap="square" rtlCol="0">
            <a:spAutoFit/>
          </a:bodyPr>
          <a:lstStyle/>
          <a:p>
            <a:r>
              <a:rPr lang="en-US" sz="4400" dirty="0" smtClean="0">
                <a:solidFill>
                  <a:srgbClr val="FF0000"/>
                </a:solidFill>
                <a:latin typeface="Times New Roman"/>
                <a:cs typeface="Times New Roman"/>
              </a:rPr>
              <a:t>(Pr)</a:t>
            </a:r>
            <a:endParaRPr lang="en-US" sz="4400" dirty="0"/>
          </a:p>
        </p:txBody>
      </p:sp>
      <p:sp>
        <p:nvSpPr>
          <p:cNvPr id="8" name="TextBox 7"/>
          <p:cNvSpPr txBox="1"/>
          <p:nvPr/>
        </p:nvSpPr>
        <p:spPr>
          <a:xfrm>
            <a:off x="228600" y="2743200"/>
            <a:ext cx="8821071" cy="1733807"/>
          </a:xfrm>
          <a:prstGeom prst="rect">
            <a:avLst/>
          </a:prstGeom>
          <a:noFill/>
          <a:effectLst/>
        </p:spPr>
        <p:txBody>
          <a:bodyPr wrap="none" rtlCol="0">
            <a:spAutoFit/>
          </a:bodyPr>
          <a:lstStyle/>
          <a:p>
            <a:pPr lvl="0" algn="l"/>
            <a:r>
              <a:rPr lang="en-US" sz="4000" dirty="0" smtClean="0">
                <a:solidFill>
                  <a:srgbClr val="CC66FF"/>
                </a:solidFill>
                <a:latin typeface="Times New Roman"/>
                <a:cs typeface="Times New Roman"/>
              </a:rPr>
              <a:t> </a:t>
            </a:r>
            <a:r>
              <a:rPr lang="en-US" sz="4000" dirty="0" smtClean="0">
                <a:solidFill>
                  <a:srgbClr val="9349BC"/>
                </a:solidFill>
                <a:latin typeface="Times New Roman"/>
                <a:cs typeface="Times New Roman"/>
              </a:rPr>
              <a:t>1.1. A   Have students take an “air sip” using “</a:t>
            </a:r>
            <a:r>
              <a:rPr lang="en-US" sz="4000" dirty="0" err="1" smtClean="0">
                <a:solidFill>
                  <a:srgbClr val="9349BC"/>
                </a:solidFill>
                <a:latin typeface="Times New Roman"/>
                <a:cs typeface="Times New Roman"/>
              </a:rPr>
              <a:t>oo</a:t>
            </a:r>
            <a:r>
              <a:rPr lang="en-US" sz="4000" dirty="0" smtClean="0">
                <a:solidFill>
                  <a:srgbClr val="9349BC"/>
                </a:solidFill>
                <a:latin typeface="Times New Roman"/>
                <a:cs typeface="Times New Roman"/>
              </a:rPr>
              <a:t>” vowel</a:t>
            </a:r>
          </a:p>
          <a:p>
            <a:pPr lvl="0" algn="l"/>
            <a:r>
              <a:rPr lang="en-US" sz="4000" dirty="0" smtClean="0">
                <a:solidFill>
                  <a:srgbClr val="9349BC"/>
                </a:solidFill>
                <a:latin typeface="Times New Roman"/>
                <a:cs typeface="Times New Roman"/>
              </a:rPr>
              <a:t>              embouchure over slow 4 count, exhaling over slow 8</a:t>
            </a:r>
          </a:p>
          <a:p>
            <a:pPr lvl="0" algn="l"/>
            <a:r>
              <a:rPr lang="en-US" sz="4000" dirty="0" smtClean="0">
                <a:solidFill>
                  <a:srgbClr val="9349BC"/>
                </a:solidFill>
                <a:latin typeface="Times New Roman"/>
                <a:cs typeface="Times New Roman"/>
              </a:rPr>
              <a:t>              count demonstrating proper upper body posture</a:t>
            </a:r>
          </a:p>
          <a:p>
            <a:pPr lvl="0" algn="l"/>
            <a:r>
              <a:rPr lang="en-US" sz="4000" i="1" dirty="0" smtClean="0">
                <a:solidFill>
                  <a:srgbClr val="9349BC"/>
                </a:solidFill>
                <a:latin typeface="Times New Roman"/>
                <a:cs typeface="Times New Roman"/>
              </a:rPr>
              <a:t>            </a:t>
            </a:r>
            <a:r>
              <a:rPr lang="en-US" sz="4000" dirty="0" smtClean="0">
                <a:solidFill>
                  <a:srgbClr val="9349BC"/>
                </a:solidFill>
                <a:latin typeface="Times New Roman"/>
                <a:cs typeface="Times New Roman"/>
              </a:rPr>
              <a:t>  throughout </a:t>
            </a:r>
            <a:r>
              <a:rPr lang="en-US" sz="4000" i="1" dirty="0" smtClean="0">
                <a:solidFill>
                  <a:srgbClr val="9349BC"/>
                </a:solidFill>
                <a:latin typeface="Times New Roman"/>
                <a:cs typeface="Times New Roman"/>
              </a:rPr>
              <a:t>(Assessment</a:t>
            </a:r>
            <a:r>
              <a:rPr lang="en-US" sz="4000" dirty="0" smtClean="0">
                <a:solidFill>
                  <a:srgbClr val="9349BC"/>
                </a:solidFill>
                <a:latin typeface="Times New Roman"/>
                <a:cs typeface="Times New Roman"/>
              </a:rPr>
              <a:t>) </a:t>
            </a:r>
            <a:endParaRPr lang="en-US" sz="4000" dirty="0">
              <a:solidFill>
                <a:srgbClr val="9349BC"/>
              </a:solidFill>
            </a:endParaRPr>
          </a:p>
        </p:txBody>
      </p:sp>
      <p:sp>
        <p:nvSpPr>
          <p:cNvPr id="9" name="TextBox 8"/>
          <p:cNvSpPr txBox="1"/>
          <p:nvPr/>
        </p:nvSpPr>
        <p:spPr>
          <a:xfrm>
            <a:off x="0" y="4907498"/>
            <a:ext cx="9144000" cy="543738"/>
          </a:xfrm>
          <a:prstGeom prst="rect">
            <a:avLst/>
          </a:prstGeom>
          <a:noFill/>
          <a:effectLst/>
        </p:spPr>
        <p:txBody>
          <a:bodyPr wrap="square" rtlCol="0">
            <a:spAutoFit/>
          </a:bodyPr>
          <a:lstStyle/>
          <a:p>
            <a:pPr lvl="0"/>
            <a:r>
              <a:rPr lang="en-US" sz="4400" b="1" i="1" dirty="0" smtClean="0">
                <a:solidFill>
                  <a:srgbClr val="9349BC"/>
                </a:solidFill>
                <a:latin typeface="Times New Roman"/>
                <a:cs typeface="Times New Roman"/>
              </a:rPr>
              <a:t>Now </a:t>
            </a:r>
            <a:r>
              <a:rPr lang="en-US" sz="4400" b="1" i="1" u="sng" dirty="0" smtClean="0">
                <a:solidFill>
                  <a:srgbClr val="9349BC"/>
                </a:solidFill>
                <a:latin typeface="Times New Roman"/>
                <a:cs typeface="Times New Roman"/>
              </a:rPr>
              <a:t>YOU </a:t>
            </a:r>
            <a:r>
              <a:rPr lang="en-US" sz="4400" b="1" i="1" dirty="0" smtClean="0">
                <a:solidFill>
                  <a:srgbClr val="9349BC"/>
                </a:solidFill>
                <a:latin typeface="Times New Roman"/>
                <a:cs typeface="Times New Roman"/>
              </a:rPr>
              <a:t>try writing an assessment for this IG.</a:t>
            </a:r>
            <a:endParaRPr lang="en-US" sz="4400" b="1" i="1" dirty="0">
              <a:solidFill>
                <a:srgbClr val="9349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a:effectLst/>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a:effectLst/>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885965"/>
            <a:ext cx="9144000" cy="3990835"/>
          </a:xfrm>
          <a:prstGeom prst="rect">
            <a:avLst/>
          </a:prstGeom>
          <a:noFill/>
          <a:effectLst/>
        </p:spPr>
        <p:txBody>
          <a:bodyPr wrap="square" rtlCol="0">
            <a:spAutoFit/>
          </a:bodyPr>
          <a:lstStyle/>
          <a:p>
            <a:r>
              <a:rPr lang="en-US" sz="4000" b="1" dirty="0" smtClean="0">
                <a:solidFill>
                  <a:srgbClr val="0000FF"/>
                </a:solidFill>
                <a:latin typeface="Times New Roman"/>
                <a:cs typeface="Times New Roman"/>
              </a:rPr>
              <a:t>SAMPLE GOAL: VOCAL PRODUCTION</a:t>
            </a:r>
          </a:p>
          <a:p>
            <a:r>
              <a:rPr lang="en-US" sz="2000" dirty="0" smtClean="0">
                <a:latin typeface="Times New Roman"/>
                <a:cs typeface="Times New Roman"/>
              </a:rPr>
              <a:t>  </a:t>
            </a:r>
          </a:p>
          <a:p>
            <a:pPr marL="742950" lvl="0" indent="-742950" algn="l"/>
            <a:r>
              <a:rPr lang="en-US" sz="4000" dirty="0" smtClean="0">
                <a:latin typeface="Times New Roman"/>
                <a:cs typeface="Times New Roman"/>
              </a:rPr>
              <a:t>    1.    To develop correct </a:t>
            </a:r>
            <a:r>
              <a:rPr lang="en-US" sz="4000" u="sng" dirty="0" smtClean="0">
                <a:latin typeface="Times New Roman"/>
                <a:cs typeface="Times New Roman"/>
              </a:rPr>
              <a:t>vocal production </a:t>
            </a:r>
            <a:r>
              <a:rPr lang="en-US" sz="4000" dirty="0" smtClean="0">
                <a:latin typeface="Times New Roman"/>
                <a:cs typeface="Times New Roman"/>
              </a:rPr>
              <a:t>technique</a:t>
            </a:r>
          </a:p>
          <a:p>
            <a:pPr marL="742950" lvl="0" indent="-742950" algn="l"/>
            <a:r>
              <a:rPr lang="en-US" sz="4000" dirty="0" smtClean="0">
                <a:latin typeface="Times New Roman"/>
                <a:cs typeface="Times New Roman"/>
              </a:rPr>
              <a:t>    1.1	</a:t>
            </a:r>
            <a:r>
              <a:rPr lang="en-US" sz="4000" i="1" dirty="0" smtClean="0">
                <a:latin typeface="Times New Roman"/>
                <a:cs typeface="Times New Roman"/>
              </a:rPr>
              <a:t>The student will </a:t>
            </a:r>
            <a:r>
              <a:rPr lang="en-US" sz="4000" dirty="0" smtClean="0">
                <a:latin typeface="Times New Roman"/>
                <a:cs typeface="Times New Roman"/>
              </a:rPr>
              <a:t>demonstrate proper breathing</a:t>
            </a:r>
          </a:p>
          <a:p>
            <a:pPr marL="742950" lvl="0" indent="-742950" algn="l"/>
            <a:r>
              <a:rPr lang="en-US" sz="4000" dirty="0" smtClean="0">
                <a:latin typeface="Times New Roman"/>
                <a:cs typeface="Times New Roman"/>
              </a:rPr>
              <a:t>			 techniques necessary for supporting tone. </a:t>
            </a:r>
            <a:r>
              <a:rPr lang="en-US" sz="4000" dirty="0" smtClean="0">
                <a:solidFill>
                  <a:srgbClr val="FF0000"/>
                </a:solidFill>
                <a:latin typeface="Times New Roman"/>
                <a:cs typeface="Times New Roman"/>
              </a:rPr>
              <a:t>(IG1)_____</a:t>
            </a:r>
          </a:p>
          <a:p>
            <a:pPr lvl="0" algn="l"/>
            <a:r>
              <a:rPr lang="en-US" sz="4000" dirty="0" smtClean="0">
                <a:solidFill>
                  <a:srgbClr val="FF0000"/>
                </a:solidFill>
                <a:latin typeface="Times New Roman"/>
                <a:cs typeface="Times New Roman"/>
              </a:rPr>
              <a:t>	</a:t>
            </a: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
        <p:nvSpPr>
          <p:cNvPr id="6" name="TextBox 5"/>
          <p:cNvSpPr txBox="1"/>
          <p:nvPr/>
        </p:nvSpPr>
        <p:spPr>
          <a:xfrm>
            <a:off x="7467600" y="2286000"/>
            <a:ext cx="1021295" cy="543738"/>
          </a:xfrm>
          <a:prstGeom prst="rect">
            <a:avLst/>
          </a:prstGeom>
          <a:noFill/>
          <a:effectLst/>
        </p:spPr>
        <p:txBody>
          <a:bodyPr wrap="square" rtlCol="0">
            <a:spAutoFit/>
          </a:bodyPr>
          <a:lstStyle/>
          <a:p>
            <a:r>
              <a:rPr lang="en-US" sz="4400" dirty="0" smtClean="0">
                <a:solidFill>
                  <a:srgbClr val="FF0000"/>
                </a:solidFill>
                <a:latin typeface="Times New Roman"/>
                <a:cs typeface="Times New Roman"/>
              </a:rPr>
              <a:t>(Pr)</a:t>
            </a:r>
            <a:endParaRPr lang="en-US" sz="4400" dirty="0"/>
          </a:p>
        </p:txBody>
      </p:sp>
      <p:sp>
        <p:nvSpPr>
          <p:cNvPr id="8" name="TextBox 7"/>
          <p:cNvSpPr txBox="1"/>
          <p:nvPr/>
        </p:nvSpPr>
        <p:spPr>
          <a:xfrm>
            <a:off x="228600" y="2761993"/>
            <a:ext cx="8821071" cy="1733807"/>
          </a:xfrm>
          <a:prstGeom prst="rect">
            <a:avLst/>
          </a:prstGeom>
          <a:noFill/>
          <a:effectLst/>
        </p:spPr>
        <p:txBody>
          <a:bodyPr wrap="none" rtlCol="0">
            <a:spAutoFit/>
          </a:bodyPr>
          <a:lstStyle/>
          <a:p>
            <a:pPr lvl="0" algn="l"/>
            <a:r>
              <a:rPr lang="en-US" sz="4000" dirty="0" smtClean="0">
                <a:solidFill>
                  <a:srgbClr val="CC66FF"/>
                </a:solidFill>
                <a:latin typeface="Times New Roman"/>
                <a:cs typeface="Times New Roman"/>
              </a:rPr>
              <a:t> </a:t>
            </a:r>
            <a:r>
              <a:rPr lang="en-US" sz="4000" dirty="0" smtClean="0">
                <a:solidFill>
                  <a:srgbClr val="9349BC"/>
                </a:solidFill>
                <a:latin typeface="Times New Roman"/>
                <a:cs typeface="Times New Roman"/>
              </a:rPr>
              <a:t>1.1. A   Have students take an “air sip” using “</a:t>
            </a:r>
            <a:r>
              <a:rPr lang="en-US" sz="4000" dirty="0" err="1" smtClean="0">
                <a:solidFill>
                  <a:srgbClr val="9349BC"/>
                </a:solidFill>
                <a:latin typeface="Times New Roman"/>
                <a:cs typeface="Times New Roman"/>
              </a:rPr>
              <a:t>oo</a:t>
            </a:r>
            <a:r>
              <a:rPr lang="en-US" sz="4000" dirty="0" smtClean="0">
                <a:solidFill>
                  <a:srgbClr val="9349BC"/>
                </a:solidFill>
                <a:latin typeface="Times New Roman"/>
                <a:cs typeface="Times New Roman"/>
              </a:rPr>
              <a:t>” vowel</a:t>
            </a:r>
          </a:p>
          <a:p>
            <a:pPr lvl="0" algn="l"/>
            <a:r>
              <a:rPr lang="en-US" sz="4000" dirty="0" smtClean="0">
                <a:solidFill>
                  <a:srgbClr val="9349BC"/>
                </a:solidFill>
                <a:latin typeface="Times New Roman"/>
                <a:cs typeface="Times New Roman"/>
              </a:rPr>
              <a:t>              embouchure over slow 4 count, exhaling over slow 8</a:t>
            </a:r>
          </a:p>
          <a:p>
            <a:pPr lvl="0" algn="l"/>
            <a:r>
              <a:rPr lang="en-US" sz="4000" dirty="0" smtClean="0">
                <a:solidFill>
                  <a:srgbClr val="9349BC"/>
                </a:solidFill>
                <a:latin typeface="Times New Roman"/>
                <a:cs typeface="Times New Roman"/>
              </a:rPr>
              <a:t>              count demonstrating proper upper body posture</a:t>
            </a:r>
          </a:p>
          <a:p>
            <a:pPr lvl="0" algn="l"/>
            <a:r>
              <a:rPr lang="en-US" sz="4000" i="1" dirty="0" smtClean="0">
                <a:solidFill>
                  <a:srgbClr val="9349BC"/>
                </a:solidFill>
                <a:latin typeface="Times New Roman"/>
                <a:cs typeface="Times New Roman"/>
              </a:rPr>
              <a:t>            </a:t>
            </a:r>
            <a:r>
              <a:rPr lang="en-US" sz="4000" dirty="0" smtClean="0">
                <a:solidFill>
                  <a:srgbClr val="9349BC"/>
                </a:solidFill>
                <a:latin typeface="Times New Roman"/>
                <a:cs typeface="Times New Roman"/>
              </a:rPr>
              <a:t>  throughout </a:t>
            </a:r>
            <a:r>
              <a:rPr lang="en-US" sz="4000" i="1" dirty="0" smtClean="0">
                <a:solidFill>
                  <a:srgbClr val="9349BC"/>
                </a:solidFill>
                <a:latin typeface="Times New Roman"/>
                <a:cs typeface="Times New Roman"/>
              </a:rPr>
              <a:t>(Assessment</a:t>
            </a:r>
            <a:r>
              <a:rPr lang="en-US" sz="4000" dirty="0" smtClean="0">
                <a:solidFill>
                  <a:srgbClr val="9349BC"/>
                </a:solidFill>
                <a:latin typeface="Times New Roman"/>
                <a:cs typeface="Times New Roman"/>
              </a:rPr>
              <a:t>) </a:t>
            </a:r>
            <a:endParaRPr lang="en-US" sz="4000" dirty="0">
              <a:solidFill>
                <a:srgbClr val="9349BC"/>
              </a:solidFill>
            </a:endParaRPr>
          </a:p>
        </p:txBody>
      </p:sp>
      <p:sp>
        <p:nvSpPr>
          <p:cNvPr id="9" name="TextBox 8"/>
          <p:cNvSpPr txBox="1"/>
          <p:nvPr/>
        </p:nvSpPr>
        <p:spPr>
          <a:xfrm>
            <a:off x="238998" y="4419600"/>
            <a:ext cx="8905002" cy="1323439"/>
          </a:xfrm>
          <a:prstGeom prst="rect">
            <a:avLst/>
          </a:prstGeom>
          <a:noFill/>
          <a:effectLst/>
        </p:spPr>
        <p:txBody>
          <a:bodyPr wrap="square" rtlCol="0">
            <a:spAutoFit/>
          </a:bodyPr>
          <a:lstStyle/>
          <a:p>
            <a:pPr lvl="0" algn="l"/>
            <a:r>
              <a:rPr lang="en-US" sz="4000" dirty="0" smtClean="0">
                <a:solidFill>
                  <a:srgbClr val="CC66FF"/>
                </a:solidFill>
                <a:latin typeface="Times New Roman"/>
                <a:cs typeface="Times New Roman"/>
              </a:rPr>
              <a:t> </a:t>
            </a:r>
            <a:r>
              <a:rPr lang="en-US" sz="4000" dirty="0" smtClean="0">
                <a:solidFill>
                  <a:srgbClr val="9349BC"/>
                </a:solidFill>
                <a:latin typeface="Times New Roman"/>
                <a:cs typeface="Times New Roman"/>
              </a:rPr>
              <a:t>1.1. B   Have students take an “air sip” then blow out short</a:t>
            </a:r>
          </a:p>
          <a:p>
            <a:pPr lvl="0" algn="l"/>
            <a:r>
              <a:rPr lang="en-US" sz="4000" dirty="0" smtClean="0">
                <a:solidFill>
                  <a:srgbClr val="9349BC"/>
                </a:solidFill>
                <a:latin typeface="Times New Roman"/>
                <a:cs typeface="Times New Roman"/>
              </a:rPr>
              <a:t>              puffs demonstrating awareness of abdominal muscles     </a:t>
            </a:r>
          </a:p>
          <a:p>
            <a:pPr lvl="0" algn="l"/>
            <a:r>
              <a:rPr lang="en-US" sz="4000" dirty="0" smtClean="0">
                <a:solidFill>
                  <a:srgbClr val="9349BC"/>
                </a:solidFill>
                <a:latin typeface="Times New Roman"/>
                <a:cs typeface="Times New Roman"/>
              </a:rPr>
              <a:t>              involved in breathing. (</a:t>
            </a:r>
            <a:r>
              <a:rPr lang="en-US" sz="4000" i="1" dirty="0" smtClean="0">
                <a:solidFill>
                  <a:srgbClr val="9349BC"/>
                </a:solidFill>
                <a:latin typeface="Times New Roman"/>
                <a:cs typeface="Times New Roman"/>
              </a:rPr>
              <a:t>Assessment</a:t>
            </a:r>
            <a:r>
              <a:rPr lang="en-US" sz="4000" dirty="0" smtClean="0">
                <a:solidFill>
                  <a:srgbClr val="9349BC"/>
                </a:solidFill>
                <a:latin typeface="Times New Roman"/>
                <a:cs typeface="Times New Roman"/>
              </a:rPr>
              <a:t>) </a:t>
            </a:r>
            <a:endParaRPr lang="en-US" sz="4000" dirty="0">
              <a:solidFill>
                <a:srgbClr val="9349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914400"/>
            <a:ext cx="9144000" cy="9325628"/>
          </a:xfrm>
          <a:prstGeom prst="rect">
            <a:avLst/>
          </a:prstGeom>
          <a:noFill/>
        </p:spPr>
        <p:txBody>
          <a:bodyPr wrap="square" rtlCol="0">
            <a:spAutoFit/>
          </a:bodyPr>
          <a:lstStyle/>
          <a:p>
            <a:r>
              <a:rPr lang="en-US" sz="4000" b="1" dirty="0" smtClean="0">
                <a:solidFill>
                  <a:srgbClr val="0000FF"/>
                </a:solidFill>
                <a:latin typeface="Times New Roman"/>
                <a:cs typeface="Times New Roman"/>
              </a:rPr>
              <a:t>SAMPLE GOALS: SIMPLE MARIACHI STYLES (FORM)</a:t>
            </a:r>
          </a:p>
          <a:p>
            <a:r>
              <a:rPr lang="en-US" sz="2000" dirty="0" smtClean="0">
                <a:latin typeface="Times New Roman"/>
                <a:cs typeface="Times New Roman"/>
              </a:rPr>
              <a:t> </a:t>
            </a:r>
          </a:p>
          <a:p>
            <a:pPr algn="l"/>
            <a:r>
              <a:rPr lang="en-US" sz="4000" dirty="0" smtClean="0">
                <a:latin typeface="Times New Roman"/>
                <a:cs typeface="Times New Roman"/>
              </a:rPr>
              <a:t> Instructional Goals </a:t>
            </a:r>
            <a:r>
              <a:rPr lang="en-US" sz="4000" b="1" dirty="0" smtClean="0">
                <a:solidFill>
                  <a:srgbClr val="FF0000"/>
                </a:solidFill>
                <a:latin typeface="Times New Roman"/>
                <a:cs typeface="Times New Roman"/>
              </a:rPr>
              <a:t>(</a:t>
            </a:r>
            <a:r>
              <a:rPr lang="en-US" sz="4000" b="1" dirty="0" err="1" smtClean="0">
                <a:solidFill>
                  <a:srgbClr val="FF0000"/>
                </a:solidFill>
                <a:latin typeface="Times New Roman"/>
                <a:cs typeface="Times New Roman"/>
              </a:rPr>
              <a:t>IGs</a:t>
            </a:r>
            <a:r>
              <a:rPr lang="en-US" sz="4000" b="1" dirty="0" smtClean="0">
                <a:solidFill>
                  <a:srgbClr val="FF0000"/>
                </a:solidFill>
                <a:latin typeface="Times New Roman"/>
                <a:cs typeface="Times New Roman"/>
              </a:rPr>
              <a:t>)</a:t>
            </a:r>
            <a:r>
              <a:rPr lang="en-US" sz="4000" dirty="0" smtClean="0">
                <a:latin typeface="Times New Roman"/>
                <a:cs typeface="Times New Roman"/>
              </a:rPr>
              <a:t>: </a:t>
            </a:r>
            <a:r>
              <a:rPr lang="en-US" sz="4000" i="1" dirty="0" smtClean="0">
                <a:latin typeface="Times New Roman"/>
                <a:cs typeface="Times New Roman"/>
              </a:rPr>
              <a:t>The sample goals are: </a:t>
            </a:r>
            <a:endParaRPr lang="en-US" sz="4000" b="1" dirty="0" smtClean="0">
              <a:latin typeface="Times New Roman"/>
              <a:cs typeface="Times New Roman"/>
            </a:endParaRPr>
          </a:p>
          <a:p>
            <a:pPr lvl="0" algn="l"/>
            <a:r>
              <a:rPr lang="en-US" sz="4000" dirty="0" smtClean="0">
                <a:latin typeface="Times New Roman"/>
                <a:cs typeface="Times New Roman"/>
              </a:rPr>
              <a:t>        10.  To recognize simple Mariachi styles by</a:t>
            </a:r>
          </a:p>
          <a:p>
            <a:pPr lvl="0" algn="l"/>
            <a:r>
              <a:rPr lang="en-US" sz="4000" dirty="0" smtClean="0">
                <a:latin typeface="Times New Roman"/>
                <a:cs typeface="Times New Roman"/>
              </a:rPr>
              <a:t>               listening to recordings and live performances. </a:t>
            </a:r>
          </a:p>
          <a:p>
            <a:pPr lvl="0" algn="l"/>
            <a:r>
              <a:rPr lang="en-US" sz="4000" dirty="0" smtClean="0">
                <a:latin typeface="Times New Roman"/>
                <a:cs typeface="Times New Roman"/>
              </a:rPr>
              <a:t>        13.  To incorporate the traditional </a:t>
            </a:r>
            <a:r>
              <a:rPr lang="en-US" sz="4000" dirty="0" err="1" smtClean="0">
                <a:latin typeface="Times New Roman"/>
                <a:cs typeface="Times New Roman"/>
              </a:rPr>
              <a:t>mánicos</a:t>
            </a:r>
            <a:r>
              <a:rPr lang="en-US" sz="4000" dirty="0" smtClean="0">
                <a:latin typeface="Times New Roman"/>
                <a:cs typeface="Times New Roman"/>
              </a:rPr>
              <a:t> used in simple    </a:t>
            </a:r>
          </a:p>
          <a:p>
            <a:pPr lvl="0" algn="l"/>
            <a:r>
              <a:rPr lang="en-US" sz="4000" dirty="0" smtClean="0">
                <a:latin typeface="Times New Roman"/>
                <a:cs typeface="Times New Roman"/>
              </a:rPr>
              <a:t>               Mariachi styles into live performances.</a:t>
            </a:r>
          </a:p>
          <a:p>
            <a:pPr lvl="0" algn="l"/>
            <a:r>
              <a:rPr lang="en-US" sz="4000" dirty="0" smtClean="0">
                <a:latin typeface="Times New Roman"/>
                <a:cs typeface="Times New Roman"/>
              </a:rPr>
              <a:t>        19.  To demonstrate an awareness of the regional and</a:t>
            </a:r>
          </a:p>
          <a:p>
            <a:pPr lvl="0" algn="l"/>
            <a:r>
              <a:rPr lang="en-US" sz="4000" dirty="0" smtClean="0">
                <a:latin typeface="Times New Roman"/>
                <a:cs typeface="Times New Roman"/>
              </a:rPr>
              <a:t>		     historical significance and variations of Mariachi music.</a:t>
            </a:r>
          </a:p>
          <a:p>
            <a:pPr lvl="0" algn="l"/>
            <a:endParaRPr lang="en-US" sz="4000" dirty="0" smtClean="0">
              <a:latin typeface="Times New Roman"/>
              <a:cs typeface="Times New Roman"/>
            </a:endParaRPr>
          </a:p>
          <a:p>
            <a:pPr lvl="0" algn="l"/>
            <a:r>
              <a:rPr lang="en-US" sz="4000" dirty="0" smtClean="0">
                <a:latin typeface="Times New Roman"/>
                <a:cs typeface="Times New Roman"/>
              </a:rPr>
              <a:t>         X.1 </a:t>
            </a:r>
            <a:r>
              <a:rPr lang="en-US" sz="4000" i="1" dirty="0" smtClean="0">
                <a:latin typeface="Times New Roman"/>
                <a:cs typeface="Times New Roman"/>
              </a:rPr>
              <a:t>The student will </a:t>
            </a:r>
            <a:r>
              <a:rPr lang="en-US" sz="4000" dirty="0" smtClean="0">
                <a:latin typeface="Times New Roman"/>
                <a:cs typeface="Times New Roman"/>
              </a:rPr>
              <a:t>identify </a:t>
            </a:r>
            <a:r>
              <a:rPr lang="en-US" sz="4000" u="sng" dirty="0" err="1" smtClean="0">
                <a:latin typeface="Times New Roman"/>
                <a:cs typeface="Times New Roman"/>
              </a:rPr>
              <a:t>Ranchera</a:t>
            </a:r>
            <a:r>
              <a:rPr lang="en-US" sz="4000" u="sng" dirty="0" smtClean="0">
                <a:latin typeface="Times New Roman"/>
                <a:cs typeface="Times New Roman"/>
              </a:rPr>
              <a:t> </a:t>
            </a:r>
            <a:r>
              <a:rPr lang="en-US" sz="4000" u="sng" dirty="0" err="1" smtClean="0">
                <a:latin typeface="Times New Roman"/>
                <a:cs typeface="Times New Roman"/>
              </a:rPr>
              <a:t>Lenta</a:t>
            </a:r>
            <a:r>
              <a:rPr lang="en-US" sz="4000" u="sng" dirty="0" smtClean="0">
                <a:latin typeface="Times New Roman"/>
                <a:cs typeface="Times New Roman"/>
              </a:rPr>
              <a:t> (a.k.a. </a:t>
            </a:r>
            <a:r>
              <a:rPr lang="en-US" sz="4000" dirty="0" smtClean="0">
                <a:latin typeface="Times New Roman"/>
                <a:cs typeface="Times New Roman"/>
              </a:rPr>
              <a:t>	</a:t>
            </a:r>
            <a:r>
              <a:rPr lang="en-US" sz="4000" u="sng" dirty="0" err="1" smtClean="0">
                <a:latin typeface="Times New Roman"/>
                <a:cs typeface="Times New Roman"/>
              </a:rPr>
              <a:t>Romantica</a:t>
            </a:r>
            <a:r>
              <a:rPr lang="en-US" sz="4000" u="sng" dirty="0" smtClean="0">
                <a:latin typeface="Times New Roman"/>
                <a:cs typeface="Times New Roman"/>
              </a:rPr>
              <a:t>) </a:t>
            </a:r>
            <a:r>
              <a:rPr lang="en-US" sz="4000" dirty="0" smtClean="0">
                <a:latin typeface="Times New Roman"/>
                <a:cs typeface="Times New Roman"/>
              </a:rPr>
              <a:t>style </a:t>
            </a:r>
            <a:endParaRPr lang="en-US" sz="4000" dirty="0" smtClean="0">
              <a:latin typeface="Times New Roman"/>
              <a:cs typeface="Times New Roman"/>
            </a:endParaRPr>
          </a:p>
          <a:p>
            <a:pPr lvl="0" algn="l"/>
            <a:r>
              <a:rPr lang="en-US" sz="4000" dirty="0" smtClean="0">
                <a:latin typeface="Times New Roman"/>
                <a:cs typeface="Times New Roman"/>
              </a:rPr>
              <a:t>                (</a:t>
            </a:r>
            <a:r>
              <a:rPr lang="en-US" sz="4000" b="1" dirty="0" err="1" smtClean="0">
                <a:solidFill>
                  <a:srgbClr val="FF0000"/>
                </a:solidFill>
                <a:latin typeface="Times New Roman"/>
                <a:cs typeface="Times New Roman"/>
              </a:rPr>
              <a:t>IGs</a:t>
            </a:r>
            <a:r>
              <a:rPr lang="en-US" sz="4000" dirty="0" smtClean="0">
                <a:latin typeface="Times New Roman"/>
                <a:cs typeface="Times New Roman"/>
              </a:rPr>
              <a:t> 10, 13, 19)</a:t>
            </a:r>
          </a:p>
          <a:p>
            <a:pPr lvl="0" algn="l"/>
            <a:r>
              <a:rPr lang="en-US" sz="4000" dirty="0" smtClean="0">
                <a:latin typeface="Times New Roman"/>
                <a:cs typeface="Times New Roman"/>
              </a:rPr>
              <a:t>        </a:t>
            </a:r>
          </a:p>
          <a:p>
            <a:pPr lvl="0" algn="l"/>
            <a:endParaRPr lang="en-US" sz="4000" dirty="0" smtClean="0">
              <a:latin typeface="Times New Roman"/>
              <a:cs typeface="Times New Roman"/>
            </a:endParaRPr>
          </a:p>
          <a:p>
            <a:pPr algn="l"/>
            <a:endParaRPr lang="en-US" sz="4000" dirty="0" smtClean="0"/>
          </a:p>
          <a:p>
            <a:pPr lvl="0" algn="l"/>
            <a:endParaRPr lang="en-US" sz="4000" dirty="0" smtClean="0"/>
          </a:p>
          <a:p>
            <a:endParaRPr lang="en-US" sz="4000" dirty="0" smtClean="0"/>
          </a:p>
          <a:p>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533400" y="0"/>
            <a:ext cx="7162800" cy="609600"/>
          </a:xfrm>
        </p:spPr>
        <p:txBody>
          <a:bodyPr/>
          <a:lstStyle/>
          <a:p>
            <a:pPr eaLnBrk="1" hangingPunct="1"/>
            <a:r>
              <a:rPr lang="en-US" sz="3200" dirty="0" smtClean="0">
                <a:solidFill>
                  <a:srgbClr val="FF0000"/>
                </a:solidFill>
                <a:latin typeface="Times New Roman"/>
                <a:cs typeface="Times New Roman"/>
              </a:rPr>
              <a:t>        </a:t>
            </a:r>
            <a:r>
              <a:rPr lang="en-US" sz="3200" dirty="0" err="1" smtClean="0">
                <a:solidFill>
                  <a:srgbClr val="FF0000"/>
                </a:solidFill>
                <a:latin typeface="Times New Roman"/>
                <a:cs typeface="Times New Roman"/>
              </a:rPr>
              <a:t>Ranchera</a:t>
            </a:r>
            <a:r>
              <a:rPr lang="en-US" sz="3200" dirty="0" smtClean="0">
                <a:solidFill>
                  <a:srgbClr val="FF0000"/>
                </a:solidFill>
                <a:latin typeface="Times New Roman"/>
                <a:cs typeface="Times New Roman"/>
              </a:rPr>
              <a:t> </a:t>
            </a:r>
            <a:r>
              <a:rPr lang="en-US" sz="3200" dirty="0" err="1" smtClean="0">
                <a:solidFill>
                  <a:srgbClr val="FF0000"/>
                </a:solidFill>
                <a:latin typeface="Times New Roman"/>
                <a:cs typeface="Times New Roman"/>
              </a:rPr>
              <a:t>Lenta</a:t>
            </a:r>
            <a:r>
              <a:rPr lang="en-US" sz="3200" dirty="0" smtClean="0">
                <a:solidFill>
                  <a:srgbClr val="FF0000"/>
                </a:solidFill>
                <a:latin typeface="Times New Roman"/>
                <a:cs typeface="Times New Roman"/>
              </a:rPr>
              <a:t> Style</a:t>
            </a:r>
            <a:endParaRPr lang="en-US" sz="2400" dirty="0">
              <a:latin typeface="Times New Roman"/>
              <a:cs typeface="Times New Roman"/>
            </a:endParaRPr>
          </a:p>
        </p:txBody>
      </p:sp>
      <p:sp>
        <p:nvSpPr>
          <p:cNvPr id="44036" name="Rectangle 3"/>
          <p:cNvSpPr>
            <a:spLocks noGrp="1" noChangeArrowheads="1"/>
          </p:cNvSpPr>
          <p:nvPr>
            <p:ph type="body" idx="1"/>
          </p:nvPr>
        </p:nvSpPr>
        <p:spPr>
          <a:xfrm>
            <a:off x="990600" y="609600"/>
            <a:ext cx="7162800" cy="914400"/>
          </a:xfrm>
        </p:spPr>
        <p:txBody>
          <a:bodyPr/>
          <a:lstStyle/>
          <a:p>
            <a:pPr eaLnBrk="1" hangingPunct="1">
              <a:lnSpc>
                <a:spcPct val="90000"/>
              </a:lnSpc>
              <a:buFontTx/>
              <a:buNone/>
            </a:pPr>
            <a:r>
              <a:rPr lang="en-US" sz="2400" dirty="0">
                <a:latin typeface="Times New Roman"/>
                <a:cs typeface="Times New Roman"/>
              </a:rPr>
              <a:t>4</a:t>
            </a:r>
            <a:r>
              <a:rPr lang="en-US" sz="2400" dirty="0" smtClean="0">
                <a:latin typeface="Times New Roman"/>
                <a:cs typeface="Times New Roman"/>
              </a:rPr>
              <a:t>/</a:t>
            </a:r>
            <a:r>
              <a:rPr lang="en-US" sz="2400" dirty="0">
                <a:latin typeface="Times New Roman"/>
                <a:cs typeface="Times New Roman"/>
              </a:rPr>
              <a:t>4 Time Signature		</a:t>
            </a:r>
            <a:r>
              <a:rPr lang="en-US" altLang="ja-JP" sz="2400" dirty="0" err="1">
                <a:latin typeface="Times New Roman"/>
                <a:cs typeface="Times New Roman"/>
              </a:rPr>
              <a:t>Mánico</a:t>
            </a:r>
            <a:r>
              <a:rPr lang="en-US" altLang="ja-JP" sz="2400" dirty="0">
                <a:latin typeface="Times New Roman"/>
                <a:cs typeface="Times New Roman"/>
              </a:rPr>
              <a:t>: Down Strums</a:t>
            </a:r>
            <a:endParaRPr lang="en-US" sz="1800" dirty="0">
              <a:latin typeface="Times New Roman"/>
              <a:cs typeface="Times New Roman"/>
            </a:endParaRPr>
          </a:p>
          <a:p>
            <a:pPr eaLnBrk="1" hangingPunct="1">
              <a:lnSpc>
                <a:spcPct val="90000"/>
              </a:lnSpc>
              <a:buFontTx/>
              <a:buNone/>
            </a:pPr>
            <a:r>
              <a:rPr lang="en-US" sz="2400" dirty="0">
                <a:latin typeface="Times New Roman"/>
                <a:cs typeface="Times New Roman"/>
              </a:rPr>
              <a:t>Mostly Major Keys		</a:t>
            </a:r>
            <a:r>
              <a:rPr lang="en-US" altLang="ja-JP" sz="2400" dirty="0" err="1">
                <a:latin typeface="Times New Roman"/>
                <a:cs typeface="Times New Roman"/>
              </a:rPr>
              <a:t>Golpe</a:t>
            </a:r>
            <a:r>
              <a:rPr lang="en-US" altLang="ja-JP" sz="2400" dirty="0">
                <a:latin typeface="Times New Roman"/>
                <a:cs typeface="Times New Roman"/>
              </a:rPr>
              <a:t> Strum</a:t>
            </a:r>
          </a:p>
          <a:p>
            <a:pPr eaLnBrk="1" hangingPunct="1">
              <a:lnSpc>
                <a:spcPct val="90000"/>
              </a:lnSpc>
              <a:buFontTx/>
              <a:buNone/>
            </a:pPr>
            <a:endParaRPr lang="en-US" sz="2400" dirty="0">
              <a:latin typeface="Times New Roman"/>
              <a:cs typeface="Times New Roman"/>
            </a:endParaRPr>
          </a:p>
          <a:p>
            <a:pPr eaLnBrk="1" hangingPunct="1">
              <a:lnSpc>
                <a:spcPct val="90000"/>
              </a:lnSpc>
              <a:buFontTx/>
              <a:buNone/>
            </a:pPr>
            <a:endParaRPr lang="en-US" altLang="ja-JP" sz="2400" dirty="0">
              <a:latin typeface="Times New Roman"/>
              <a:cs typeface="Times New Roman"/>
            </a:endParaRPr>
          </a:p>
        </p:txBody>
      </p:sp>
      <p:sp>
        <p:nvSpPr>
          <p:cNvPr id="44037" name="Rectangle 4"/>
          <p:cNvSpPr>
            <a:spLocks noChangeArrowheads="1"/>
          </p:cNvSpPr>
          <p:nvPr/>
        </p:nvSpPr>
        <p:spPr bwMode="auto">
          <a:xfrm>
            <a:off x="3505200" y="2743200"/>
            <a:ext cx="3001963" cy="822325"/>
          </a:xfrm>
          <a:prstGeom prst="rect">
            <a:avLst/>
          </a:prstGeom>
          <a:noFill/>
          <a:ln w="9525">
            <a:noFill/>
            <a:miter lim="800000"/>
            <a:headEnd/>
            <a:tailEnd/>
          </a:ln>
        </p:spPr>
        <p:txBody>
          <a:bodyPr>
            <a:prstTxWarp prst="textNoShape">
              <a:avLst/>
            </a:prstTxWarp>
            <a:spAutoFit/>
          </a:bodyPr>
          <a:lstStyle/>
          <a:p>
            <a:pPr algn="just"/>
            <a:endParaRPr lang="en-US" baseline="0">
              <a:latin typeface="Times New Roman" charset="0"/>
            </a:endParaRPr>
          </a:p>
          <a:p>
            <a:pPr algn="l"/>
            <a:endParaRPr lang="en-US" baseline="0"/>
          </a:p>
        </p:txBody>
      </p:sp>
      <p:sp>
        <p:nvSpPr>
          <p:cNvPr id="44038" name="Rectangle 11"/>
          <p:cNvSpPr>
            <a:spLocks noChangeArrowheads="1"/>
          </p:cNvSpPr>
          <p:nvPr/>
        </p:nvSpPr>
        <p:spPr bwMode="auto">
          <a:xfrm>
            <a:off x="990600" y="1352490"/>
            <a:ext cx="5007667" cy="400110"/>
          </a:xfrm>
          <a:prstGeom prst="rect">
            <a:avLst/>
          </a:prstGeom>
          <a:noFill/>
          <a:ln w="9525">
            <a:noFill/>
            <a:miter lim="800000"/>
            <a:headEnd/>
            <a:tailEnd/>
          </a:ln>
        </p:spPr>
        <p:txBody>
          <a:bodyPr wrap="none">
            <a:prstTxWarp prst="textNoShape">
              <a:avLst/>
            </a:prstTxWarp>
            <a:spAutoFit/>
          </a:bodyPr>
          <a:lstStyle/>
          <a:p>
            <a:pPr algn="l"/>
            <a:r>
              <a:rPr lang="en-US" sz="1600" i="1" baseline="0" dirty="0" smtClean="0">
                <a:solidFill>
                  <a:srgbClr val="FF0000"/>
                </a:solidFill>
                <a:latin typeface="Times New Roman"/>
                <a:cs typeface="Times New Roman"/>
              </a:rPr>
              <a:t>HINT: Have </a:t>
            </a:r>
            <a:r>
              <a:rPr lang="en-US" sz="1600" i="1" baseline="0" dirty="0">
                <a:solidFill>
                  <a:srgbClr val="FF0000"/>
                </a:solidFill>
                <a:latin typeface="Times New Roman"/>
                <a:cs typeface="Times New Roman"/>
              </a:rPr>
              <a:t>students speak text in rhythm before playing</a:t>
            </a:r>
            <a:r>
              <a:rPr lang="en-US" sz="2000" i="1" baseline="0" dirty="0">
                <a:solidFill>
                  <a:srgbClr val="FF0000"/>
                </a:solidFill>
                <a:latin typeface="Times New Roman"/>
                <a:cs typeface="Times New Roman"/>
              </a:rPr>
              <a:t>.</a:t>
            </a:r>
            <a:endParaRPr lang="en-US" i="1" baseline="0" dirty="0">
              <a:solidFill>
                <a:srgbClr val="FF0000"/>
              </a:solidFill>
              <a:latin typeface="Times New Roman"/>
              <a:cs typeface="Times New Roman"/>
            </a:endParaRPr>
          </a:p>
        </p:txBody>
      </p:sp>
      <p:pic>
        <p:nvPicPr>
          <p:cNvPr id="7" name="Picture 6" descr="USE:Lenta Example in D.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280557"/>
            <a:ext cx="8229600" cy="962544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0" y="304800"/>
            <a:ext cx="9144000" cy="502702"/>
          </a:xfrm>
          <a:prstGeom prst="rect">
            <a:avLst/>
          </a:prstGeom>
          <a:noFill/>
        </p:spPr>
        <p:txBody>
          <a:bodyPr wrap="square" rtlCol="0">
            <a:spAutoFit/>
          </a:bodyPr>
          <a:lstStyle/>
          <a:p>
            <a:r>
              <a:rPr lang="en-US" sz="4000" dirty="0" smtClean="0">
                <a:solidFill>
                  <a:srgbClr val="000000"/>
                </a:solidFill>
                <a:latin typeface="Times New Roman"/>
                <a:cs typeface="Times New Roman"/>
              </a:rPr>
              <a:t>“El Rey” </a:t>
            </a:r>
            <a:r>
              <a:rPr lang="en-US" sz="4000" b="1" dirty="0" err="1" smtClean="0">
                <a:solidFill>
                  <a:srgbClr val="000000"/>
                </a:solidFill>
                <a:latin typeface="Times New Roman"/>
                <a:cs typeface="Times New Roman"/>
              </a:rPr>
              <a:t>Ranchera</a:t>
            </a:r>
            <a:r>
              <a:rPr lang="en-US" sz="4000" b="1" dirty="0" smtClean="0">
                <a:solidFill>
                  <a:srgbClr val="000000"/>
                </a:solidFill>
                <a:latin typeface="Times New Roman"/>
                <a:cs typeface="Times New Roman"/>
              </a:rPr>
              <a:t> </a:t>
            </a:r>
            <a:r>
              <a:rPr lang="en-US" sz="4000" b="1" dirty="0" err="1" smtClean="0">
                <a:solidFill>
                  <a:srgbClr val="000000"/>
                </a:solidFill>
                <a:latin typeface="Times New Roman"/>
                <a:cs typeface="Times New Roman"/>
              </a:rPr>
              <a:t>Lenta</a:t>
            </a:r>
            <a:r>
              <a:rPr lang="en-US" sz="4000" b="1" dirty="0" smtClean="0">
                <a:solidFill>
                  <a:srgbClr val="000000"/>
                </a:solidFill>
                <a:latin typeface="Times New Roman"/>
                <a:cs typeface="Times New Roman"/>
              </a:rPr>
              <a:t> (a.k.a. </a:t>
            </a:r>
            <a:r>
              <a:rPr lang="en-US" sz="4000" b="1" dirty="0" err="1" smtClean="0">
                <a:solidFill>
                  <a:srgbClr val="000000"/>
                </a:solidFill>
                <a:latin typeface="Times New Roman"/>
                <a:cs typeface="Times New Roman"/>
              </a:rPr>
              <a:t>Romantica</a:t>
            </a:r>
            <a:r>
              <a:rPr lang="en-US" sz="4000" b="1" dirty="0" smtClean="0">
                <a:solidFill>
                  <a:srgbClr val="000000"/>
                </a:solidFill>
                <a:latin typeface="Times New Roman"/>
                <a:cs typeface="Times New Roman"/>
              </a:rPr>
              <a:t>) Style</a:t>
            </a:r>
            <a:endParaRPr lang="en-US" sz="4000" b="1" dirty="0">
              <a:solidFill>
                <a:srgbClr val="000000"/>
              </a:solidFill>
            </a:endParaRPr>
          </a:p>
        </p:txBody>
      </p:sp>
      <p:sp>
        <p:nvSpPr>
          <p:cNvPr id="8" name="TextBox 7"/>
          <p:cNvSpPr txBox="1"/>
          <p:nvPr/>
        </p:nvSpPr>
        <p:spPr>
          <a:xfrm>
            <a:off x="0" y="-121702"/>
            <a:ext cx="9144000" cy="502702"/>
          </a:xfrm>
          <a:prstGeom prst="rect">
            <a:avLst/>
          </a:prstGeom>
          <a:noFill/>
        </p:spPr>
        <p:txBody>
          <a:bodyPr wrap="square" rtlCol="0">
            <a:spAutoFit/>
          </a:bodyPr>
          <a:lstStyle/>
          <a:p>
            <a:r>
              <a:rPr lang="en-US" sz="4000" b="1" dirty="0" smtClean="0">
                <a:solidFill>
                  <a:srgbClr val="FF0000"/>
                </a:solidFill>
                <a:latin typeface="Times New Roman"/>
                <a:cs typeface="Times New Roman"/>
              </a:rPr>
              <a:t>Bailey Middle School, Year 2 of Program</a:t>
            </a:r>
            <a:endParaRPr lang="en-US" sz="4000" b="1" dirty="0">
              <a:solidFill>
                <a:srgbClr val="FF0000"/>
              </a:solidFill>
            </a:endParaRPr>
          </a:p>
        </p:txBody>
      </p:sp>
      <p:pic>
        <p:nvPicPr>
          <p:cNvPr id="9" name="Mariachi Performance:Bailey.mov">
            <a:hlinkClick r:id="" action="ppaction://media"/>
          </p:cNvPr>
          <p:cNvPicPr/>
          <p:nvPr>
            <a:videoFile r:link="rId1"/>
          </p:nvPr>
        </p:nvPicPr>
        <p:blipFill>
          <a:blip r:embed="rId4"/>
          <a:stretch>
            <a:fillRect/>
          </a:stretch>
        </p:blipFill>
        <p:spPr>
          <a:xfrm>
            <a:off x="838200" y="1676400"/>
            <a:ext cx="7696200" cy="5181600"/>
          </a:xfrm>
          <a:prstGeom prst="rect">
            <a:avLst/>
          </a:prstGeom>
        </p:spPr>
      </p:pic>
      <p:sp>
        <p:nvSpPr>
          <p:cNvPr id="10" name="TextBox 9"/>
          <p:cNvSpPr txBox="1"/>
          <p:nvPr/>
        </p:nvSpPr>
        <p:spPr>
          <a:xfrm>
            <a:off x="-152400" y="762364"/>
            <a:ext cx="9144000" cy="837836"/>
          </a:xfrm>
          <a:prstGeom prst="rect">
            <a:avLst/>
          </a:prstGeom>
          <a:noFill/>
        </p:spPr>
        <p:txBody>
          <a:bodyPr wrap="square" rtlCol="0">
            <a:spAutoFit/>
          </a:bodyPr>
          <a:lstStyle/>
          <a:p>
            <a:pPr eaLnBrk="1" hangingPunct="1">
              <a:lnSpc>
                <a:spcPct val="90000"/>
              </a:lnSpc>
              <a:buFontTx/>
              <a:buNone/>
            </a:pPr>
            <a:r>
              <a:rPr lang="en-US" sz="4000" dirty="0" smtClean="0">
                <a:latin typeface="Times New Roman"/>
                <a:cs typeface="Times New Roman"/>
              </a:rPr>
              <a:t> 	        4/4 Time Signature	</a:t>
            </a:r>
            <a:r>
              <a:rPr lang="en-US" altLang="ja-JP" sz="4000" dirty="0" err="1" smtClean="0">
                <a:latin typeface="Times New Roman"/>
                <a:cs typeface="Times New Roman"/>
              </a:rPr>
              <a:t>Mánico</a:t>
            </a:r>
            <a:r>
              <a:rPr lang="en-US" altLang="ja-JP" sz="4000" dirty="0" smtClean="0">
                <a:latin typeface="Times New Roman"/>
                <a:cs typeface="Times New Roman"/>
              </a:rPr>
              <a:t>: Down Strums</a:t>
            </a:r>
            <a:endParaRPr lang="en-US" altLang="ja-JP" sz="3200" dirty="0" smtClean="0">
              <a:latin typeface="Times New Roman"/>
              <a:cs typeface="Times New Roman"/>
            </a:endParaRPr>
          </a:p>
          <a:p>
            <a:pPr eaLnBrk="1" hangingPunct="1">
              <a:lnSpc>
                <a:spcPct val="90000"/>
              </a:lnSpc>
              <a:buFontTx/>
              <a:buNone/>
            </a:pPr>
            <a:r>
              <a:rPr lang="en-US" sz="4000" dirty="0" smtClean="0">
                <a:latin typeface="Times New Roman"/>
                <a:cs typeface="Times New Roman"/>
              </a:rPr>
              <a:t>Mostly Major Keys	</a:t>
            </a:r>
            <a:r>
              <a:rPr lang="en-US" altLang="ja-JP" sz="4000" dirty="0" err="1" smtClean="0">
                <a:latin typeface="Times New Roman"/>
                <a:cs typeface="Times New Roman"/>
              </a:rPr>
              <a:t>Golpe</a:t>
            </a:r>
            <a:r>
              <a:rPr lang="en-US" altLang="ja-JP" sz="4000" dirty="0" smtClean="0">
                <a:latin typeface="Times New Roman"/>
                <a:cs typeface="Times New Roman"/>
              </a:rPr>
              <a:t> Strum</a:t>
            </a:r>
            <a:endParaRPr lang="en-US" altLang="ja-JP" sz="4000" dirty="0">
              <a:latin typeface="Times New Roman"/>
              <a:cs typeface="Times New Roman"/>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914400"/>
            <a:ext cx="9144000" cy="9366666"/>
          </a:xfrm>
          <a:prstGeom prst="rect">
            <a:avLst/>
          </a:prstGeom>
          <a:noFill/>
        </p:spPr>
        <p:txBody>
          <a:bodyPr wrap="square" rtlCol="0">
            <a:spAutoFit/>
          </a:bodyPr>
          <a:lstStyle/>
          <a:p>
            <a:r>
              <a:rPr lang="en-US" sz="4000" b="1" dirty="0" smtClean="0">
                <a:solidFill>
                  <a:srgbClr val="0000FF"/>
                </a:solidFill>
                <a:latin typeface="Times New Roman"/>
                <a:cs typeface="Times New Roman"/>
              </a:rPr>
              <a:t>SAMPLE GOALS: SIMPLE MARIACHI STYLES (FORM)</a:t>
            </a:r>
          </a:p>
          <a:p>
            <a:r>
              <a:rPr lang="en-US" sz="2000" dirty="0" smtClean="0">
                <a:latin typeface="Times New Roman"/>
                <a:cs typeface="Times New Roman"/>
              </a:rPr>
              <a:t> </a:t>
            </a:r>
          </a:p>
          <a:p>
            <a:pPr lvl="0" algn="l"/>
            <a:r>
              <a:rPr lang="en-US" sz="4000" dirty="0" smtClean="0">
                <a:latin typeface="Times New Roman"/>
                <a:cs typeface="Times New Roman"/>
              </a:rPr>
              <a:t>    10.1</a:t>
            </a:r>
            <a:r>
              <a:rPr lang="en-US" sz="4000" dirty="0" smtClean="0">
                <a:latin typeface="Times New Roman"/>
                <a:cs typeface="Times New Roman"/>
              </a:rPr>
              <a:t> X.1 </a:t>
            </a:r>
            <a:r>
              <a:rPr lang="en-US" sz="4000" i="1" dirty="0" smtClean="0">
                <a:latin typeface="Times New Roman"/>
                <a:cs typeface="Times New Roman"/>
              </a:rPr>
              <a:t>The student will </a:t>
            </a:r>
            <a:r>
              <a:rPr lang="en-US" sz="4000" dirty="0" smtClean="0">
                <a:latin typeface="Times New Roman"/>
                <a:cs typeface="Times New Roman"/>
              </a:rPr>
              <a:t>identify </a:t>
            </a:r>
            <a:r>
              <a:rPr lang="en-US" sz="4000" u="sng" dirty="0" err="1" smtClean="0">
                <a:latin typeface="Times New Roman"/>
                <a:cs typeface="Times New Roman"/>
              </a:rPr>
              <a:t>Ranchera</a:t>
            </a:r>
            <a:r>
              <a:rPr lang="en-US" sz="4000" u="sng" dirty="0" smtClean="0">
                <a:latin typeface="Times New Roman"/>
                <a:cs typeface="Times New Roman"/>
              </a:rPr>
              <a:t> </a:t>
            </a:r>
            <a:r>
              <a:rPr lang="en-US" sz="4000" u="sng" dirty="0" err="1" smtClean="0">
                <a:latin typeface="Times New Roman"/>
                <a:cs typeface="Times New Roman"/>
              </a:rPr>
              <a:t>Lenta</a:t>
            </a:r>
            <a:r>
              <a:rPr lang="en-US" sz="4000" u="sng" dirty="0" smtClean="0">
                <a:latin typeface="Times New Roman"/>
                <a:cs typeface="Times New Roman"/>
              </a:rPr>
              <a:t> (a.k.a. </a:t>
            </a:r>
            <a:r>
              <a:rPr lang="en-US" sz="4000" dirty="0" smtClean="0">
                <a:latin typeface="Times New Roman"/>
                <a:cs typeface="Times New Roman"/>
              </a:rPr>
              <a:t>	</a:t>
            </a:r>
            <a:r>
              <a:rPr lang="en-US" sz="4000" u="sng" dirty="0" err="1" smtClean="0">
                <a:latin typeface="Times New Roman"/>
                <a:cs typeface="Times New Roman"/>
              </a:rPr>
              <a:t>Romantica</a:t>
            </a:r>
            <a:r>
              <a:rPr lang="en-US" sz="4000" u="sng" dirty="0" smtClean="0">
                <a:latin typeface="Times New Roman"/>
                <a:cs typeface="Times New Roman"/>
              </a:rPr>
              <a:t>) </a:t>
            </a:r>
            <a:r>
              <a:rPr lang="en-US" sz="4000" dirty="0" smtClean="0">
                <a:latin typeface="Times New Roman"/>
                <a:cs typeface="Times New Roman"/>
              </a:rPr>
              <a:t>style</a:t>
            </a:r>
            <a:r>
              <a:rPr lang="en-US" sz="4000" dirty="0" smtClean="0">
                <a:latin typeface="Times New Roman"/>
                <a:cs typeface="Times New Roman"/>
              </a:rPr>
              <a:t> </a:t>
            </a:r>
            <a:r>
              <a:rPr lang="en-US" sz="4000" dirty="0" smtClean="0">
                <a:latin typeface="Times New Roman"/>
                <a:cs typeface="Times New Roman"/>
              </a:rPr>
              <a:t>(</a:t>
            </a:r>
            <a:r>
              <a:rPr lang="en-US" sz="4000" b="1" dirty="0" err="1" smtClean="0">
                <a:solidFill>
                  <a:srgbClr val="FF0000"/>
                </a:solidFill>
                <a:latin typeface="Times New Roman"/>
                <a:cs typeface="Times New Roman"/>
              </a:rPr>
              <a:t>IGs</a:t>
            </a:r>
            <a:r>
              <a:rPr lang="en-US" sz="4000" dirty="0" smtClean="0">
                <a:latin typeface="Times New Roman"/>
                <a:cs typeface="Times New Roman"/>
              </a:rPr>
              <a:t> 10, 13, 19) </a:t>
            </a:r>
            <a:r>
              <a:rPr lang="en-US" sz="4400" dirty="0" smtClean="0">
                <a:solidFill>
                  <a:srgbClr val="FF0000"/>
                </a:solidFill>
                <a:latin typeface="Times New Roman"/>
                <a:cs typeface="Times New Roman"/>
              </a:rPr>
              <a:t>________________</a:t>
            </a:r>
            <a:r>
              <a:rPr lang="en-US" sz="4400" dirty="0" smtClean="0">
                <a:solidFill>
                  <a:srgbClr val="FF0000"/>
                </a:solidFill>
                <a:latin typeface="Times New Roman"/>
                <a:cs typeface="Times New Roman"/>
              </a:rPr>
              <a:t> 	</a:t>
            </a:r>
            <a:r>
              <a:rPr lang="en-US" sz="4000" i="1" dirty="0" smtClean="0">
                <a:solidFill>
                  <a:srgbClr val="FF0000"/>
                </a:solidFill>
                <a:latin typeface="Times New Roman"/>
                <a:cs typeface="Times New Roman"/>
              </a:rPr>
              <a:t>Artistic </a:t>
            </a:r>
            <a:r>
              <a:rPr lang="en-US" sz="4000" i="1" dirty="0" smtClean="0">
                <a:solidFill>
                  <a:srgbClr val="FF0000"/>
                </a:solidFill>
                <a:latin typeface="Times New Roman"/>
                <a:cs typeface="Times New Roman"/>
              </a:rPr>
              <a:t>Processes?</a:t>
            </a:r>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solidFill>
                <a:srgbClr val="FF0000"/>
              </a:solidFill>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algn="l"/>
            <a:endParaRPr lang="en-US" sz="4000" dirty="0" smtClean="0"/>
          </a:p>
          <a:p>
            <a:pPr lvl="0" algn="l"/>
            <a:endParaRPr lang="en-US" sz="4000" dirty="0" smtClean="0"/>
          </a:p>
          <a:p>
            <a:endParaRPr lang="en-US" sz="4000" dirty="0" smtClean="0"/>
          </a:p>
          <a:p>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
        <p:nvSpPr>
          <p:cNvPr id="6" name="TextBox 5"/>
          <p:cNvSpPr txBox="1"/>
          <p:nvPr/>
        </p:nvSpPr>
        <p:spPr>
          <a:xfrm>
            <a:off x="5757213" y="1981200"/>
            <a:ext cx="2777187" cy="502702"/>
          </a:xfrm>
          <a:prstGeom prst="rect">
            <a:avLst/>
          </a:prstGeom>
          <a:noFill/>
        </p:spPr>
        <p:txBody>
          <a:bodyPr wrap="none" rtlCol="0">
            <a:spAutoFit/>
          </a:bodyPr>
          <a:lstStyle/>
          <a:p>
            <a:r>
              <a:rPr lang="en-US" sz="4000" dirty="0" smtClean="0">
                <a:solidFill>
                  <a:srgbClr val="FF0000"/>
                </a:solidFill>
                <a:latin typeface="Times New Roman"/>
                <a:cs typeface="Times New Roman"/>
              </a:rPr>
              <a:t>(Cr) (Pr) (Re) (</a:t>
            </a:r>
            <a:r>
              <a:rPr lang="en-US" sz="4000" dirty="0" err="1" smtClean="0">
                <a:solidFill>
                  <a:srgbClr val="FF0000"/>
                </a:solidFill>
                <a:latin typeface="Times New Roman"/>
                <a:cs typeface="Times New Roman"/>
              </a:rPr>
              <a:t>Cn</a:t>
            </a:r>
            <a:r>
              <a:rPr lang="en-US" sz="4000" dirty="0" smtClean="0">
                <a:solidFill>
                  <a:srgbClr val="FF0000"/>
                </a:solidFill>
                <a:latin typeface="Times New Roman"/>
                <a:cs typeface="Times New Roman"/>
              </a:rPr>
              <a:t>)</a:t>
            </a:r>
            <a:endParaRPr lang="en-US" sz="4000" dirty="0">
              <a:solidFill>
                <a:srgbClr val="FF0000"/>
              </a:solidFill>
            </a:endParaRPr>
          </a:p>
        </p:txBody>
      </p:sp>
      <p:sp>
        <p:nvSpPr>
          <p:cNvPr id="8" name="TextBox 7"/>
          <p:cNvSpPr txBox="1"/>
          <p:nvPr/>
        </p:nvSpPr>
        <p:spPr>
          <a:xfrm>
            <a:off x="381000" y="2802870"/>
            <a:ext cx="8558954" cy="2759730"/>
          </a:xfrm>
          <a:prstGeom prst="rect">
            <a:avLst/>
          </a:prstGeom>
          <a:noFill/>
        </p:spPr>
        <p:txBody>
          <a:bodyPr wrap="none" rtlCol="0">
            <a:spAutoFit/>
          </a:bodyPr>
          <a:lstStyle/>
          <a:p>
            <a:pPr lvl="0" algn="l"/>
            <a:r>
              <a:rPr lang="en-US" sz="4000" dirty="0" smtClean="0">
                <a:latin typeface="Times New Roman"/>
                <a:cs typeface="Times New Roman"/>
              </a:rPr>
              <a:t>        </a:t>
            </a:r>
            <a:r>
              <a:rPr lang="en-US" sz="3600" dirty="0" smtClean="0">
                <a:latin typeface="Times New Roman"/>
                <a:cs typeface="Times New Roman"/>
              </a:rPr>
              <a:t>10.  To recognize simple Mariachi styles by</a:t>
            </a:r>
          </a:p>
          <a:p>
            <a:pPr lvl="0" algn="l"/>
            <a:r>
              <a:rPr lang="en-US" sz="3600" dirty="0" smtClean="0">
                <a:latin typeface="Times New Roman"/>
                <a:cs typeface="Times New Roman"/>
              </a:rPr>
              <a:t>                listening to recordings and live performances. </a:t>
            </a:r>
          </a:p>
          <a:p>
            <a:pPr lvl="0" algn="l"/>
            <a:r>
              <a:rPr lang="en-US" sz="3600" dirty="0" smtClean="0">
                <a:latin typeface="Times New Roman"/>
                <a:cs typeface="Times New Roman"/>
              </a:rPr>
              <a:t>         13.  To incorporate the traditional </a:t>
            </a:r>
            <a:r>
              <a:rPr lang="en-US" sz="3600" dirty="0" err="1" smtClean="0">
                <a:latin typeface="Times New Roman"/>
                <a:cs typeface="Times New Roman"/>
              </a:rPr>
              <a:t>mánicos</a:t>
            </a:r>
            <a:r>
              <a:rPr lang="en-US" sz="3600" dirty="0" smtClean="0">
                <a:latin typeface="Times New Roman"/>
                <a:cs typeface="Times New Roman"/>
              </a:rPr>
              <a:t> used in simple    </a:t>
            </a:r>
          </a:p>
          <a:p>
            <a:pPr lvl="0" algn="l"/>
            <a:r>
              <a:rPr lang="en-US" sz="3600" dirty="0" smtClean="0">
                <a:latin typeface="Times New Roman"/>
                <a:cs typeface="Times New Roman"/>
              </a:rPr>
              <a:t>                Mariachi styles into live performances.</a:t>
            </a:r>
          </a:p>
          <a:p>
            <a:pPr lvl="0" algn="l"/>
            <a:r>
              <a:rPr lang="en-US" sz="3600" dirty="0" smtClean="0">
                <a:latin typeface="Times New Roman"/>
                <a:cs typeface="Times New Roman"/>
              </a:rPr>
              <a:t>         19.  To demonstrate an awareness of the regional and historical </a:t>
            </a:r>
          </a:p>
          <a:p>
            <a:pPr lvl="0" algn="l"/>
            <a:r>
              <a:rPr lang="en-US" sz="3600" dirty="0" smtClean="0">
                <a:latin typeface="Times New Roman"/>
                <a:cs typeface="Times New Roman"/>
              </a:rPr>
              <a:t>                significance and variations of Mariachi music.</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TextBox 9"/>
          <p:cNvSpPr txBox="1">
            <a:spLocks noChangeArrowheads="1"/>
          </p:cNvSpPr>
          <p:nvPr/>
        </p:nvSpPr>
        <p:spPr bwMode="auto">
          <a:xfrm>
            <a:off x="0" y="5953780"/>
            <a:ext cx="9144000" cy="461665"/>
          </a:xfrm>
          <a:prstGeom prst="rect">
            <a:avLst/>
          </a:prstGeom>
          <a:noFill/>
          <a:ln w="9525">
            <a:noFill/>
            <a:miter lim="800000"/>
            <a:headEnd/>
            <a:tailEnd/>
          </a:ln>
        </p:spPr>
        <p:txBody>
          <a:bodyPr wrap="square">
            <a:prstTxWarp prst="textNoShape">
              <a:avLst/>
            </a:prstTxWarp>
            <a:spAutoFit/>
          </a:bodyPr>
          <a:lstStyle/>
          <a:p>
            <a:pPr>
              <a:defRPr/>
            </a:pPr>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914400"/>
            <a:ext cx="9144000" cy="9325628"/>
          </a:xfrm>
          <a:prstGeom prst="rect">
            <a:avLst/>
          </a:prstGeom>
          <a:noFill/>
        </p:spPr>
        <p:txBody>
          <a:bodyPr wrap="square" rtlCol="0">
            <a:spAutoFit/>
          </a:bodyPr>
          <a:lstStyle/>
          <a:p>
            <a:r>
              <a:rPr lang="en-US" sz="4000" b="1" dirty="0" smtClean="0">
                <a:solidFill>
                  <a:srgbClr val="0000FF"/>
                </a:solidFill>
                <a:latin typeface="Times New Roman"/>
                <a:cs typeface="Times New Roman"/>
              </a:rPr>
              <a:t>SAMPLE GOALS: SIMPLE MARIACHI STYLES (FORM)</a:t>
            </a:r>
          </a:p>
          <a:p>
            <a:r>
              <a:rPr lang="en-US" sz="2000" dirty="0" smtClean="0">
                <a:latin typeface="Times New Roman"/>
                <a:cs typeface="Times New Roman"/>
              </a:rPr>
              <a:t> </a:t>
            </a:r>
          </a:p>
          <a:p>
            <a:pPr lvl="0" algn="l"/>
            <a:r>
              <a:rPr lang="en-US" sz="4000" dirty="0" smtClean="0">
                <a:latin typeface="Times New Roman"/>
                <a:cs typeface="Times New Roman"/>
              </a:rPr>
              <a:t>        X.1 </a:t>
            </a:r>
            <a:r>
              <a:rPr lang="en-US" sz="4000" i="1" dirty="0" smtClean="0">
                <a:latin typeface="Times New Roman"/>
                <a:cs typeface="Times New Roman"/>
              </a:rPr>
              <a:t>The student will </a:t>
            </a:r>
            <a:r>
              <a:rPr lang="en-US" sz="4000" dirty="0" smtClean="0">
                <a:latin typeface="Times New Roman"/>
                <a:cs typeface="Times New Roman"/>
              </a:rPr>
              <a:t>identify </a:t>
            </a:r>
            <a:r>
              <a:rPr lang="en-US" sz="4000" dirty="0" err="1" smtClean="0">
                <a:latin typeface="Times New Roman"/>
                <a:cs typeface="Times New Roman"/>
              </a:rPr>
              <a:t>Ranchera</a:t>
            </a:r>
            <a:r>
              <a:rPr lang="en-US" sz="4000" dirty="0" smtClean="0">
                <a:latin typeface="Times New Roman"/>
                <a:cs typeface="Times New Roman"/>
              </a:rPr>
              <a:t> </a:t>
            </a:r>
            <a:r>
              <a:rPr lang="en-US" sz="4000" dirty="0" err="1" smtClean="0">
                <a:latin typeface="Times New Roman"/>
                <a:cs typeface="Times New Roman"/>
              </a:rPr>
              <a:t>Lenta</a:t>
            </a:r>
            <a:r>
              <a:rPr lang="en-US" sz="4000" dirty="0" smtClean="0">
                <a:latin typeface="Times New Roman"/>
                <a:cs typeface="Times New Roman"/>
              </a:rPr>
              <a:t> (a.k.a. 	 		    </a:t>
            </a:r>
            <a:r>
              <a:rPr lang="en-US" sz="4000" dirty="0" err="1" smtClean="0">
                <a:latin typeface="Times New Roman"/>
                <a:cs typeface="Times New Roman"/>
              </a:rPr>
              <a:t>Romantica</a:t>
            </a:r>
            <a:r>
              <a:rPr lang="en-US" sz="4000" dirty="0" smtClean="0">
                <a:latin typeface="Times New Roman"/>
                <a:cs typeface="Times New Roman"/>
              </a:rPr>
              <a:t>) style </a:t>
            </a:r>
            <a:endParaRPr lang="en-US" sz="4000" dirty="0" smtClean="0">
              <a:latin typeface="Times New Roman"/>
              <a:cs typeface="Times New Roman"/>
            </a:endParaRPr>
          </a:p>
          <a:p>
            <a:pPr lvl="0" algn="l"/>
            <a:r>
              <a:rPr lang="en-US" sz="4000" dirty="0" smtClean="0">
                <a:latin typeface="Times New Roman"/>
                <a:cs typeface="Times New Roman"/>
              </a:rPr>
              <a:t>              (</a:t>
            </a:r>
            <a:r>
              <a:rPr lang="en-US" sz="4000" b="1" dirty="0" err="1" smtClean="0">
                <a:solidFill>
                  <a:srgbClr val="FF0000"/>
                </a:solidFill>
                <a:latin typeface="Times New Roman"/>
                <a:cs typeface="Times New Roman"/>
              </a:rPr>
              <a:t>IGs</a:t>
            </a:r>
            <a:r>
              <a:rPr lang="en-US" sz="4000" dirty="0" smtClean="0">
                <a:latin typeface="Times New Roman"/>
                <a:cs typeface="Times New Roman"/>
              </a:rPr>
              <a:t> 10, 13, 19)</a:t>
            </a:r>
          </a:p>
          <a:p>
            <a:pPr lvl="0" algn="l"/>
            <a:r>
              <a:rPr lang="en-US" sz="4000" dirty="0" smtClean="0">
                <a:latin typeface="Times New Roman"/>
                <a:cs typeface="Times New Roman"/>
              </a:rPr>
              <a:t>        </a:t>
            </a: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solidFill>
                <a:srgbClr val="FF0000"/>
              </a:solidFill>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algn="l"/>
            <a:endParaRPr lang="en-US" sz="4000" dirty="0" smtClean="0"/>
          </a:p>
          <a:p>
            <a:pPr lvl="0" algn="l"/>
            <a:endParaRPr lang="en-US" sz="4000" dirty="0" smtClean="0"/>
          </a:p>
          <a:p>
            <a:endParaRPr lang="en-US" sz="4000" dirty="0" smtClean="0"/>
          </a:p>
          <a:p>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
        <p:nvSpPr>
          <p:cNvPr id="6" name="TextBox 5"/>
          <p:cNvSpPr txBox="1"/>
          <p:nvPr/>
        </p:nvSpPr>
        <p:spPr>
          <a:xfrm>
            <a:off x="3657600" y="1905000"/>
            <a:ext cx="2777187" cy="502702"/>
          </a:xfrm>
          <a:prstGeom prst="rect">
            <a:avLst/>
          </a:prstGeom>
          <a:noFill/>
        </p:spPr>
        <p:txBody>
          <a:bodyPr wrap="none" rtlCol="0">
            <a:spAutoFit/>
          </a:bodyPr>
          <a:lstStyle/>
          <a:p>
            <a:r>
              <a:rPr lang="en-US" sz="4000" dirty="0" smtClean="0">
                <a:solidFill>
                  <a:srgbClr val="FF0000"/>
                </a:solidFill>
                <a:latin typeface="Times New Roman"/>
                <a:cs typeface="Times New Roman"/>
              </a:rPr>
              <a:t>(Cr) (Pr) (Re) (</a:t>
            </a:r>
            <a:r>
              <a:rPr lang="en-US" sz="4000" dirty="0" err="1" smtClean="0">
                <a:solidFill>
                  <a:srgbClr val="FF0000"/>
                </a:solidFill>
                <a:latin typeface="Times New Roman"/>
                <a:cs typeface="Times New Roman"/>
              </a:rPr>
              <a:t>Cn</a:t>
            </a:r>
            <a:r>
              <a:rPr lang="en-US" sz="4000" dirty="0" smtClean="0">
                <a:solidFill>
                  <a:srgbClr val="FF0000"/>
                </a:solidFill>
                <a:latin typeface="Times New Roman"/>
                <a:cs typeface="Times New Roman"/>
              </a:rPr>
              <a:t>)</a:t>
            </a:r>
            <a:endParaRPr lang="en-US" sz="4000" dirty="0">
              <a:solidFill>
                <a:srgbClr val="FF0000"/>
              </a:solidFill>
            </a:endParaRPr>
          </a:p>
        </p:txBody>
      </p:sp>
      <p:sp>
        <p:nvSpPr>
          <p:cNvPr id="9" name="TextBox 8"/>
          <p:cNvSpPr txBox="1"/>
          <p:nvPr/>
        </p:nvSpPr>
        <p:spPr>
          <a:xfrm>
            <a:off x="0" y="2638961"/>
            <a:ext cx="9144000" cy="1323439"/>
          </a:xfrm>
          <a:prstGeom prst="rect">
            <a:avLst/>
          </a:prstGeom>
          <a:noFill/>
        </p:spPr>
        <p:txBody>
          <a:bodyPr wrap="square" rtlCol="0">
            <a:spAutoFit/>
          </a:bodyPr>
          <a:lstStyle/>
          <a:p>
            <a:pPr lvl="0" algn="l"/>
            <a:r>
              <a:rPr lang="en-US" sz="4000" dirty="0" smtClean="0">
                <a:latin typeface="Times New Roman"/>
                <a:cs typeface="Times New Roman"/>
              </a:rPr>
              <a:t>        X.1.A  Ask students to compose a simple song in the style of        </a:t>
            </a:r>
          </a:p>
          <a:p>
            <a:pPr lvl="0" algn="l"/>
            <a:r>
              <a:rPr lang="en-US" sz="4000" dirty="0" smtClean="0">
                <a:latin typeface="Times New Roman"/>
                <a:cs typeface="Times New Roman"/>
              </a:rPr>
              <a:t>                   a </a:t>
            </a:r>
            <a:r>
              <a:rPr lang="en-US" sz="4000" dirty="0" err="1" smtClean="0">
                <a:latin typeface="Times New Roman"/>
                <a:cs typeface="Times New Roman"/>
              </a:rPr>
              <a:t>Ranchera</a:t>
            </a:r>
            <a:r>
              <a:rPr lang="en-US" sz="4000" dirty="0" smtClean="0">
                <a:latin typeface="Times New Roman"/>
                <a:cs typeface="Times New Roman"/>
              </a:rPr>
              <a:t> </a:t>
            </a:r>
            <a:r>
              <a:rPr lang="en-US" sz="4000" dirty="0" err="1" smtClean="0">
                <a:latin typeface="Times New Roman"/>
                <a:cs typeface="Times New Roman"/>
              </a:rPr>
              <a:t>Lenta</a:t>
            </a:r>
            <a:r>
              <a:rPr lang="en-US" sz="4000" dirty="0" smtClean="0">
                <a:latin typeface="Times New Roman"/>
                <a:cs typeface="Times New Roman"/>
              </a:rPr>
              <a:t> using </a:t>
            </a:r>
            <a:r>
              <a:rPr lang="en-US" sz="4000" dirty="0" smtClean="0">
                <a:latin typeface="Times New Roman"/>
                <a:cs typeface="Times New Roman"/>
              </a:rPr>
              <a:t>the I, IV and V7 chords</a:t>
            </a:r>
          </a:p>
          <a:p>
            <a:pPr lvl="0" algn="l"/>
            <a:r>
              <a:rPr lang="en-US" sz="4000" dirty="0" smtClean="0">
                <a:latin typeface="Times New Roman"/>
                <a:cs typeface="Times New Roman"/>
              </a:rPr>
              <a:t>                   of Re Major. </a:t>
            </a:r>
            <a:r>
              <a:rPr lang="en-US" sz="4000" dirty="0" smtClean="0">
                <a:solidFill>
                  <a:srgbClr val="FF0000"/>
                </a:solidFill>
                <a:latin typeface="Times New Roman"/>
                <a:cs typeface="Times New Roman"/>
              </a:rPr>
              <a:t>(Create)</a:t>
            </a:r>
            <a:endParaRPr lang="en-US" sz="4000" dirty="0"/>
          </a:p>
        </p:txBody>
      </p:sp>
      <p:sp>
        <p:nvSpPr>
          <p:cNvPr id="10" name="TextBox 9"/>
          <p:cNvSpPr txBox="1"/>
          <p:nvPr/>
        </p:nvSpPr>
        <p:spPr>
          <a:xfrm>
            <a:off x="0" y="3963730"/>
            <a:ext cx="9144000" cy="913070"/>
          </a:xfrm>
          <a:prstGeom prst="rect">
            <a:avLst/>
          </a:prstGeom>
          <a:noFill/>
        </p:spPr>
        <p:txBody>
          <a:bodyPr wrap="square" rtlCol="0">
            <a:spAutoFit/>
          </a:bodyPr>
          <a:lstStyle/>
          <a:p>
            <a:pPr lvl="0" algn="l"/>
            <a:r>
              <a:rPr lang="en-US" sz="4000" dirty="0" smtClean="0">
                <a:latin typeface="Times New Roman"/>
                <a:cs typeface="Times New Roman"/>
              </a:rPr>
              <a:t>        X.1.B  Have students perform selections in the </a:t>
            </a:r>
            <a:r>
              <a:rPr lang="en-US" sz="4000" dirty="0" err="1" smtClean="0">
                <a:latin typeface="Times New Roman"/>
                <a:cs typeface="Times New Roman"/>
              </a:rPr>
              <a:t>Ranchera</a:t>
            </a:r>
            <a:r>
              <a:rPr lang="en-US" sz="4000" dirty="0" smtClean="0">
                <a:latin typeface="Times New Roman"/>
                <a:cs typeface="Times New Roman"/>
              </a:rPr>
              <a:t>   </a:t>
            </a:r>
          </a:p>
          <a:p>
            <a:pPr lvl="0" algn="l"/>
            <a:r>
              <a:rPr lang="en-US" sz="4000" dirty="0" smtClean="0">
                <a:latin typeface="Times New Roman"/>
                <a:cs typeface="Times New Roman"/>
              </a:rPr>
              <a:t>                  </a:t>
            </a:r>
            <a:r>
              <a:rPr lang="en-US" sz="4000" dirty="0" smtClean="0">
                <a:latin typeface="Times New Roman"/>
                <a:cs typeface="Times New Roman"/>
              </a:rPr>
              <a:t> </a:t>
            </a:r>
            <a:r>
              <a:rPr lang="en-US" sz="4000" dirty="0" err="1" smtClean="0">
                <a:latin typeface="Times New Roman"/>
                <a:cs typeface="Times New Roman"/>
              </a:rPr>
              <a:t>Lenta</a:t>
            </a:r>
            <a:r>
              <a:rPr lang="en-US" sz="4000" dirty="0" smtClean="0">
                <a:latin typeface="Times New Roman"/>
                <a:cs typeface="Times New Roman"/>
              </a:rPr>
              <a:t> style</a:t>
            </a:r>
            <a:r>
              <a:rPr lang="en-US" sz="4000" dirty="0" smtClean="0">
                <a:latin typeface="Times New Roman"/>
                <a:cs typeface="Times New Roman"/>
              </a:rPr>
              <a:t>. </a:t>
            </a:r>
            <a:r>
              <a:rPr lang="en-US" sz="4000" dirty="0" smtClean="0">
                <a:solidFill>
                  <a:srgbClr val="FF0000"/>
                </a:solidFill>
                <a:latin typeface="Times New Roman"/>
                <a:cs typeface="Times New Roman"/>
              </a:rPr>
              <a:t>(Perform)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effectLst>
                  <a:outerShdw blurRad="50800" dist="25400" dir="2700000">
                    <a:srgbClr val="000000">
                      <a:alpha val="43000"/>
                    </a:srgbClr>
                  </a:outerShdw>
                </a:effectLst>
                <a:latin typeface="Times New Roman"/>
                <a:cs typeface="Times New Roman"/>
              </a:rPr>
              <a:t>Curriculum</a:t>
            </a:r>
          </a:p>
          <a:p>
            <a:pPr>
              <a:defRPr/>
            </a:pPr>
            <a:endParaRPr lang="en-US" sz="6000" dirty="0">
              <a:solidFill>
                <a:srgbClr val="B80101"/>
              </a:solidFill>
            </a:endParaRPr>
          </a:p>
        </p:txBody>
      </p:sp>
      <p:sp>
        <p:nvSpPr>
          <p:cNvPr id="7" name="TextBox 6"/>
          <p:cNvSpPr txBox="1"/>
          <p:nvPr/>
        </p:nvSpPr>
        <p:spPr>
          <a:xfrm>
            <a:off x="0" y="914400"/>
            <a:ext cx="9144000" cy="8915259"/>
          </a:xfrm>
          <a:prstGeom prst="rect">
            <a:avLst/>
          </a:prstGeom>
          <a:noFill/>
        </p:spPr>
        <p:txBody>
          <a:bodyPr wrap="square" rtlCol="0">
            <a:spAutoFit/>
          </a:bodyPr>
          <a:lstStyle/>
          <a:p>
            <a:r>
              <a:rPr lang="en-US" sz="4000" b="1" dirty="0" smtClean="0">
                <a:solidFill>
                  <a:srgbClr val="0000FF"/>
                </a:solidFill>
                <a:latin typeface="Times New Roman"/>
                <a:cs typeface="Times New Roman"/>
              </a:rPr>
              <a:t>SAMPLE GOALS: SIMPLE MARIACHI STYLES (FORM)</a:t>
            </a:r>
          </a:p>
          <a:p>
            <a:r>
              <a:rPr lang="en-US" sz="2000" dirty="0" smtClean="0">
                <a:latin typeface="Times New Roman"/>
                <a:cs typeface="Times New Roman"/>
              </a:rPr>
              <a:t> </a:t>
            </a:r>
          </a:p>
          <a:p>
            <a:pPr lvl="0" algn="l"/>
            <a:r>
              <a:rPr lang="en-US" sz="4000" dirty="0" smtClean="0">
                <a:latin typeface="Times New Roman"/>
                <a:cs typeface="Times New Roman"/>
              </a:rPr>
              <a:t>        X.1 </a:t>
            </a:r>
            <a:r>
              <a:rPr lang="en-US" sz="4000" i="1" dirty="0" smtClean="0">
                <a:latin typeface="Times New Roman"/>
                <a:cs typeface="Times New Roman"/>
              </a:rPr>
              <a:t>The student will </a:t>
            </a:r>
            <a:r>
              <a:rPr lang="en-US" sz="4000" dirty="0" smtClean="0">
                <a:latin typeface="Times New Roman"/>
                <a:cs typeface="Times New Roman"/>
              </a:rPr>
              <a:t>identify </a:t>
            </a:r>
            <a:r>
              <a:rPr lang="en-US" sz="4000" dirty="0" err="1" smtClean="0">
                <a:latin typeface="Times New Roman"/>
                <a:cs typeface="Times New Roman"/>
              </a:rPr>
              <a:t>Ranchera</a:t>
            </a:r>
            <a:r>
              <a:rPr lang="en-US" sz="4000" dirty="0" smtClean="0">
                <a:latin typeface="Times New Roman"/>
                <a:cs typeface="Times New Roman"/>
              </a:rPr>
              <a:t> </a:t>
            </a:r>
            <a:r>
              <a:rPr lang="en-US" sz="4000" dirty="0" err="1" smtClean="0">
                <a:latin typeface="Times New Roman"/>
                <a:cs typeface="Times New Roman"/>
              </a:rPr>
              <a:t>Lenta</a:t>
            </a:r>
            <a:r>
              <a:rPr lang="en-US" sz="4000" dirty="0" smtClean="0">
                <a:latin typeface="Times New Roman"/>
                <a:cs typeface="Times New Roman"/>
              </a:rPr>
              <a:t> (</a:t>
            </a:r>
            <a:r>
              <a:rPr lang="en-US" sz="4000" dirty="0" err="1" smtClean="0">
                <a:latin typeface="Times New Roman"/>
                <a:cs typeface="Times New Roman"/>
              </a:rPr>
              <a:t>Romantica</a:t>
            </a:r>
            <a:r>
              <a:rPr lang="en-US" sz="4000" dirty="0" smtClean="0">
                <a:latin typeface="Times New Roman"/>
                <a:cs typeface="Times New Roman"/>
              </a:rPr>
              <a:t>)                </a:t>
            </a:r>
          </a:p>
          <a:p>
            <a:pPr lvl="0" algn="l"/>
            <a:r>
              <a:rPr lang="en-US" sz="4000" dirty="0" smtClean="0">
                <a:latin typeface="Times New Roman"/>
                <a:cs typeface="Times New Roman"/>
              </a:rPr>
              <a:t>               </a:t>
            </a:r>
            <a:r>
              <a:rPr lang="en-US" sz="4000" dirty="0" smtClean="0">
                <a:latin typeface="Times New Roman"/>
                <a:cs typeface="Times New Roman"/>
              </a:rPr>
              <a:t>style. (</a:t>
            </a:r>
            <a:r>
              <a:rPr lang="en-US" sz="4000" b="1" dirty="0" err="1" smtClean="0">
                <a:solidFill>
                  <a:srgbClr val="FF0000"/>
                </a:solidFill>
                <a:latin typeface="Times New Roman"/>
                <a:cs typeface="Times New Roman"/>
              </a:rPr>
              <a:t>IGs</a:t>
            </a:r>
            <a:r>
              <a:rPr lang="en-US" sz="4000" dirty="0" smtClean="0">
                <a:latin typeface="Times New Roman"/>
                <a:cs typeface="Times New Roman"/>
              </a:rPr>
              <a:t> 10, 13, 19)</a:t>
            </a: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solidFill>
                <a:srgbClr val="FF0000"/>
              </a:solidFill>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algn="l"/>
            <a:endParaRPr lang="en-US" sz="4000" dirty="0" smtClean="0"/>
          </a:p>
          <a:p>
            <a:pPr lvl="0" algn="l"/>
            <a:endParaRPr lang="en-US" sz="4000" dirty="0" smtClean="0"/>
          </a:p>
          <a:p>
            <a:endParaRPr lang="en-US" sz="4000" dirty="0" smtClean="0"/>
          </a:p>
          <a:p>
            <a:endParaRPr lang="en-US" sz="4000" dirty="0" smtClean="0">
              <a:latin typeface="Times New Roman"/>
              <a:cs typeface="Times New Roman"/>
            </a:endParaRPr>
          </a:p>
          <a:p>
            <a:pPr lvl="0" algn="l"/>
            <a:endParaRPr lang="en-US" sz="4000" dirty="0" smtClean="0">
              <a:latin typeface="Times New Roman"/>
              <a:cs typeface="Times New Roman"/>
            </a:endParaRPr>
          </a:p>
          <a:p>
            <a:pPr lvl="0" algn="l"/>
            <a:endParaRPr lang="en-US" sz="4000" dirty="0" smtClean="0">
              <a:latin typeface="Times New Roman"/>
              <a:cs typeface="Times New Roman"/>
            </a:endParaRPr>
          </a:p>
          <a:p>
            <a:pPr lvl="0" algn="l"/>
            <a:r>
              <a:rPr lang="en-US" sz="4000" dirty="0" smtClean="0">
                <a:latin typeface="Times New Roman"/>
                <a:cs typeface="Times New Roman"/>
              </a:rPr>
              <a:t>	</a:t>
            </a:r>
          </a:p>
          <a:p>
            <a:pPr lvl="0" algn="l"/>
            <a:endParaRPr lang="en-US" sz="4000" dirty="0"/>
          </a:p>
        </p:txBody>
      </p:sp>
      <p:sp>
        <p:nvSpPr>
          <p:cNvPr id="6" name="TextBox 5"/>
          <p:cNvSpPr txBox="1"/>
          <p:nvPr/>
        </p:nvSpPr>
        <p:spPr>
          <a:xfrm>
            <a:off x="4419600" y="1935698"/>
            <a:ext cx="2777187" cy="502702"/>
          </a:xfrm>
          <a:prstGeom prst="rect">
            <a:avLst/>
          </a:prstGeom>
          <a:noFill/>
        </p:spPr>
        <p:txBody>
          <a:bodyPr wrap="none" rtlCol="0">
            <a:spAutoFit/>
          </a:bodyPr>
          <a:lstStyle/>
          <a:p>
            <a:r>
              <a:rPr lang="en-US" sz="4000" dirty="0" smtClean="0">
                <a:solidFill>
                  <a:srgbClr val="FF0000"/>
                </a:solidFill>
                <a:latin typeface="Times New Roman"/>
                <a:cs typeface="Times New Roman"/>
              </a:rPr>
              <a:t>(Cr) (Pr) (Re) (</a:t>
            </a:r>
            <a:r>
              <a:rPr lang="en-US" sz="4000" dirty="0" err="1" smtClean="0">
                <a:solidFill>
                  <a:srgbClr val="FF0000"/>
                </a:solidFill>
                <a:latin typeface="Times New Roman"/>
                <a:cs typeface="Times New Roman"/>
              </a:rPr>
              <a:t>Cn</a:t>
            </a:r>
            <a:r>
              <a:rPr lang="en-US" sz="4000" dirty="0" smtClean="0">
                <a:solidFill>
                  <a:srgbClr val="FF0000"/>
                </a:solidFill>
                <a:latin typeface="Times New Roman"/>
                <a:cs typeface="Times New Roman"/>
              </a:rPr>
              <a:t>)</a:t>
            </a:r>
            <a:endParaRPr lang="en-US" sz="4000" dirty="0">
              <a:solidFill>
                <a:srgbClr val="FF0000"/>
              </a:solidFill>
            </a:endParaRPr>
          </a:p>
        </p:txBody>
      </p:sp>
      <p:sp>
        <p:nvSpPr>
          <p:cNvPr id="8" name="TextBox 7"/>
          <p:cNvSpPr txBox="1"/>
          <p:nvPr/>
        </p:nvSpPr>
        <p:spPr>
          <a:xfrm>
            <a:off x="0" y="2362200"/>
            <a:ext cx="9144000" cy="2349360"/>
          </a:xfrm>
          <a:prstGeom prst="rect">
            <a:avLst/>
          </a:prstGeom>
          <a:noFill/>
        </p:spPr>
        <p:txBody>
          <a:bodyPr wrap="square" rtlCol="0">
            <a:spAutoFit/>
          </a:bodyPr>
          <a:lstStyle/>
          <a:p>
            <a:pPr lvl="0" algn="l"/>
            <a:r>
              <a:rPr lang="en-US" sz="4000" baseline="0" dirty="0" smtClean="0">
                <a:latin typeface="Times New Roman"/>
                <a:cs typeface="Times New Roman"/>
              </a:rPr>
              <a:t>     </a:t>
            </a:r>
            <a:r>
              <a:rPr lang="en-US" sz="4000" dirty="0" smtClean="0">
                <a:latin typeface="Times New Roman"/>
                <a:cs typeface="Times New Roman"/>
              </a:rPr>
              <a:t>X.1.C   Have students listen to or view recorded     </a:t>
            </a:r>
          </a:p>
          <a:p>
            <a:pPr lvl="0" algn="l"/>
            <a:r>
              <a:rPr lang="en-US" sz="4000" dirty="0" smtClean="0">
                <a:latin typeface="Times New Roman"/>
                <a:cs typeface="Times New Roman"/>
              </a:rPr>
              <a:t>                    performances of like </a:t>
            </a:r>
            <a:r>
              <a:rPr lang="en-US" sz="4000" dirty="0" err="1" smtClean="0">
                <a:latin typeface="Times New Roman"/>
                <a:cs typeface="Times New Roman"/>
              </a:rPr>
              <a:t>Ranchera</a:t>
            </a:r>
            <a:r>
              <a:rPr lang="en-US" sz="4000" dirty="0" smtClean="0">
                <a:latin typeface="Times New Roman"/>
                <a:cs typeface="Times New Roman"/>
              </a:rPr>
              <a:t> </a:t>
            </a:r>
            <a:r>
              <a:rPr lang="en-US" sz="4000" dirty="0" err="1" smtClean="0">
                <a:latin typeface="Times New Roman"/>
                <a:cs typeface="Times New Roman"/>
              </a:rPr>
              <a:t>Lentas</a:t>
            </a:r>
            <a:r>
              <a:rPr lang="en-US" sz="4000" dirty="0" smtClean="0">
                <a:latin typeface="Times New Roman"/>
                <a:cs typeface="Times New Roman"/>
              </a:rPr>
              <a:t> then  </a:t>
            </a:r>
            <a:endParaRPr lang="en-US" sz="4000" dirty="0" smtClean="0">
              <a:latin typeface="Times New Roman"/>
              <a:cs typeface="Times New Roman"/>
            </a:endParaRPr>
          </a:p>
          <a:p>
            <a:pPr lvl="0" algn="l"/>
            <a:r>
              <a:rPr lang="en-US" sz="4000" dirty="0" smtClean="0">
                <a:latin typeface="Times New Roman"/>
                <a:cs typeface="Times New Roman"/>
              </a:rPr>
              <a:t>                    describe the various differences in the recordings	         using correct terminology. </a:t>
            </a:r>
            <a:r>
              <a:rPr lang="en-US" sz="4000" dirty="0" smtClean="0">
                <a:solidFill>
                  <a:srgbClr val="FF0000"/>
                </a:solidFill>
                <a:latin typeface="Times New Roman"/>
                <a:cs typeface="Times New Roman"/>
              </a:rPr>
              <a:t>(Respond)</a:t>
            </a:r>
          </a:p>
          <a:p>
            <a:endParaRPr lang="en-US" sz="4000" dirty="0"/>
          </a:p>
        </p:txBody>
      </p:sp>
      <p:sp>
        <p:nvSpPr>
          <p:cNvPr id="9" name="TextBox 8"/>
          <p:cNvSpPr txBox="1"/>
          <p:nvPr/>
        </p:nvSpPr>
        <p:spPr>
          <a:xfrm>
            <a:off x="0" y="4114800"/>
            <a:ext cx="9144000" cy="1938992"/>
          </a:xfrm>
          <a:prstGeom prst="rect">
            <a:avLst/>
          </a:prstGeom>
          <a:noFill/>
        </p:spPr>
        <p:txBody>
          <a:bodyPr wrap="square" rtlCol="0">
            <a:spAutoFit/>
          </a:bodyPr>
          <a:lstStyle/>
          <a:p>
            <a:pPr lvl="0" algn="l"/>
            <a:r>
              <a:rPr lang="en-US" sz="4000" baseline="0" dirty="0" smtClean="0">
                <a:latin typeface="Times New Roman"/>
                <a:cs typeface="Times New Roman"/>
              </a:rPr>
              <a:t>     </a:t>
            </a:r>
            <a:r>
              <a:rPr lang="en-US" sz="4000" dirty="0" smtClean="0">
                <a:latin typeface="Times New Roman"/>
                <a:cs typeface="Times New Roman"/>
              </a:rPr>
              <a:t>X.1.D  Have students explain the derivation of the </a:t>
            </a:r>
            <a:r>
              <a:rPr lang="en-US" sz="4000" dirty="0" err="1" smtClean="0">
                <a:latin typeface="Times New Roman"/>
                <a:cs typeface="Times New Roman"/>
              </a:rPr>
              <a:t>Ranchera</a:t>
            </a:r>
            <a:endParaRPr lang="en-US" sz="4000" dirty="0" smtClean="0">
              <a:latin typeface="Times New Roman"/>
              <a:cs typeface="Times New Roman"/>
            </a:endParaRPr>
          </a:p>
          <a:p>
            <a:pPr lvl="0" algn="l"/>
            <a:r>
              <a:rPr lang="en-US" sz="4000" dirty="0" smtClean="0">
                <a:latin typeface="Times New Roman"/>
                <a:cs typeface="Times New Roman"/>
              </a:rPr>
              <a:t>                  </a:t>
            </a:r>
            <a:r>
              <a:rPr lang="en-US" sz="4000" dirty="0" smtClean="0">
                <a:latin typeface="Times New Roman"/>
                <a:cs typeface="Times New Roman"/>
              </a:rPr>
              <a:t> </a:t>
            </a:r>
            <a:r>
              <a:rPr lang="en-US" sz="4000" dirty="0" err="1" smtClean="0">
                <a:latin typeface="Times New Roman"/>
                <a:cs typeface="Times New Roman"/>
              </a:rPr>
              <a:t>Lenta</a:t>
            </a:r>
            <a:r>
              <a:rPr lang="en-US" sz="4000" dirty="0" smtClean="0">
                <a:latin typeface="Times New Roman"/>
                <a:cs typeface="Times New Roman"/>
              </a:rPr>
              <a:t> style </a:t>
            </a:r>
            <a:r>
              <a:rPr lang="en-US" sz="4000" dirty="0" smtClean="0">
                <a:latin typeface="Times New Roman"/>
                <a:cs typeface="Times New Roman"/>
              </a:rPr>
              <a:t>and its significance  </a:t>
            </a:r>
            <a:r>
              <a:rPr lang="en-US" sz="4000" dirty="0" smtClean="0">
                <a:solidFill>
                  <a:srgbClr val="FF0000"/>
                </a:solidFill>
                <a:latin typeface="Times New Roman"/>
                <a:cs typeface="Times New Roman"/>
              </a:rPr>
              <a:t>(Connecting)</a:t>
            </a:r>
          </a:p>
          <a:p>
            <a:pPr lvl="0" algn="l"/>
            <a:r>
              <a:rPr lang="en-US" sz="4000" dirty="0" smtClean="0">
                <a:solidFill>
                  <a:srgbClr val="FF0000"/>
                </a:solidFill>
                <a:latin typeface="Times New Roman"/>
                <a:cs typeface="Times New Roman"/>
              </a:rPr>
              <a:t>		</a:t>
            </a:r>
            <a:r>
              <a:rPr lang="en-US" sz="4000" dirty="0" smtClean="0">
                <a:latin typeface="Times New Roman"/>
                <a:cs typeface="Times New Roman"/>
              </a:rPr>
              <a:t>        (from the ranch—cowboy songs, love </a:t>
            </a:r>
            <a:r>
              <a:rPr lang="en-US" sz="4000" dirty="0" smtClean="0">
                <a:latin typeface="Times New Roman"/>
                <a:cs typeface="Times New Roman"/>
              </a:rPr>
              <a:t>songs</a:t>
            </a:r>
            <a:r>
              <a:rPr lang="en-US" sz="4000" dirty="0" smtClean="0">
                <a:latin typeface="Times New Roman"/>
                <a:cs typeface="Times New Roman"/>
              </a:rPr>
              <a:t>)</a:t>
            </a:r>
            <a:endParaRPr lang="en-US" sz="4000" dirty="0" smtClean="0">
              <a:latin typeface="Times New Roman"/>
              <a:cs typeface="Times New Roman"/>
            </a:endParaRP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5-04-08 at 6.05.08 AM.png"/>
          <p:cNvPicPr>
            <a:picLocks noChangeAspect="1"/>
          </p:cNvPicPr>
          <p:nvPr/>
        </p:nvPicPr>
        <p:blipFill>
          <a:blip r:embed="rId2"/>
          <a:stretch>
            <a:fillRect/>
          </a:stretch>
        </p:blipFill>
        <p:spPr>
          <a:xfrm>
            <a:off x="1845733" y="1219200"/>
            <a:ext cx="5164667" cy="381000"/>
          </a:xfrm>
          <a:prstGeom prst="rect">
            <a:avLst/>
          </a:prstGeom>
        </p:spPr>
      </p:pic>
      <p:sp>
        <p:nvSpPr>
          <p:cNvPr id="8" name="TextBox 7"/>
          <p:cNvSpPr txBox="1"/>
          <p:nvPr/>
        </p:nvSpPr>
        <p:spPr>
          <a:xfrm>
            <a:off x="0" y="76200"/>
            <a:ext cx="9144000" cy="543738"/>
          </a:xfrm>
          <a:prstGeom prst="rect">
            <a:avLst/>
          </a:prstGeom>
          <a:noFill/>
        </p:spPr>
        <p:txBody>
          <a:bodyPr wrap="square" rtlCol="0">
            <a:spAutoFit/>
          </a:bodyPr>
          <a:lstStyle/>
          <a:p>
            <a:r>
              <a:rPr lang="en-US" sz="4400" b="1" dirty="0" smtClean="0">
                <a:solidFill>
                  <a:srgbClr val="2D87A3"/>
                </a:solidFill>
                <a:latin typeface="Times New Roman"/>
                <a:cs typeface="Times New Roman"/>
              </a:rPr>
              <a:t>Next Stop: </a:t>
            </a:r>
            <a:r>
              <a:rPr lang="en-US" sz="4400" b="1" i="1" u="sng" dirty="0" smtClean="0">
                <a:solidFill>
                  <a:srgbClr val="2D87A3"/>
                </a:solidFill>
                <a:latin typeface="Times New Roman"/>
                <a:cs typeface="Times New Roman"/>
              </a:rPr>
              <a:t>Performance Standards</a:t>
            </a:r>
            <a:r>
              <a:rPr lang="en-US" sz="4400" b="1" i="1" dirty="0" smtClean="0">
                <a:solidFill>
                  <a:srgbClr val="2D87A3"/>
                </a:solidFill>
                <a:latin typeface="Times New Roman"/>
                <a:cs typeface="Times New Roman"/>
              </a:rPr>
              <a:t> </a:t>
            </a:r>
            <a:r>
              <a:rPr lang="en-US" sz="4400" b="1" dirty="0" smtClean="0">
                <a:solidFill>
                  <a:srgbClr val="2D87A3"/>
                </a:solidFill>
                <a:latin typeface="Times New Roman"/>
                <a:cs typeface="Times New Roman"/>
              </a:rPr>
              <a:t>in Music</a:t>
            </a:r>
            <a:endParaRPr lang="en-US" sz="4400" b="1" u="sng" dirty="0" smtClean="0">
              <a:solidFill>
                <a:srgbClr val="2D87A3"/>
              </a:solidFill>
              <a:latin typeface="Times New Roman"/>
              <a:cs typeface="Times New Roman"/>
            </a:endParaRPr>
          </a:p>
        </p:txBody>
      </p:sp>
      <p:pic>
        <p:nvPicPr>
          <p:cNvPr id="14" name="Picture 13" descr="road_to_desert_wallpaper-normal.jpg"/>
          <p:cNvPicPr>
            <a:picLocks noChangeAspect="1"/>
          </p:cNvPicPr>
          <p:nvPr/>
        </p:nvPicPr>
        <p:blipFill>
          <a:blip r:embed="rId3"/>
          <a:stretch>
            <a:fillRect/>
          </a:stretch>
        </p:blipFill>
        <p:spPr>
          <a:xfrm>
            <a:off x="0" y="838200"/>
            <a:ext cx="9144000" cy="6019800"/>
          </a:xfrm>
          <a:prstGeom prst="rect">
            <a:avLst/>
          </a:prstGeom>
        </p:spPr>
      </p:pic>
      <p:sp>
        <p:nvSpPr>
          <p:cNvPr id="17" name="Octagon 16"/>
          <p:cNvSpPr/>
          <p:nvPr/>
        </p:nvSpPr>
        <p:spPr bwMode="auto">
          <a:xfrm>
            <a:off x="1600200" y="3352800"/>
            <a:ext cx="1905000" cy="1524000"/>
          </a:xfrm>
          <a:prstGeom prst="octagon">
            <a:avLst/>
          </a:prstGeom>
          <a:solidFill>
            <a:srgbClr val="FF0000">
              <a:alpha val="16000"/>
            </a:srgbClr>
          </a:solidFill>
          <a:ln w="9525" cap="flat" cmpd="sng" algn="ctr">
            <a:solidFill>
              <a:srgbClr val="FF0000"/>
            </a:solidFill>
            <a:prstDash val="solid"/>
            <a:round/>
            <a:headEnd type="none" w="med" len="med"/>
            <a:tailEnd type="none" w="med" len="med"/>
          </a:ln>
          <a:effectLst/>
        </p:spPr>
      </p:sp>
      <p:sp>
        <p:nvSpPr>
          <p:cNvPr id="18" name="Octagon 17"/>
          <p:cNvSpPr/>
          <p:nvPr/>
        </p:nvSpPr>
        <p:spPr bwMode="auto">
          <a:xfrm>
            <a:off x="3657600" y="2286000"/>
            <a:ext cx="1905000" cy="1524000"/>
          </a:xfrm>
          <a:prstGeom prst="octagon">
            <a:avLst/>
          </a:prstGeom>
          <a:solidFill>
            <a:srgbClr val="FF0000">
              <a:alpha val="16000"/>
            </a:srgbClr>
          </a:solidFill>
          <a:ln w="9525" cap="flat" cmpd="sng" algn="ctr">
            <a:solidFill>
              <a:srgbClr val="FF0000"/>
            </a:solidFill>
            <a:prstDash val="solid"/>
            <a:round/>
            <a:headEnd type="none" w="med" len="med"/>
            <a:tailEnd type="none" w="med" len="med"/>
          </a:ln>
          <a:effectLst/>
        </p:spPr>
      </p:sp>
      <p:sp>
        <p:nvSpPr>
          <p:cNvPr id="19" name="Octagon 18"/>
          <p:cNvSpPr/>
          <p:nvPr/>
        </p:nvSpPr>
        <p:spPr bwMode="auto">
          <a:xfrm>
            <a:off x="5841104" y="1143000"/>
            <a:ext cx="1905000" cy="1524000"/>
          </a:xfrm>
          <a:prstGeom prst="octagon">
            <a:avLst/>
          </a:prstGeom>
          <a:solidFill>
            <a:srgbClr val="FF0000">
              <a:alpha val="16000"/>
            </a:srgbClr>
          </a:solidFill>
          <a:ln w="9525" cap="flat" cmpd="sng" algn="ctr">
            <a:solidFill>
              <a:srgbClr val="FF0000"/>
            </a:solidFill>
            <a:prstDash val="solid"/>
            <a:round/>
            <a:headEnd type="none" w="med" len="med"/>
            <a:tailEnd type="none" w="med" len="med"/>
          </a:ln>
          <a:effectLst/>
        </p:spPr>
      </p:sp>
      <p:sp>
        <p:nvSpPr>
          <p:cNvPr id="20" name="TextBox 19"/>
          <p:cNvSpPr txBox="1"/>
          <p:nvPr/>
        </p:nvSpPr>
        <p:spPr>
          <a:xfrm>
            <a:off x="5765212" y="1295400"/>
            <a:ext cx="2083388" cy="913070"/>
          </a:xfrm>
          <a:prstGeom prst="rect">
            <a:avLst/>
          </a:prstGeom>
          <a:noFill/>
        </p:spPr>
        <p:txBody>
          <a:bodyPr wrap="none" rtlCol="0">
            <a:spAutoFit/>
          </a:bodyPr>
          <a:lstStyle/>
          <a:p>
            <a:r>
              <a:rPr lang="en-US" sz="4000" b="1" dirty="0" smtClean="0">
                <a:solidFill>
                  <a:srgbClr val="FFFFFA"/>
                </a:solidFill>
                <a:latin typeface="Times New Roman"/>
                <a:cs typeface="Times New Roman"/>
              </a:rPr>
              <a:t>Performance</a:t>
            </a:r>
          </a:p>
          <a:p>
            <a:r>
              <a:rPr lang="en-US" sz="4000" b="1" dirty="0" smtClean="0">
                <a:solidFill>
                  <a:srgbClr val="FFFFFA"/>
                </a:solidFill>
                <a:latin typeface="Times New Roman"/>
                <a:cs typeface="Times New Roman"/>
              </a:rPr>
              <a:t>Standards</a:t>
            </a:r>
            <a:endParaRPr lang="en-US" sz="4000" b="1" dirty="0">
              <a:solidFill>
                <a:srgbClr val="FFFFFA"/>
              </a:solidFill>
              <a:latin typeface="Times New Roman"/>
              <a:cs typeface="Times New Roman"/>
            </a:endParaRPr>
          </a:p>
        </p:txBody>
      </p:sp>
      <p:sp>
        <p:nvSpPr>
          <p:cNvPr id="21" name="TextBox 20"/>
          <p:cNvSpPr txBox="1"/>
          <p:nvPr/>
        </p:nvSpPr>
        <p:spPr>
          <a:xfrm>
            <a:off x="3733607" y="2133600"/>
            <a:ext cx="1686144" cy="1323439"/>
          </a:xfrm>
          <a:prstGeom prst="rect">
            <a:avLst/>
          </a:prstGeom>
          <a:noFill/>
        </p:spPr>
        <p:txBody>
          <a:bodyPr wrap="none" rtlCol="0">
            <a:spAutoFit/>
          </a:bodyPr>
          <a:lstStyle/>
          <a:p>
            <a:r>
              <a:rPr lang="en-US" sz="4000" b="1" dirty="0" smtClean="0">
                <a:solidFill>
                  <a:srgbClr val="FFFFFA"/>
                </a:solidFill>
                <a:latin typeface="Times New Roman"/>
                <a:cs typeface="Times New Roman"/>
              </a:rPr>
              <a:t>11</a:t>
            </a:r>
          </a:p>
          <a:p>
            <a:r>
              <a:rPr lang="en-US" sz="4000" b="1" dirty="0" smtClean="0">
                <a:solidFill>
                  <a:srgbClr val="FFFFFA"/>
                </a:solidFill>
                <a:latin typeface="Times New Roman"/>
                <a:cs typeface="Times New Roman"/>
              </a:rPr>
              <a:t>Anchor </a:t>
            </a:r>
          </a:p>
          <a:p>
            <a:r>
              <a:rPr lang="en-US" sz="4000" b="1" dirty="0" smtClean="0">
                <a:solidFill>
                  <a:srgbClr val="FFFFFA"/>
                </a:solidFill>
                <a:latin typeface="Times New Roman"/>
                <a:cs typeface="Times New Roman"/>
              </a:rPr>
              <a:t>Standards</a:t>
            </a:r>
            <a:endParaRPr lang="en-US" sz="4000" b="1" dirty="0">
              <a:solidFill>
                <a:srgbClr val="FFFFFA"/>
              </a:solidFill>
              <a:latin typeface="Times New Roman"/>
              <a:cs typeface="Times New Roman"/>
            </a:endParaRPr>
          </a:p>
        </p:txBody>
      </p:sp>
      <p:sp>
        <p:nvSpPr>
          <p:cNvPr id="22" name="TextBox 21"/>
          <p:cNvSpPr txBox="1"/>
          <p:nvPr/>
        </p:nvSpPr>
        <p:spPr>
          <a:xfrm>
            <a:off x="1752600" y="3200400"/>
            <a:ext cx="1564750" cy="1323439"/>
          </a:xfrm>
          <a:prstGeom prst="rect">
            <a:avLst/>
          </a:prstGeom>
          <a:noFill/>
        </p:spPr>
        <p:txBody>
          <a:bodyPr wrap="none" rtlCol="0">
            <a:spAutoFit/>
          </a:bodyPr>
          <a:lstStyle/>
          <a:p>
            <a:r>
              <a:rPr lang="en-US" sz="4000" b="1" dirty="0" smtClean="0">
                <a:solidFill>
                  <a:srgbClr val="FFFFFA"/>
                </a:solidFill>
                <a:latin typeface="Times New Roman"/>
                <a:cs typeface="Times New Roman"/>
              </a:rPr>
              <a:t>4</a:t>
            </a:r>
          </a:p>
          <a:p>
            <a:r>
              <a:rPr lang="en-US" sz="4000" b="1" dirty="0" smtClean="0">
                <a:solidFill>
                  <a:srgbClr val="FFFFFA"/>
                </a:solidFill>
                <a:latin typeface="Times New Roman"/>
                <a:cs typeface="Times New Roman"/>
              </a:rPr>
              <a:t>Artistic </a:t>
            </a:r>
          </a:p>
          <a:p>
            <a:r>
              <a:rPr lang="en-US" sz="4000" b="1" dirty="0" smtClean="0">
                <a:solidFill>
                  <a:srgbClr val="FFFFFA"/>
                </a:solidFill>
                <a:latin typeface="Times New Roman"/>
                <a:cs typeface="Times New Roman"/>
              </a:rPr>
              <a:t>Processes</a:t>
            </a:r>
            <a:endParaRPr lang="en-US" sz="4000" b="1" dirty="0">
              <a:solidFill>
                <a:srgbClr val="FFFFFA"/>
              </a:solidFill>
              <a:latin typeface="Times New Roman"/>
              <a:cs typeface="Times New Roman"/>
            </a:endParaRPr>
          </a:p>
        </p:txBody>
      </p:sp>
      <p:pic>
        <p:nvPicPr>
          <p:cNvPr id="23" name="Picture 22" descr="images.jpeg"/>
          <p:cNvPicPr>
            <a:picLocks noChangeAspect="1"/>
          </p:cNvPicPr>
          <p:nvPr/>
        </p:nvPicPr>
        <p:blipFill>
          <a:blip r:embed="rId4"/>
          <a:stretch>
            <a:fillRect/>
          </a:stretch>
        </p:blipFill>
        <p:spPr>
          <a:xfrm>
            <a:off x="457200" y="1066800"/>
            <a:ext cx="2216150" cy="1474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iterate type="wd">
                                    <p:tmAbs val="500"/>
                                  </p:iterate>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6" name="TextBox 5"/>
          <p:cNvSpPr txBox="1"/>
          <p:nvPr/>
        </p:nvSpPr>
        <p:spPr>
          <a:xfrm>
            <a:off x="0" y="4572000"/>
            <a:ext cx="9115331" cy="1323439"/>
          </a:xfrm>
          <a:prstGeom prst="rect">
            <a:avLst/>
          </a:prstGeom>
          <a:noFill/>
        </p:spPr>
        <p:txBody>
          <a:bodyPr wrap="square" rtlCol="0">
            <a:spAutoFit/>
          </a:bodyPr>
          <a:lstStyle/>
          <a:p>
            <a:r>
              <a:rPr lang="en-US" sz="6000" b="1" dirty="0" smtClean="0">
                <a:solidFill>
                  <a:srgbClr val="FF8000"/>
                </a:solidFill>
                <a:latin typeface="Times New Roman"/>
                <a:cs typeface="Times New Roman"/>
              </a:rPr>
              <a:t>Specifying Enduring Understandings and Essential Questions</a:t>
            </a:r>
          </a:p>
        </p:txBody>
      </p:sp>
      <p:pic>
        <p:nvPicPr>
          <p:cNvPr id="7" name="Picture 6" descr="Nat'l Core Arts Standards Logo.png"/>
          <p:cNvPicPr>
            <a:picLocks noChangeAspect="1"/>
          </p:cNvPicPr>
          <p:nvPr/>
        </p:nvPicPr>
        <p:blipFill>
          <a:blip r:embed="rId3"/>
          <a:stretch>
            <a:fillRect/>
          </a:stretch>
        </p:blipFill>
        <p:spPr>
          <a:xfrm>
            <a:off x="3124199" y="134787"/>
            <a:ext cx="2971801" cy="627213"/>
          </a:xfrm>
          <a:prstGeom prst="rect">
            <a:avLst/>
          </a:prstGeom>
        </p:spPr>
      </p:pic>
      <p:sp>
        <p:nvSpPr>
          <p:cNvPr id="9" name="TextBox 8"/>
          <p:cNvSpPr txBox="1"/>
          <p:nvPr/>
        </p:nvSpPr>
        <p:spPr>
          <a:xfrm>
            <a:off x="28669" y="2667000"/>
            <a:ext cx="9115331" cy="1938992"/>
          </a:xfrm>
          <a:prstGeom prst="rect">
            <a:avLst/>
          </a:prstGeom>
          <a:noFill/>
        </p:spPr>
        <p:txBody>
          <a:bodyPr wrap="square" rtlCol="0">
            <a:spAutoFit/>
          </a:bodyPr>
          <a:lstStyle/>
          <a:p>
            <a:r>
              <a:rPr lang="en-US" sz="6000" b="1" dirty="0" smtClean="0">
                <a:solidFill>
                  <a:srgbClr val="9349BC"/>
                </a:solidFill>
                <a:latin typeface="Times New Roman"/>
                <a:cs typeface="Times New Roman"/>
              </a:rPr>
              <a:t>Using Artistic Processes (4)</a:t>
            </a:r>
          </a:p>
          <a:p>
            <a:r>
              <a:rPr lang="en-US" sz="6000" b="1" dirty="0" smtClean="0">
                <a:solidFill>
                  <a:srgbClr val="9349BC"/>
                </a:solidFill>
                <a:latin typeface="Times New Roman"/>
                <a:cs typeface="Times New Roman"/>
              </a:rPr>
              <a:t>and Anchor Standards (11)</a:t>
            </a:r>
          </a:p>
          <a:p>
            <a:endParaRPr lang="en-US" sz="6000" b="1" dirty="0" smtClean="0">
              <a:solidFill>
                <a:srgbClr val="9349BC"/>
              </a:solidFill>
              <a:latin typeface="Times New Roman"/>
              <a:cs typeface="Times New Roman"/>
            </a:endParaRPr>
          </a:p>
        </p:txBody>
      </p:sp>
      <p:sp>
        <p:nvSpPr>
          <p:cNvPr id="10" name="TextBox 9"/>
          <p:cNvSpPr txBox="1"/>
          <p:nvPr/>
        </p:nvSpPr>
        <p:spPr>
          <a:xfrm>
            <a:off x="28669" y="2133600"/>
            <a:ext cx="9115331" cy="707886"/>
          </a:xfrm>
          <a:prstGeom prst="rect">
            <a:avLst/>
          </a:prstGeom>
          <a:noFill/>
        </p:spPr>
        <p:txBody>
          <a:bodyPr wrap="square" rtlCol="0">
            <a:spAutoFit/>
          </a:bodyPr>
          <a:lstStyle/>
          <a:p>
            <a:r>
              <a:rPr lang="en-US" sz="6000" b="1" dirty="0" smtClean="0">
                <a:solidFill>
                  <a:srgbClr val="2D87A3"/>
                </a:solidFill>
                <a:latin typeface="Times New Roman"/>
                <a:cs typeface="Times New Roman"/>
              </a:rPr>
              <a:t>Defining Arts Literacy</a:t>
            </a:r>
          </a:p>
        </p:txBody>
      </p:sp>
      <p:sp>
        <p:nvSpPr>
          <p:cNvPr id="11" name="TextBox 10"/>
          <p:cNvSpPr txBox="1"/>
          <p:nvPr/>
        </p:nvSpPr>
        <p:spPr>
          <a:xfrm>
            <a:off x="28669" y="3886200"/>
            <a:ext cx="9115331" cy="707886"/>
          </a:xfrm>
          <a:prstGeom prst="rect">
            <a:avLst/>
          </a:prstGeom>
          <a:noFill/>
        </p:spPr>
        <p:txBody>
          <a:bodyPr wrap="square" rtlCol="0">
            <a:spAutoFit/>
          </a:bodyPr>
          <a:lstStyle/>
          <a:p>
            <a:r>
              <a:rPr lang="en-US" sz="6000" b="1" dirty="0" smtClean="0">
                <a:solidFill>
                  <a:srgbClr val="FF0000"/>
                </a:solidFill>
                <a:latin typeface="Times New Roman"/>
                <a:cs typeface="Times New Roman"/>
              </a:rPr>
              <a:t>Identifying Creative Practices</a:t>
            </a:r>
          </a:p>
        </p:txBody>
      </p:sp>
      <p:sp>
        <p:nvSpPr>
          <p:cNvPr id="12" name="TextBox 11"/>
          <p:cNvSpPr txBox="1"/>
          <p:nvPr/>
        </p:nvSpPr>
        <p:spPr>
          <a:xfrm>
            <a:off x="28669" y="5769114"/>
            <a:ext cx="9115331" cy="707886"/>
          </a:xfrm>
          <a:prstGeom prst="rect">
            <a:avLst/>
          </a:prstGeom>
          <a:noFill/>
        </p:spPr>
        <p:txBody>
          <a:bodyPr wrap="square" rtlCol="0">
            <a:spAutoFit/>
          </a:bodyPr>
          <a:lstStyle/>
          <a:p>
            <a:r>
              <a:rPr lang="en-US" sz="6000" b="1" dirty="0" smtClean="0">
                <a:solidFill>
                  <a:srgbClr val="2D87A3"/>
                </a:solidFill>
                <a:latin typeface="Times New Roman"/>
                <a:cs typeface="Times New Roman"/>
              </a:rPr>
              <a:t>Embedding Assessments</a:t>
            </a:r>
          </a:p>
        </p:txBody>
      </p:sp>
      <p:sp>
        <p:nvSpPr>
          <p:cNvPr id="14" name="TextBox 13"/>
          <p:cNvSpPr txBox="1"/>
          <p:nvPr/>
        </p:nvSpPr>
        <p:spPr>
          <a:xfrm>
            <a:off x="1619460" y="1828800"/>
            <a:ext cx="5570083" cy="502702"/>
          </a:xfrm>
          <a:prstGeom prst="rect">
            <a:avLst/>
          </a:prstGeom>
          <a:noFill/>
        </p:spPr>
        <p:txBody>
          <a:bodyPr wrap="none" rtlCol="0">
            <a:spAutoFit/>
          </a:bodyPr>
          <a:lstStyle/>
          <a:p>
            <a:r>
              <a:rPr lang="en-US" sz="4000" dirty="0" smtClean="0">
                <a:latin typeface="Times New Roman"/>
                <a:cs typeface="Times New Roman"/>
              </a:rPr>
              <a:t>Backwards Assessment Model (BAM)</a:t>
            </a:r>
            <a:endParaRPr lang="en-US" sz="4000" dirty="0">
              <a:latin typeface="Times New Roman"/>
              <a:cs typeface="Times New Roman"/>
            </a:endParaRPr>
          </a:p>
        </p:txBody>
      </p:sp>
      <p:sp>
        <p:nvSpPr>
          <p:cNvPr id="15" name="TextBox 14"/>
          <p:cNvSpPr txBox="1"/>
          <p:nvPr/>
        </p:nvSpPr>
        <p:spPr>
          <a:xfrm>
            <a:off x="152400" y="990600"/>
            <a:ext cx="8991600" cy="913070"/>
          </a:xfrm>
          <a:prstGeom prst="rect">
            <a:avLst/>
          </a:prstGeom>
          <a:noFill/>
        </p:spPr>
        <p:txBody>
          <a:bodyPr wrap="square" rtlCol="0">
            <a:spAutoFit/>
          </a:bodyPr>
          <a:lstStyle/>
          <a:p>
            <a:r>
              <a:rPr lang="en-US" sz="4000" i="1" dirty="0" smtClean="0">
                <a:latin typeface="Times New Roman"/>
                <a:cs typeface="Times New Roman"/>
              </a:rPr>
              <a:t>Understanding by Design </a:t>
            </a:r>
            <a:r>
              <a:rPr lang="en-US" sz="4000" dirty="0" smtClean="0">
                <a:latin typeface="Times New Roman"/>
                <a:cs typeface="Times New Roman"/>
              </a:rPr>
              <a:t>(</a:t>
            </a:r>
            <a:r>
              <a:rPr lang="en-US" sz="4000" dirty="0" err="1" smtClean="0">
                <a:latin typeface="Times New Roman"/>
                <a:cs typeface="Times New Roman"/>
              </a:rPr>
              <a:t>UbD</a:t>
            </a:r>
            <a:r>
              <a:rPr lang="en-US" sz="4000" dirty="0" smtClean="0">
                <a:latin typeface="Times New Roman"/>
                <a:cs typeface="Times New Roman"/>
              </a:rPr>
              <a:t>)</a:t>
            </a:r>
          </a:p>
          <a:p>
            <a:r>
              <a:rPr lang="en-US" sz="4000" dirty="0" smtClean="0">
                <a:latin typeface="Times New Roman"/>
                <a:cs typeface="Times New Roman"/>
              </a:rPr>
              <a:t>Backwards Design: Identify outcomes then design goals.</a:t>
            </a:r>
            <a:endParaRPr lang="en-US" sz="4000" dirty="0">
              <a:latin typeface="Times New Roman"/>
              <a:cs typeface="Times New Roman"/>
            </a:endParaRPr>
          </a:p>
        </p:txBody>
      </p:sp>
      <p:sp>
        <p:nvSpPr>
          <p:cNvPr id="16" name="TextBox 15"/>
          <p:cNvSpPr txBox="1"/>
          <p:nvPr/>
        </p:nvSpPr>
        <p:spPr>
          <a:xfrm>
            <a:off x="0" y="609600"/>
            <a:ext cx="9144000" cy="502702"/>
          </a:xfrm>
          <a:prstGeom prst="rect">
            <a:avLst/>
          </a:prstGeom>
          <a:noFill/>
        </p:spPr>
        <p:txBody>
          <a:bodyPr wrap="square" rtlCol="0">
            <a:spAutoFit/>
          </a:bodyPr>
          <a:lstStyle/>
          <a:p>
            <a:r>
              <a:rPr lang="en-US" sz="4000" dirty="0" smtClean="0">
                <a:latin typeface="Times New Roman"/>
                <a:cs typeface="Times New Roman"/>
              </a:rPr>
              <a:t>Jay </a:t>
            </a:r>
            <a:r>
              <a:rPr lang="en-US" sz="4000" dirty="0" err="1" smtClean="0">
                <a:latin typeface="Times New Roman"/>
                <a:cs typeface="Times New Roman"/>
              </a:rPr>
              <a:t>McTighe</a:t>
            </a:r>
            <a:r>
              <a:rPr lang="en-US" sz="4000" dirty="0" smtClean="0">
                <a:latin typeface="Times New Roman"/>
                <a:cs typeface="Times New Roman"/>
              </a:rPr>
              <a:t> and Grant Wiggins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Emerging:Traditional Ensembles at a Glance cop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 y="914400"/>
            <a:ext cx="10360584" cy="7391400"/>
          </a:xfrm>
          <a:prstGeom prst="rect">
            <a:avLst/>
          </a:prstGeom>
        </p:spPr>
      </p:pic>
      <p:sp>
        <p:nvSpPr>
          <p:cNvPr id="8" name="TextBox 7"/>
          <p:cNvSpPr txBox="1"/>
          <p:nvPr/>
        </p:nvSpPr>
        <p:spPr>
          <a:xfrm>
            <a:off x="0" y="0"/>
            <a:ext cx="9144000" cy="954107"/>
          </a:xfrm>
          <a:prstGeom prst="rect">
            <a:avLst/>
          </a:prstGeom>
          <a:noFill/>
        </p:spPr>
        <p:txBody>
          <a:bodyPr wrap="square" rtlCol="0">
            <a:spAutoFit/>
          </a:bodyPr>
          <a:lstStyle/>
          <a:p>
            <a:r>
              <a:rPr lang="en-US" sz="4400" b="1" dirty="0" smtClean="0">
                <a:solidFill>
                  <a:srgbClr val="2D87A3"/>
                </a:solidFill>
                <a:latin typeface="Times New Roman"/>
                <a:cs typeface="Times New Roman"/>
              </a:rPr>
              <a:t>	Performance Standards: </a:t>
            </a:r>
            <a:r>
              <a:rPr lang="en-US" sz="4400" b="1" u="sng" dirty="0" smtClean="0">
                <a:solidFill>
                  <a:srgbClr val="2D87A3"/>
                </a:solidFill>
                <a:latin typeface="Times New Roman"/>
                <a:cs typeface="Times New Roman"/>
              </a:rPr>
              <a:t>Creating</a:t>
            </a:r>
          </a:p>
          <a:p>
            <a:r>
              <a:rPr lang="en-US" sz="4000" b="1" dirty="0" smtClean="0">
                <a:solidFill>
                  <a:srgbClr val="2D87A3"/>
                </a:solidFill>
                <a:latin typeface="Times New Roman"/>
                <a:cs typeface="Times New Roman"/>
              </a:rPr>
              <a:t>Google: </a:t>
            </a:r>
            <a:r>
              <a:rPr lang="en-US" sz="4000" b="1" i="1" dirty="0" smtClean="0">
                <a:solidFill>
                  <a:srgbClr val="2D87A3"/>
                </a:solidFill>
                <a:latin typeface="Times New Roman"/>
                <a:cs typeface="Times New Roman"/>
              </a:rPr>
              <a:t>(Traditional and) Emerging Ensembles Strand</a:t>
            </a:r>
            <a:endParaRPr lang="en-US" sz="40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39707"/>
            <a:ext cx="9144000" cy="954107"/>
          </a:xfrm>
          <a:prstGeom prst="rect">
            <a:avLst/>
          </a:prstGeom>
          <a:noFill/>
        </p:spPr>
        <p:txBody>
          <a:bodyPr wrap="square" rtlCol="0">
            <a:spAutoFit/>
          </a:bodyPr>
          <a:lstStyle/>
          <a:p>
            <a:r>
              <a:rPr lang="en-US" sz="4400" b="1" dirty="0" smtClean="0">
                <a:solidFill>
                  <a:srgbClr val="713D8A"/>
                </a:solidFill>
                <a:latin typeface="Times New Roman"/>
                <a:cs typeface="Times New Roman"/>
              </a:rPr>
              <a:t>		Performance Standards: </a:t>
            </a:r>
            <a:r>
              <a:rPr lang="en-US" sz="4400" b="1" u="sng" dirty="0" smtClean="0">
                <a:solidFill>
                  <a:srgbClr val="713D8A"/>
                </a:solidFill>
                <a:latin typeface="Times New Roman"/>
                <a:cs typeface="Times New Roman"/>
              </a:rPr>
              <a:t>Performing</a:t>
            </a:r>
            <a:endParaRPr lang="en-US" sz="4400" b="1" u="sng" dirty="0" smtClean="0">
              <a:solidFill>
                <a:srgbClr val="2D87A3"/>
              </a:solidFill>
              <a:latin typeface="Times New Roman"/>
              <a:cs typeface="Times New Roman"/>
            </a:endParaRPr>
          </a:p>
          <a:p>
            <a:r>
              <a:rPr lang="en-US" sz="4000" b="1" dirty="0" smtClean="0">
                <a:solidFill>
                  <a:srgbClr val="713D8A"/>
                </a:solidFill>
                <a:latin typeface="Times New Roman"/>
                <a:cs typeface="Times New Roman"/>
              </a:rPr>
              <a:t>Google: </a:t>
            </a:r>
            <a:r>
              <a:rPr lang="en-US" sz="4000" b="1" i="1" dirty="0" smtClean="0">
                <a:solidFill>
                  <a:srgbClr val="713D8A"/>
                </a:solidFill>
                <a:latin typeface="Times New Roman"/>
                <a:cs typeface="Times New Roman"/>
              </a:rPr>
              <a:t>(Traditional and) Emerging Ensembles Strand</a:t>
            </a:r>
            <a:endParaRPr lang="en-US" sz="4000" i="1" dirty="0"/>
          </a:p>
        </p:txBody>
      </p:sp>
      <p:pic>
        <p:nvPicPr>
          <p:cNvPr id="6" name="Picture 5" descr="Emerging:Traditional Ensembles at a Glance cop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838200"/>
            <a:ext cx="10210800" cy="7696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0"/>
            <a:ext cx="9144000" cy="954107"/>
          </a:xfrm>
          <a:prstGeom prst="rect">
            <a:avLst/>
          </a:prstGeom>
          <a:noFill/>
        </p:spPr>
        <p:txBody>
          <a:bodyPr wrap="square" rtlCol="0">
            <a:spAutoFit/>
          </a:bodyPr>
          <a:lstStyle/>
          <a:p>
            <a:r>
              <a:rPr lang="en-US" sz="4400" b="1" dirty="0" smtClean="0">
                <a:solidFill>
                  <a:srgbClr val="D55656"/>
                </a:solidFill>
                <a:latin typeface="Times New Roman"/>
                <a:cs typeface="Times New Roman"/>
              </a:rPr>
              <a:t>Performance Standards: </a:t>
            </a:r>
            <a:r>
              <a:rPr lang="en-US" sz="4400" b="1" u="sng" dirty="0" smtClean="0">
                <a:solidFill>
                  <a:srgbClr val="D55656"/>
                </a:solidFill>
                <a:latin typeface="Times New Roman"/>
                <a:cs typeface="Times New Roman"/>
              </a:rPr>
              <a:t>Responding</a:t>
            </a:r>
            <a:endParaRPr lang="en-US" sz="4400" b="1" u="sng" dirty="0" smtClean="0">
              <a:solidFill>
                <a:srgbClr val="2D87A3"/>
              </a:solidFill>
              <a:latin typeface="Times New Roman"/>
              <a:cs typeface="Times New Roman"/>
            </a:endParaRPr>
          </a:p>
          <a:p>
            <a:r>
              <a:rPr lang="en-US" sz="4000" b="1" dirty="0" smtClean="0">
                <a:solidFill>
                  <a:srgbClr val="D55656"/>
                </a:solidFill>
                <a:latin typeface="Times New Roman"/>
                <a:cs typeface="Times New Roman"/>
              </a:rPr>
              <a:t>Google: </a:t>
            </a:r>
            <a:r>
              <a:rPr lang="en-US" sz="4000" b="1" i="1" dirty="0" smtClean="0">
                <a:solidFill>
                  <a:srgbClr val="D55656"/>
                </a:solidFill>
                <a:latin typeface="Times New Roman"/>
                <a:cs typeface="Times New Roman"/>
              </a:rPr>
              <a:t>(Traditional and) Emerging Ensembles Strand</a:t>
            </a:r>
            <a:endParaRPr lang="en-US" sz="4000" i="1" dirty="0"/>
          </a:p>
        </p:txBody>
      </p:sp>
      <p:pic>
        <p:nvPicPr>
          <p:cNvPr id="9" name="Picture 8" descr="Emerging:Traditional Ensembles at a Glance cop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914400"/>
            <a:ext cx="10439400" cy="8229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0"/>
            <a:ext cx="9144000" cy="954107"/>
          </a:xfrm>
          <a:prstGeom prst="rect">
            <a:avLst/>
          </a:prstGeom>
          <a:noFill/>
        </p:spPr>
        <p:txBody>
          <a:bodyPr wrap="square" rtlCol="0">
            <a:spAutoFit/>
          </a:bodyPr>
          <a:lstStyle/>
          <a:p>
            <a:r>
              <a:rPr lang="en-US" sz="4400" b="1" dirty="0" smtClean="0">
                <a:solidFill>
                  <a:srgbClr val="E77401"/>
                </a:solidFill>
                <a:latin typeface="Times New Roman"/>
                <a:cs typeface="Times New Roman"/>
              </a:rPr>
              <a:t>Performance Standards: </a:t>
            </a:r>
            <a:r>
              <a:rPr lang="en-US" sz="4400" b="1" u="sng" dirty="0" smtClean="0">
                <a:solidFill>
                  <a:srgbClr val="E77401"/>
                </a:solidFill>
                <a:latin typeface="Times New Roman"/>
                <a:cs typeface="Times New Roman"/>
              </a:rPr>
              <a:t>Connecting</a:t>
            </a:r>
            <a:endParaRPr lang="en-US" sz="4400" b="1" u="sng" dirty="0" smtClean="0">
              <a:solidFill>
                <a:srgbClr val="2D87A3"/>
              </a:solidFill>
              <a:latin typeface="Times New Roman"/>
              <a:cs typeface="Times New Roman"/>
            </a:endParaRPr>
          </a:p>
          <a:p>
            <a:r>
              <a:rPr lang="en-US" sz="4000" b="1" dirty="0" smtClean="0">
                <a:solidFill>
                  <a:srgbClr val="E77401"/>
                </a:solidFill>
                <a:latin typeface="Times New Roman"/>
                <a:cs typeface="Times New Roman"/>
              </a:rPr>
              <a:t>Google: </a:t>
            </a:r>
            <a:r>
              <a:rPr lang="en-US" sz="4000" b="1" i="1" dirty="0" smtClean="0">
                <a:solidFill>
                  <a:srgbClr val="E77401"/>
                </a:solidFill>
                <a:latin typeface="Times New Roman"/>
                <a:cs typeface="Times New Roman"/>
              </a:rPr>
              <a:t>(Traditional and) Emerging Ensembles Strand</a:t>
            </a:r>
            <a:endParaRPr lang="en-US" sz="4000" i="1" dirty="0"/>
          </a:p>
        </p:txBody>
      </p:sp>
      <p:pic>
        <p:nvPicPr>
          <p:cNvPr id="5" name="Picture 4" descr="Emerging:Traditional Ensembles at a Glance cop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990600"/>
            <a:ext cx="10439400" cy="8534400"/>
          </a:xfrm>
          <a:prstGeom prst="rect">
            <a:avLst/>
          </a:prstGeom>
        </p:spPr>
      </p:pic>
      <p:pic>
        <p:nvPicPr>
          <p:cNvPr id="11" name="Picture 10"/>
          <p:cNvPicPr>
            <a:picLocks noChangeAspect="1"/>
          </p:cNvPicPr>
          <p:nvPr/>
        </p:nvPicPr>
        <p:blipFill>
          <a:blip r:embed="rId4"/>
          <a:stretch>
            <a:fillRect/>
          </a:stretch>
        </p:blipFill>
        <p:spPr>
          <a:xfrm>
            <a:off x="3124200" y="3886200"/>
            <a:ext cx="2895600" cy="2806700"/>
          </a:xfrm>
          <a:prstGeom prst="rect">
            <a:avLst/>
          </a:prstGeom>
        </p:spPr>
      </p:pic>
      <p:pic>
        <p:nvPicPr>
          <p:cNvPr id="12" name="Picture 11" descr="Unknown.png"/>
          <p:cNvPicPr>
            <a:picLocks noChangeAspect="1"/>
          </p:cNvPicPr>
          <p:nvPr/>
        </p:nvPicPr>
        <p:blipFill>
          <a:blip r:embed="rId5"/>
          <a:stretch>
            <a:fillRect/>
          </a:stretch>
        </p:blipFill>
        <p:spPr>
          <a:xfrm>
            <a:off x="3124200" y="3886200"/>
            <a:ext cx="28956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0"/>
            <a:ext cx="9144000" cy="543738"/>
          </a:xfrm>
          <a:prstGeom prst="rect">
            <a:avLst/>
          </a:prstGeom>
          <a:noFill/>
        </p:spPr>
        <p:txBody>
          <a:bodyPr wrap="square" rtlCol="0">
            <a:spAutoFit/>
          </a:bodyPr>
          <a:lstStyle/>
          <a:p>
            <a:r>
              <a:rPr lang="en-US" sz="4400" b="1" dirty="0" smtClean="0">
                <a:solidFill>
                  <a:srgbClr val="FF0000"/>
                </a:solidFill>
                <a:latin typeface="Times New Roman"/>
                <a:cs typeface="Times New Roman"/>
              </a:rPr>
              <a:t>EXAMPLE</a:t>
            </a:r>
            <a:r>
              <a:rPr lang="en-US" sz="4400" dirty="0" smtClean="0">
                <a:solidFill>
                  <a:srgbClr val="FF0000"/>
                </a:solidFill>
                <a:latin typeface="Times New Roman"/>
                <a:cs typeface="Times New Roman"/>
              </a:rPr>
              <a:t>:</a:t>
            </a:r>
            <a:r>
              <a:rPr lang="en-US" sz="4400" dirty="0" smtClean="0">
                <a:solidFill>
                  <a:srgbClr val="2D87A3"/>
                </a:solidFill>
                <a:latin typeface="Times New Roman"/>
                <a:cs typeface="Times New Roman"/>
              </a:rPr>
              <a:t> Performance Standards</a:t>
            </a:r>
            <a:endParaRPr lang="en-US" sz="4000" b="1" i="1" u="sng" dirty="0">
              <a:solidFill>
                <a:srgbClr val="FF0000"/>
              </a:solidFill>
            </a:endParaRPr>
          </a:p>
        </p:txBody>
      </p:sp>
      <p:sp>
        <p:nvSpPr>
          <p:cNvPr id="10" name="TextBox 9"/>
          <p:cNvSpPr txBox="1"/>
          <p:nvPr/>
        </p:nvSpPr>
        <p:spPr>
          <a:xfrm>
            <a:off x="0" y="1447800"/>
            <a:ext cx="9144000" cy="543738"/>
          </a:xfrm>
          <a:prstGeom prst="rect">
            <a:avLst/>
          </a:prstGeom>
          <a:noFill/>
        </p:spPr>
        <p:txBody>
          <a:bodyPr wrap="square" rtlCol="0">
            <a:spAutoFit/>
          </a:bodyPr>
          <a:lstStyle/>
          <a:p>
            <a:r>
              <a:rPr lang="en-US" sz="4400" b="1" dirty="0" smtClean="0">
                <a:solidFill>
                  <a:srgbClr val="2D87A3"/>
                </a:solidFill>
                <a:latin typeface="Times New Roman"/>
                <a:cs typeface="Times New Roman"/>
              </a:rPr>
              <a:t>Anchor Standard </a:t>
            </a:r>
            <a:r>
              <a:rPr lang="en-US" sz="4400" dirty="0" smtClean="0">
                <a:solidFill>
                  <a:srgbClr val="2D87A3"/>
                </a:solidFill>
                <a:latin typeface="Times New Roman"/>
                <a:cs typeface="Times New Roman"/>
              </a:rPr>
              <a:t>1: </a:t>
            </a:r>
          </a:p>
        </p:txBody>
      </p:sp>
      <p:sp>
        <p:nvSpPr>
          <p:cNvPr id="11" name="TextBox 10"/>
          <p:cNvSpPr txBox="1"/>
          <p:nvPr/>
        </p:nvSpPr>
        <p:spPr>
          <a:xfrm>
            <a:off x="0" y="762000"/>
            <a:ext cx="9144000" cy="543738"/>
          </a:xfrm>
          <a:prstGeom prst="rect">
            <a:avLst/>
          </a:prstGeom>
          <a:noFill/>
        </p:spPr>
        <p:txBody>
          <a:bodyPr wrap="square" rtlCol="0">
            <a:spAutoFit/>
          </a:bodyPr>
          <a:lstStyle/>
          <a:p>
            <a:r>
              <a:rPr lang="en-US" sz="4400" b="1" dirty="0" smtClean="0">
                <a:solidFill>
                  <a:srgbClr val="2D87A3"/>
                </a:solidFill>
                <a:latin typeface="Times New Roman"/>
                <a:cs typeface="Times New Roman"/>
              </a:rPr>
              <a:t>Artistic Process: </a:t>
            </a:r>
            <a:r>
              <a:rPr lang="en-US" sz="4400" dirty="0" smtClean="0">
                <a:solidFill>
                  <a:srgbClr val="2D87A3"/>
                </a:solidFill>
                <a:latin typeface="Times New Roman"/>
                <a:cs typeface="Times New Roman"/>
              </a:rPr>
              <a:t>Creating (Cr)</a:t>
            </a:r>
            <a:endParaRPr lang="en-US" sz="4000" i="1" u="sng" dirty="0">
              <a:solidFill>
                <a:srgbClr val="FF0000"/>
              </a:solidFill>
            </a:endParaRPr>
          </a:p>
        </p:txBody>
      </p:sp>
      <p:sp>
        <p:nvSpPr>
          <p:cNvPr id="12" name="TextBox 11"/>
          <p:cNvSpPr txBox="1"/>
          <p:nvPr/>
        </p:nvSpPr>
        <p:spPr>
          <a:xfrm>
            <a:off x="0" y="2819400"/>
            <a:ext cx="9144000" cy="543738"/>
          </a:xfrm>
          <a:prstGeom prst="rect">
            <a:avLst/>
          </a:prstGeom>
          <a:noFill/>
        </p:spPr>
        <p:txBody>
          <a:bodyPr wrap="square" rtlCol="0">
            <a:spAutoFit/>
          </a:bodyPr>
          <a:lstStyle/>
          <a:p>
            <a:r>
              <a:rPr lang="en-US" sz="4400" b="1" dirty="0" smtClean="0">
                <a:solidFill>
                  <a:srgbClr val="2D87A3"/>
                </a:solidFill>
                <a:latin typeface="Times New Roman"/>
                <a:cs typeface="Times New Roman"/>
              </a:rPr>
              <a:t>Enduring Understanding</a:t>
            </a:r>
            <a:r>
              <a:rPr lang="en-US" sz="4400" dirty="0" smtClean="0">
                <a:solidFill>
                  <a:srgbClr val="2D87A3"/>
                </a:solidFill>
                <a:latin typeface="Times New Roman"/>
                <a:cs typeface="Times New Roman"/>
              </a:rPr>
              <a:t>: </a:t>
            </a:r>
          </a:p>
        </p:txBody>
      </p:sp>
      <p:sp>
        <p:nvSpPr>
          <p:cNvPr id="13" name="TextBox 12"/>
          <p:cNvSpPr txBox="1"/>
          <p:nvPr/>
        </p:nvSpPr>
        <p:spPr>
          <a:xfrm>
            <a:off x="0" y="4953000"/>
            <a:ext cx="9144000" cy="543738"/>
          </a:xfrm>
          <a:prstGeom prst="rect">
            <a:avLst/>
          </a:prstGeom>
          <a:noFill/>
        </p:spPr>
        <p:txBody>
          <a:bodyPr wrap="square" rtlCol="0">
            <a:spAutoFit/>
          </a:bodyPr>
          <a:lstStyle/>
          <a:p>
            <a:r>
              <a:rPr lang="en-US" sz="4400" b="1" dirty="0" smtClean="0">
                <a:solidFill>
                  <a:srgbClr val="2D87A3"/>
                </a:solidFill>
                <a:latin typeface="Times New Roman"/>
                <a:cs typeface="Times New Roman"/>
              </a:rPr>
              <a:t>Essential Question</a:t>
            </a:r>
            <a:r>
              <a:rPr lang="en-US" sz="4400" dirty="0" smtClean="0">
                <a:solidFill>
                  <a:srgbClr val="2D87A3"/>
                </a:solidFill>
                <a:latin typeface="Times New Roman"/>
                <a:cs typeface="Times New Roman"/>
              </a:rPr>
              <a:t>: </a:t>
            </a:r>
          </a:p>
        </p:txBody>
      </p:sp>
      <p:sp>
        <p:nvSpPr>
          <p:cNvPr id="15" name="TextBox 14"/>
          <p:cNvSpPr txBox="1"/>
          <p:nvPr/>
        </p:nvSpPr>
        <p:spPr>
          <a:xfrm>
            <a:off x="0" y="1981200"/>
            <a:ext cx="9144000" cy="543738"/>
          </a:xfrm>
          <a:prstGeom prst="rect">
            <a:avLst/>
          </a:prstGeom>
          <a:noFill/>
        </p:spPr>
        <p:txBody>
          <a:bodyPr wrap="square" rtlCol="0">
            <a:spAutoFit/>
          </a:bodyPr>
          <a:lstStyle/>
          <a:p>
            <a:r>
              <a:rPr lang="en-US" sz="4400" dirty="0" smtClean="0">
                <a:solidFill>
                  <a:srgbClr val="2D87A3"/>
                </a:solidFill>
                <a:latin typeface="Times New Roman"/>
                <a:cs typeface="Times New Roman"/>
              </a:rPr>
              <a:t>Generate and conceptualize artistic ideas and work.</a:t>
            </a:r>
          </a:p>
        </p:txBody>
      </p:sp>
      <p:sp>
        <p:nvSpPr>
          <p:cNvPr id="16" name="TextBox 15"/>
          <p:cNvSpPr txBox="1"/>
          <p:nvPr/>
        </p:nvSpPr>
        <p:spPr>
          <a:xfrm>
            <a:off x="0" y="3276600"/>
            <a:ext cx="9144000" cy="1446550"/>
          </a:xfrm>
          <a:prstGeom prst="rect">
            <a:avLst/>
          </a:prstGeom>
          <a:noFill/>
        </p:spPr>
        <p:txBody>
          <a:bodyPr wrap="square" rtlCol="0">
            <a:spAutoFit/>
          </a:bodyPr>
          <a:lstStyle/>
          <a:p>
            <a:r>
              <a:rPr lang="en-US" sz="4400" dirty="0" smtClean="0">
                <a:solidFill>
                  <a:srgbClr val="2D87A3"/>
                </a:solidFill>
                <a:latin typeface="Times New Roman"/>
                <a:cs typeface="Times New Roman"/>
              </a:rPr>
              <a:t>The creative ideas, concepts, and </a:t>
            </a:r>
          </a:p>
          <a:p>
            <a:r>
              <a:rPr lang="en-US" sz="4400" dirty="0" smtClean="0">
                <a:solidFill>
                  <a:srgbClr val="2D87A3"/>
                </a:solidFill>
                <a:latin typeface="Times New Roman"/>
                <a:cs typeface="Times New Roman"/>
              </a:rPr>
              <a:t>feelings that influence musicians’ work</a:t>
            </a:r>
          </a:p>
          <a:p>
            <a:r>
              <a:rPr lang="en-US" sz="4400" dirty="0" smtClean="0">
                <a:solidFill>
                  <a:srgbClr val="2D87A3"/>
                </a:solidFill>
                <a:latin typeface="Times New Roman"/>
                <a:cs typeface="Times New Roman"/>
              </a:rPr>
              <a:t>emerge from a variety of sources.</a:t>
            </a:r>
            <a:endParaRPr lang="en-US" sz="4400" b="1" dirty="0" smtClean="0">
              <a:solidFill>
                <a:srgbClr val="2D87A3"/>
              </a:solidFill>
              <a:latin typeface="Times New Roman"/>
              <a:cs typeface="Times New Roman"/>
            </a:endParaRPr>
          </a:p>
        </p:txBody>
      </p:sp>
      <p:sp>
        <p:nvSpPr>
          <p:cNvPr id="17" name="TextBox 16"/>
          <p:cNvSpPr txBox="1"/>
          <p:nvPr/>
        </p:nvSpPr>
        <p:spPr>
          <a:xfrm>
            <a:off x="0" y="5410200"/>
            <a:ext cx="9144000" cy="543738"/>
          </a:xfrm>
          <a:prstGeom prst="rect">
            <a:avLst/>
          </a:prstGeom>
          <a:noFill/>
        </p:spPr>
        <p:txBody>
          <a:bodyPr wrap="square" rtlCol="0">
            <a:spAutoFit/>
          </a:bodyPr>
          <a:lstStyle/>
          <a:p>
            <a:r>
              <a:rPr lang="en-US" sz="4400" dirty="0" smtClean="0">
                <a:solidFill>
                  <a:srgbClr val="2D87A3"/>
                </a:solidFill>
                <a:latin typeface="Times New Roman"/>
                <a:cs typeface="Times New Roman"/>
              </a:rPr>
              <a:t>How do musicians generate creative ideas?</a:t>
            </a:r>
            <a:endParaRPr lang="en-US" sz="4400" b="1" dirty="0" smtClean="0">
              <a:solidFill>
                <a:srgbClr val="2D87A3"/>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850"/>
                            </p:stCondLst>
                            <p:childTnLst>
                              <p:par>
                                <p:cTn id="13" presetID="3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9" presetID="2" presetClass="entr" presetSubtype="2" accel="50000" decel="5000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1+#ppt_w/2"/>
                                          </p:val>
                                        </p:tav>
                                        <p:tav tm="100000">
                                          <p:val>
                                            <p:strVal val="#ppt_x"/>
                                          </p:val>
                                        </p:tav>
                                      </p:tavLst>
                                    </p:anim>
                                    <p:anim calcmode="lin" valueType="num">
                                      <p:cBhvr additive="base">
                                        <p:cTn id="2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1550"/>
                            </p:stCondLst>
                            <p:childTnLst>
                              <p:par>
                                <p:cTn id="33" presetID="2" presetClass="entr" presetSubtype="2" accel="50000" decel="5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1+#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 calcmode="lin" valueType="num">
                                      <p:cBhvr>
                                        <p:cTn id="4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3"/>
                                        </p:tgtEl>
                                      </p:cBhvr>
                                    </p:animEffect>
                                  </p:childTnLst>
                                </p:cTn>
                              </p:par>
                            </p:childTnLst>
                          </p:cTn>
                        </p:par>
                        <p:par>
                          <p:cTn id="46" fill="hold">
                            <p:stCondLst>
                              <p:cond delay="1350"/>
                            </p:stCondLst>
                            <p:childTnLst>
                              <p:par>
                                <p:cTn id="47" presetID="2" presetClass="entr" presetSubtype="2" accel="50000" decel="5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1+#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P spid="17"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0"/>
            <a:ext cx="9144000" cy="543738"/>
          </a:xfrm>
          <a:prstGeom prst="rect">
            <a:avLst/>
          </a:prstGeom>
          <a:noFill/>
        </p:spPr>
        <p:txBody>
          <a:bodyPr wrap="square" rtlCol="0">
            <a:spAutoFit/>
          </a:bodyPr>
          <a:lstStyle/>
          <a:p>
            <a:r>
              <a:rPr lang="en-US" sz="4400" b="1" dirty="0" smtClean="0">
                <a:solidFill>
                  <a:srgbClr val="FF0000"/>
                </a:solidFill>
                <a:latin typeface="Times New Roman"/>
                <a:cs typeface="Times New Roman"/>
              </a:rPr>
              <a:t>EXAMPLE</a:t>
            </a:r>
            <a:r>
              <a:rPr lang="en-US" sz="4400" dirty="0" smtClean="0">
                <a:solidFill>
                  <a:srgbClr val="FF0000"/>
                </a:solidFill>
                <a:latin typeface="Times New Roman"/>
                <a:cs typeface="Times New Roman"/>
              </a:rPr>
              <a:t>:</a:t>
            </a:r>
            <a:r>
              <a:rPr lang="en-US" sz="4400" dirty="0" smtClean="0">
                <a:solidFill>
                  <a:srgbClr val="2D87A3"/>
                </a:solidFill>
                <a:latin typeface="Times New Roman"/>
                <a:cs typeface="Times New Roman"/>
              </a:rPr>
              <a:t> Performance Standards</a:t>
            </a:r>
            <a:endParaRPr lang="en-US" sz="4000" b="1" i="1" u="sng" dirty="0">
              <a:solidFill>
                <a:srgbClr val="FF0000"/>
              </a:solidFill>
            </a:endParaRPr>
          </a:p>
        </p:txBody>
      </p:sp>
      <p:sp>
        <p:nvSpPr>
          <p:cNvPr id="10" name="TextBox 9"/>
          <p:cNvSpPr txBox="1"/>
          <p:nvPr/>
        </p:nvSpPr>
        <p:spPr>
          <a:xfrm>
            <a:off x="76200" y="1295400"/>
            <a:ext cx="4953000" cy="1323439"/>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Anchor Standard </a:t>
            </a:r>
            <a:r>
              <a:rPr lang="en-US" sz="4000" dirty="0" smtClean="0">
                <a:solidFill>
                  <a:srgbClr val="2D87A3"/>
                </a:solidFill>
                <a:latin typeface="Times New Roman"/>
                <a:cs typeface="Times New Roman"/>
              </a:rPr>
              <a:t>1: </a:t>
            </a:r>
          </a:p>
          <a:p>
            <a:pPr algn="l"/>
            <a:r>
              <a:rPr lang="en-US" sz="4000" dirty="0" smtClean="0">
                <a:solidFill>
                  <a:srgbClr val="2D87A3"/>
                </a:solidFill>
                <a:latin typeface="Times New Roman"/>
                <a:cs typeface="Times New Roman"/>
              </a:rPr>
              <a:t>Generate and conceptualize</a:t>
            </a:r>
          </a:p>
          <a:p>
            <a:pPr algn="l"/>
            <a:r>
              <a:rPr lang="en-US" sz="4000" dirty="0" smtClean="0">
                <a:solidFill>
                  <a:srgbClr val="2D87A3"/>
                </a:solidFill>
                <a:latin typeface="Times New Roman"/>
                <a:cs typeface="Times New Roman"/>
              </a:rPr>
              <a:t>artistic ideas and work.</a:t>
            </a:r>
          </a:p>
        </p:txBody>
      </p:sp>
      <p:sp>
        <p:nvSpPr>
          <p:cNvPr id="11" name="TextBox 10"/>
          <p:cNvSpPr txBox="1"/>
          <p:nvPr/>
        </p:nvSpPr>
        <p:spPr>
          <a:xfrm>
            <a:off x="76200" y="685800"/>
            <a:ext cx="4572000" cy="502702"/>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Artistic Process: </a:t>
            </a:r>
            <a:r>
              <a:rPr lang="en-US" sz="4000" dirty="0" smtClean="0">
                <a:solidFill>
                  <a:srgbClr val="2D87A3"/>
                </a:solidFill>
                <a:latin typeface="Times New Roman"/>
                <a:cs typeface="Times New Roman"/>
              </a:rPr>
              <a:t>Creating (Cr)</a:t>
            </a:r>
            <a:endParaRPr lang="en-US" sz="4000" i="1" u="sng" dirty="0">
              <a:solidFill>
                <a:srgbClr val="FF0000"/>
              </a:solidFill>
            </a:endParaRPr>
          </a:p>
        </p:txBody>
      </p:sp>
      <p:sp>
        <p:nvSpPr>
          <p:cNvPr id="12" name="TextBox 11"/>
          <p:cNvSpPr txBox="1"/>
          <p:nvPr/>
        </p:nvSpPr>
        <p:spPr>
          <a:xfrm>
            <a:off x="76200" y="2667000"/>
            <a:ext cx="4495800" cy="2144176"/>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Enduring Understanding</a:t>
            </a:r>
            <a:r>
              <a:rPr lang="en-US" sz="4000" dirty="0" smtClean="0">
                <a:solidFill>
                  <a:srgbClr val="2D87A3"/>
                </a:solidFill>
                <a:latin typeface="Times New Roman"/>
                <a:cs typeface="Times New Roman"/>
              </a:rPr>
              <a:t>: </a:t>
            </a:r>
          </a:p>
          <a:p>
            <a:pPr algn="l"/>
            <a:r>
              <a:rPr lang="en-US" sz="4000" dirty="0" smtClean="0">
                <a:solidFill>
                  <a:srgbClr val="2D87A3"/>
                </a:solidFill>
                <a:latin typeface="Times New Roman"/>
                <a:cs typeface="Times New Roman"/>
              </a:rPr>
              <a:t>The creative ideas, concepts, </a:t>
            </a:r>
          </a:p>
          <a:p>
            <a:pPr algn="l"/>
            <a:r>
              <a:rPr lang="en-US" sz="4000" dirty="0" smtClean="0">
                <a:solidFill>
                  <a:srgbClr val="2D87A3"/>
                </a:solidFill>
                <a:latin typeface="Times New Roman"/>
                <a:cs typeface="Times New Roman"/>
              </a:rPr>
              <a:t>and feelings that influence musicians’ work emerge </a:t>
            </a:r>
          </a:p>
          <a:p>
            <a:pPr algn="l"/>
            <a:r>
              <a:rPr lang="en-US" sz="4000" dirty="0" smtClean="0">
                <a:solidFill>
                  <a:srgbClr val="2D87A3"/>
                </a:solidFill>
                <a:latin typeface="Times New Roman"/>
                <a:cs typeface="Times New Roman"/>
              </a:rPr>
              <a:t>from a variety of sources.</a:t>
            </a:r>
            <a:endParaRPr lang="en-US" sz="4000" b="1" dirty="0" smtClean="0">
              <a:solidFill>
                <a:srgbClr val="2D87A3"/>
              </a:solidFill>
              <a:latin typeface="Times New Roman"/>
              <a:cs typeface="Times New Roman"/>
            </a:endParaRPr>
          </a:p>
        </p:txBody>
      </p:sp>
      <p:sp>
        <p:nvSpPr>
          <p:cNvPr id="13" name="TextBox 12"/>
          <p:cNvSpPr txBox="1"/>
          <p:nvPr/>
        </p:nvSpPr>
        <p:spPr>
          <a:xfrm>
            <a:off x="76200" y="4876800"/>
            <a:ext cx="4495800" cy="1323439"/>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Essential Question</a:t>
            </a:r>
            <a:r>
              <a:rPr lang="en-US" sz="4000" dirty="0" smtClean="0">
                <a:solidFill>
                  <a:srgbClr val="2D87A3"/>
                </a:solidFill>
                <a:latin typeface="Times New Roman"/>
                <a:cs typeface="Times New Roman"/>
              </a:rPr>
              <a:t>: </a:t>
            </a:r>
          </a:p>
          <a:p>
            <a:pPr algn="l"/>
            <a:r>
              <a:rPr lang="en-US" sz="4000" dirty="0" smtClean="0">
                <a:solidFill>
                  <a:srgbClr val="2D87A3"/>
                </a:solidFill>
                <a:latin typeface="Times New Roman"/>
                <a:cs typeface="Times New Roman"/>
              </a:rPr>
              <a:t>How do musicians generate creative ideas?</a:t>
            </a:r>
            <a:endParaRPr lang="en-US" sz="4000" b="1" dirty="0" smtClean="0">
              <a:solidFill>
                <a:srgbClr val="2D87A3"/>
              </a:solidFill>
              <a:latin typeface="Times New Roman"/>
              <a:cs typeface="Times New Roman"/>
            </a:endParaRPr>
          </a:p>
        </p:txBody>
      </p:sp>
      <p:sp>
        <p:nvSpPr>
          <p:cNvPr id="7" name="TextBox 6"/>
          <p:cNvSpPr txBox="1"/>
          <p:nvPr/>
        </p:nvSpPr>
        <p:spPr>
          <a:xfrm>
            <a:off x="4419600" y="2286000"/>
            <a:ext cx="4198263" cy="1733808"/>
          </a:xfrm>
          <a:prstGeom prst="rect">
            <a:avLst/>
          </a:prstGeom>
          <a:noFill/>
        </p:spPr>
        <p:txBody>
          <a:bodyPr wrap="square" rtlCol="0">
            <a:spAutoFit/>
          </a:bodyPr>
          <a:lstStyle/>
          <a:p>
            <a:pPr algn="l"/>
            <a:r>
              <a:rPr lang="en-US" sz="3200" b="1" dirty="0" smtClean="0">
                <a:latin typeface="Times New Roman"/>
                <a:cs typeface="Times New Roman"/>
              </a:rPr>
              <a:t>Novice</a:t>
            </a:r>
            <a:r>
              <a:rPr lang="en-US" sz="3200" dirty="0" smtClean="0">
                <a:latin typeface="Times New Roman"/>
                <a:cs typeface="Times New Roman"/>
              </a:rPr>
              <a:t>: MU:</a:t>
            </a:r>
            <a:r>
              <a:rPr lang="en-US" sz="3200" b="1" dirty="0" smtClean="0">
                <a:solidFill>
                  <a:srgbClr val="2D87A3"/>
                </a:solidFill>
                <a:latin typeface="Times New Roman"/>
                <a:cs typeface="Times New Roman"/>
              </a:rPr>
              <a:t>CR</a:t>
            </a:r>
            <a:r>
              <a:rPr lang="en-US" sz="3200" dirty="0" smtClean="0">
                <a:latin typeface="Times New Roman"/>
                <a:cs typeface="Times New Roman"/>
              </a:rPr>
              <a:t>.</a:t>
            </a:r>
            <a:r>
              <a:rPr lang="en-US" sz="3200" b="1" dirty="0" smtClean="0">
                <a:latin typeface="Times New Roman"/>
                <a:cs typeface="Times New Roman"/>
              </a:rPr>
              <a:t>1.1.E.</a:t>
            </a:r>
            <a:r>
              <a:rPr lang="en-US" sz="3200" b="1" u="sng" dirty="0" smtClean="0">
                <a:solidFill>
                  <a:srgbClr val="2D87A3"/>
                </a:solidFill>
                <a:latin typeface="Times New Roman"/>
                <a:cs typeface="Times New Roman"/>
              </a:rPr>
              <a:t>5</a:t>
            </a:r>
            <a:endParaRPr lang="en-US" sz="3200" b="1" u="sng" dirty="0" smtClean="0">
              <a:solidFill>
                <a:srgbClr val="3366FF"/>
              </a:solidFill>
              <a:latin typeface="Times New Roman"/>
              <a:cs typeface="Times New Roman"/>
            </a:endParaRPr>
          </a:p>
          <a:p>
            <a:pPr algn="l"/>
            <a:r>
              <a:rPr lang="en-US" sz="3200" dirty="0" smtClean="0">
                <a:latin typeface="Times New Roman"/>
                <a:cs typeface="Times New Roman"/>
              </a:rPr>
              <a:t>Compose and </a:t>
            </a:r>
            <a:r>
              <a:rPr lang="en-US" sz="3200" dirty="0" smtClean="0">
                <a:solidFill>
                  <a:srgbClr val="FF0000"/>
                </a:solidFill>
                <a:latin typeface="Times New Roman"/>
                <a:cs typeface="Times New Roman"/>
              </a:rPr>
              <a:t>improvise </a:t>
            </a:r>
            <a:r>
              <a:rPr lang="en-US" sz="3200" dirty="0" smtClean="0">
                <a:latin typeface="Times New Roman"/>
                <a:cs typeface="Times New Roman"/>
              </a:rPr>
              <a:t>melodic and rhythmic ideas or </a:t>
            </a:r>
            <a:r>
              <a:rPr lang="en-US" sz="3200" dirty="0" smtClean="0">
                <a:solidFill>
                  <a:srgbClr val="FF0000"/>
                </a:solidFill>
                <a:latin typeface="Times New Roman"/>
                <a:cs typeface="Times New Roman"/>
              </a:rPr>
              <a:t>motives </a:t>
            </a:r>
            <a:r>
              <a:rPr lang="en-US" sz="3200" dirty="0" smtClean="0">
                <a:latin typeface="Times New Roman"/>
                <a:cs typeface="Times New Roman"/>
              </a:rPr>
              <a:t>that</a:t>
            </a:r>
          </a:p>
          <a:p>
            <a:pPr algn="l"/>
            <a:r>
              <a:rPr lang="en-US" sz="3200" dirty="0" smtClean="0">
                <a:latin typeface="Times New Roman"/>
                <a:cs typeface="Times New Roman"/>
              </a:rPr>
              <a:t>reflect </a:t>
            </a:r>
            <a:r>
              <a:rPr lang="en-US" sz="3200" dirty="0" err="1" smtClean="0">
                <a:latin typeface="Times New Roman"/>
                <a:cs typeface="Times New Roman"/>
              </a:rPr>
              <a:t>characteristics(s</a:t>
            </a:r>
            <a:r>
              <a:rPr lang="en-US" sz="3200" dirty="0" smtClean="0">
                <a:latin typeface="Times New Roman"/>
                <a:cs typeface="Times New Roman"/>
              </a:rPr>
              <a:t>) of music or </a:t>
            </a:r>
            <a:r>
              <a:rPr lang="en-US" sz="3200" dirty="0" err="1" smtClean="0">
                <a:latin typeface="Times New Roman"/>
                <a:cs typeface="Times New Roman"/>
              </a:rPr>
              <a:t>text(s</a:t>
            </a:r>
            <a:r>
              <a:rPr lang="en-US" sz="3200" dirty="0" smtClean="0">
                <a:latin typeface="Times New Roman"/>
                <a:cs typeface="Times New Roman"/>
              </a:rPr>
              <a:t>) studied in rehearsal.</a:t>
            </a:r>
            <a:endParaRPr lang="en-US" sz="3200" dirty="0">
              <a:latin typeface="Times New Roman"/>
              <a:cs typeface="Times New Roman"/>
            </a:endParaRPr>
          </a:p>
        </p:txBody>
      </p:sp>
      <p:sp>
        <p:nvSpPr>
          <p:cNvPr id="9" name="TextBox 8"/>
          <p:cNvSpPr txBox="1"/>
          <p:nvPr/>
        </p:nvSpPr>
        <p:spPr>
          <a:xfrm>
            <a:off x="4419600" y="4666992"/>
            <a:ext cx="4198263" cy="1733808"/>
          </a:xfrm>
          <a:prstGeom prst="rect">
            <a:avLst/>
          </a:prstGeom>
          <a:noFill/>
        </p:spPr>
        <p:txBody>
          <a:bodyPr wrap="square" rtlCol="0">
            <a:spAutoFit/>
          </a:bodyPr>
          <a:lstStyle/>
          <a:p>
            <a:pPr algn="l"/>
            <a:r>
              <a:rPr lang="en-US" sz="3200" b="1" dirty="0" smtClean="0">
                <a:latin typeface="Times New Roman"/>
                <a:cs typeface="Times New Roman"/>
              </a:rPr>
              <a:t>Intermediate</a:t>
            </a:r>
            <a:r>
              <a:rPr lang="en-US" sz="3200" dirty="0" smtClean="0">
                <a:latin typeface="Times New Roman"/>
                <a:cs typeface="Times New Roman"/>
              </a:rPr>
              <a:t>: MU:</a:t>
            </a:r>
            <a:r>
              <a:rPr lang="en-US" sz="3200" dirty="0" smtClean="0">
                <a:solidFill>
                  <a:srgbClr val="2D87A3"/>
                </a:solidFill>
                <a:latin typeface="Times New Roman"/>
                <a:cs typeface="Times New Roman"/>
              </a:rPr>
              <a:t>CR</a:t>
            </a:r>
            <a:r>
              <a:rPr lang="en-US" sz="3200" dirty="0" smtClean="0">
                <a:latin typeface="Times New Roman"/>
                <a:cs typeface="Times New Roman"/>
              </a:rPr>
              <a:t>.1.1.E.</a:t>
            </a:r>
            <a:r>
              <a:rPr lang="en-US" sz="3200" b="1" u="sng" dirty="0" smtClean="0">
                <a:solidFill>
                  <a:srgbClr val="2D87A3"/>
                </a:solidFill>
                <a:latin typeface="Times New Roman"/>
                <a:cs typeface="Times New Roman"/>
              </a:rPr>
              <a:t>8</a:t>
            </a:r>
            <a:endParaRPr lang="en-US" sz="3200" b="1" u="sng" dirty="0" smtClean="0">
              <a:solidFill>
                <a:srgbClr val="3366FF"/>
              </a:solidFill>
              <a:latin typeface="Times New Roman"/>
              <a:cs typeface="Times New Roman"/>
            </a:endParaRPr>
          </a:p>
          <a:p>
            <a:pPr algn="l"/>
            <a:r>
              <a:rPr lang="en-US" sz="3200" dirty="0" smtClean="0">
                <a:latin typeface="Times New Roman"/>
                <a:cs typeface="Times New Roman"/>
              </a:rPr>
              <a:t>Compose and </a:t>
            </a:r>
            <a:r>
              <a:rPr lang="en-US" sz="3200" dirty="0" smtClean="0">
                <a:solidFill>
                  <a:srgbClr val="FF0000"/>
                </a:solidFill>
                <a:latin typeface="Times New Roman"/>
                <a:cs typeface="Times New Roman"/>
              </a:rPr>
              <a:t>improvise </a:t>
            </a:r>
            <a:r>
              <a:rPr lang="en-US" sz="3200" dirty="0" smtClean="0">
                <a:latin typeface="Times New Roman"/>
                <a:cs typeface="Times New Roman"/>
              </a:rPr>
              <a:t>ideas for </a:t>
            </a:r>
            <a:r>
              <a:rPr lang="en-US" sz="3200" i="1" dirty="0" smtClean="0">
                <a:solidFill>
                  <a:srgbClr val="FF0000"/>
                </a:solidFill>
                <a:latin typeface="Times New Roman"/>
                <a:cs typeface="Times New Roman"/>
              </a:rPr>
              <a:t>melodies </a:t>
            </a:r>
            <a:r>
              <a:rPr lang="en-US" sz="3200" dirty="0" smtClean="0">
                <a:latin typeface="Times New Roman"/>
                <a:cs typeface="Times New Roman"/>
              </a:rPr>
              <a:t>and </a:t>
            </a:r>
            <a:r>
              <a:rPr lang="en-US" sz="3200" i="1" dirty="0" smtClean="0">
                <a:solidFill>
                  <a:srgbClr val="FF0000"/>
                </a:solidFill>
                <a:latin typeface="Times New Roman"/>
                <a:cs typeface="Times New Roman"/>
              </a:rPr>
              <a:t>rhythmic passages </a:t>
            </a:r>
            <a:r>
              <a:rPr lang="en-US" sz="3200" i="1" dirty="0" smtClean="0">
                <a:latin typeface="Times New Roman"/>
                <a:cs typeface="Times New Roman"/>
              </a:rPr>
              <a:t>based on </a:t>
            </a:r>
            <a:r>
              <a:rPr lang="en-US" sz="3200" dirty="0" err="1" smtClean="0">
                <a:latin typeface="Times New Roman"/>
                <a:cs typeface="Times New Roman"/>
              </a:rPr>
              <a:t>characteristic(s</a:t>
            </a:r>
            <a:r>
              <a:rPr lang="en-US" sz="3200" dirty="0" smtClean="0">
                <a:latin typeface="Times New Roman"/>
                <a:cs typeface="Times New Roman"/>
              </a:rPr>
              <a:t>) of music or </a:t>
            </a:r>
            <a:r>
              <a:rPr lang="en-US" sz="3200" dirty="0" err="1" smtClean="0">
                <a:latin typeface="Times New Roman"/>
                <a:cs typeface="Times New Roman"/>
              </a:rPr>
              <a:t>text(s</a:t>
            </a:r>
            <a:r>
              <a:rPr lang="en-US" sz="3200" dirty="0" smtClean="0">
                <a:latin typeface="Times New Roman"/>
                <a:cs typeface="Times New Roman"/>
              </a:rPr>
              <a:t>) studied in rehearsal.</a:t>
            </a:r>
            <a:endParaRPr lang="en-US" sz="3200" dirty="0">
              <a:latin typeface="Times New Roman"/>
              <a:cs typeface="Times New Roman"/>
            </a:endParaRPr>
          </a:p>
        </p:txBody>
      </p:sp>
      <p:sp>
        <p:nvSpPr>
          <p:cNvPr id="15" name="TextBox 14"/>
          <p:cNvSpPr txBox="1"/>
          <p:nvPr/>
        </p:nvSpPr>
        <p:spPr>
          <a:xfrm>
            <a:off x="5885116" y="609600"/>
            <a:ext cx="1582484" cy="748923"/>
          </a:xfrm>
          <a:prstGeom prst="rect">
            <a:avLst/>
          </a:prstGeom>
          <a:noFill/>
        </p:spPr>
        <p:txBody>
          <a:bodyPr wrap="none" rtlCol="0">
            <a:spAutoFit/>
          </a:bodyPr>
          <a:lstStyle/>
          <a:p>
            <a:r>
              <a:rPr lang="en-US" sz="3200" dirty="0" smtClean="0">
                <a:latin typeface="Times New Roman"/>
                <a:cs typeface="Times New Roman"/>
              </a:rPr>
              <a:t>Performance</a:t>
            </a:r>
          </a:p>
          <a:p>
            <a:r>
              <a:rPr lang="en-US" sz="3200" dirty="0" smtClean="0">
                <a:latin typeface="Times New Roman"/>
                <a:cs typeface="Times New Roman"/>
              </a:rPr>
              <a:t>Standard #</a:t>
            </a:r>
            <a:endParaRPr lang="en-US" sz="3200" dirty="0">
              <a:latin typeface="Times New Roman"/>
              <a:cs typeface="Times New Roman"/>
            </a:endParaRPr>
          </a:p>
        </p:txBody>
      </p:sp>
      <p:sp>
        <p:nvSpPr>
          <p:cNvPr id="17" name="Down Arrow 16"/>
          <p:cNvSpPr/>
          <p:nvPr/>
        </p:nvSpPr>
        <p:spPr bwMode="auto">
          <a:xfrm>
            <a:off x="6629400" y="1434723"/>
            <a:ext cx="152400" cy="1003678"/>
          </a:xfrm>
          <a:prstGeom prst="downArrow">
            <a:avLst/>
          </a:prstGeom>
          <a:solidFill>
            <a:srgbClr val="2D87A3"/>
          </a:solidFill>
          <a:ln w="9525" cap="flat" cmpd="sng" algn="ctr">
            <a:solidFill>
              <a:schemeClr val="tx1"/>
            </a:solidFill>
            <a:prstDash val="solid"/>
            <a:round/>
            <a:headEnd type="none" w="med" len="med"/>
            <a:tailEnd type="none" w="med" len="med"/>
          </a:ln>
          <a:effectLst/>
        </p:spPr>
      </p:sp>
      <p:sp>
        <p:nvSpPr>
          <p:cNvPr id="18" name="Down Arrow 17"/>
          <p:cNvSpPr/>
          <p:nvPr/>
        </p:nvSpPr>
        <p:spPr bwMode="auto">
          <a:xfrm>
            <a:off x="6370320" y="1955046"/>
            <a:ext cx="182880" cy="500380"/>
          </a:xfrm>
          <a:prstGeom prst="downArrow">
            <a:avLst/>
          </a:prstGeom>
          <a:solidFill>
            <a:srgbClr val="2D87A3"/>
          </a:solidFill>
          <a:ln w="9525" cap="flat" cmpd="sng" algn="ctr">
            <a:solidFill>
              <a:schemeClr val="tx1"/>
            </a:solidFill>
            <a:prstDash val="solid"/>
            <a:round/>
            <a:headEnd type="none" w="med" len="med"/>
            <a:tailEnd type="none" w="med" len="med"/>
          </a:ln>
          <a:effectLst/>
        </p:spPr>
      </p:sp>
      <p:sp>
        <p:nvSpPr>
          <p:cNvPr id="19" name="TextBox 18"/>
          <p:cNvSpPr txBox="1"/>
          <p:nvPr/>
        </p:nvSpPr>
        <p:spPr>
          <a:xfrm>
            <a:off x="5105400" y="1421646"/>
            <a:ext cx="1364476" cy="748923"/>
          </a:xfrm>
          <a:prstGeom prst="rect">
            <a:avLst/>
          </a:prstGeom>
          <a:noFill/>
        </p:spPr>
        <p:txBody>
          <a:bodyPr wrap="none" rtlCol="0">
            <a:spAutoFit/>
          </a:bodyPr>
          <a:lstStyle/>
          <a:p>
            <a:pPr algn="r"/>
            <a:r>
              <a:rPr lang="en-US" sz="3200" dirty="0" smtClean="0">
                <a:latin typeface="Times New Roman"/>
                <a:cs typeface="Times New Roman"/>
              </a:rPr>
              <a:t>Anchor</a:t>
            </a:r>
          </a:p>
          <a:p>
            <a:pPr algn="r"/>
            <a:r>
              <a:rPr lang="en-US" sz="3200" dirty="0" smtClean="0">
                <a:latin typeface="Times New Roman"/>
                <a:cs typeface="Times New Roman"/>
              </a:rPr>
              <a:t>Standard #</a:t>
            </a:r>
            <a:endParaRPr lang="en-US" sz="3200" dirty="0">
              <a:latin typeface="Times New Roman"/>
              <a:cs typeface="Times New Roman"/>
            </a:endParaRPr>
          </a:p>
        </p:txBody>
      </p:sp>
      <p:sp>
        <p:nvSpPr>
          <p:cNvPr id="20" name="TextBox 19"/>
          <p:cNvSpPr txBox="1"/>
          <p:nvPr/>
        </p:nvSpPr>
        <p:spPr>
          <a:xfrm>
            <a:off x="6850319" y="1421646"/>
            <a:ext cx="1278848" cy="748923"/>
          </a:xfrm>
          <a:prstGeom prst="rect">
            <a:avLst/>
          </a:prstGeom>
          <a:noFill/>
        </p:spPr>
        <p:txBody>
          <a:bodyPr wrap="none" rtlCol="0">
            <a:spAutoFit/>
          </a:bodyPr>
          <a:lstStyle/>
          <a:p>
            <a:r>
              <a:rPr lang="en-US" sz="3200" b="1" u="sng" dirty="0" smtClean="0">
                <a:latin typeface="Times New Roman"/>
                <a:cs typeface="Times New Roman"/>
              </a:rPr>
              <a:t>E</a:t>
            </a:r>
            <a:r>
              <a:rPr lang="en-US" sz="3200" dirty="0" smtClean="0">
                <a:latin typeface="Times New Roman"/>
                <a:cs typeface="Times New Roman"/>
              </a:rPr>
              <a:t>nsemble</a:t>
            </a:r>
          </a:p>
          <a:p>
            <a:r>
              <a:rPr lang="en-US" sz="3200" dirty="0" smtClean="0">
                <a:latin typeface="Times New Roman"/>
                <a:cs typeface="Times New Roman"/>
              </a:rPr>
              <a:t>Strand</a:t>
            </a:r>
            <a:endParaRPr lang="en-US" sz="3200" dirty="0">
              <a:latin typeface="Times New Roman"/>
              <a:cs typeface="Times New Roman"/>
            </a:endParaRPr>
          </a:p>
        </p:txBody>
      </p:sp>
      <p:sp>
        <p:nvSpPr>
          <p:cNvPr id="21" name="Down Arrow 20"/>
          <p:cNvSpPr/>
          <p:nvPr/>
        </p:nvSpPr>
        <p:spPr bwMode="auto">
          <a:xfrm>
            <a:off x="6827520" y="1955046"/>
            <a:ext cx="182880" cy="500380"/>
          </a:xfrm>
          <a:prstGeom prst="downArrow">
            <a:avLst/>
          </a:prstGeom>
          <a:solidFill>
            <a:srgbClr val="2D87A3"/>
          </a:solidFill>
          <a:ln w="9525" cap="flat" cmpd="sng" algn="ctr">
            <a:solidFill>
              <a:schemeClr val="tx1"/>
            </a:solidFill>
            <a:prstDash val="solid"/>
            <a:round/>
            <a:headEnd type="none" w="med" len="med"/>
            <a:tailEnd type="none" w="med" len="med"/>
          </a:ln>
          <a:effectLst/>
        </p:spPr>
      </p:sp>
      <p:sp>
        <p:nvSpPr>
          <p:cNvPr id="23" name="Left Arrow 22"/>
          <p:cNvSpPr/>
          <p:nvPr/>
        </p:nvSpPr>
        <p:spPr bwMode="auto">
          <a:xfrm>
            <a:off x="7315200" y="2514600"/>
            <a:ext cx="609600" cy="152400"/>
          </a:xfrm>
          <a:prstGeom prst="leftArrow">
            <a:avLst/>
          </a:prstGeom>
          <a:solidFill>
            <a:srgbClr val="2D87A3"/>
          </a:solidFill>
          <a:ln w="9525" cap="flat" cmpd="sng" algn="ctr">
            <a:solidFill>
              <a:schemeClr val="tx1"/>
            </a:solidFill>
            <a:prstDash val="solid"/>
            <a:round/>
            <a:headEnd type="none" w="med" len="med"/>
            <a:tailEnd type="none" w="med" len="med"/>
          </a:ln>
          <a:effectLst/>
        </p:spPr>
      </p:sp>
      <p:sp>
        <p:nvSpPr>
          <p:cNvPr id="24" name="TextBox 23"/>
          <p:cNvSpPr txBox="1"/>
          <p:nvPr/>
        </p:nvSpPr>
        <p:spPr>
          <a:xfrm>
            <a:off x="7910016" y="2286000"/>
            <a:ext cx="852984" cy="420628"/>
          </a:xfrm>
          <a:prstGeom prst="rect">
            <a:avLst/>
          </a:prstGeom>
          <a:noFill/>
        </p:spPr>
        <p:txBody>
          <a:bodyPr wrap="none" rtlCol="0">
            <a:spAutoFit/>
          </a:bodyPr>
          <a:lstStyle/>
          <a:p>
            <a:r>
              <a:rPr lang="en-US" sz="3200" dirty="0" smtClean="0">
                <a:latin typeface="Times New Roman"/>
                <a:cs typeface="Times New Roman"/>
              </a:rPr>
              <a:t>Grade</a:t>
            </a:r>
            <a:endParaRPr lang="en-US" sz="3200" dirty="0">
              <a:latin typeface="Times New Roman"/>
              <a:cs typeface="Times New Roman"/>
            </a:endParaRPr>
          </a:p>
        </p:txBody>
      </p:sp>
      <p:sp>
        <p:nvSpPr>
          <p:cNvPr id="25" name="Down Arrow 24"/>
          <p:cNvSpPr/>
          <p:nvPr/>
        </p:nvSpPr>
        <p:spPr bwMode="auto">
          <a:xfrm>
            <a:off x="6477000" y="4267200"/>
            <a:ext cx="152400" cy="990600"/>
          </a:xfrm>
          <a:prstGeom prst="downArrow">
            <a:avLst/>
          </a:prstGeom>
          <a:noFill/>
          <a:ln w="9525" cap="flat" cmpd="sng" algn="ctr">
            <a:solidFill>
              <a:srgbClr val="FF0000"/>
            </a:solidFill>
            <a:prstDash val="solid"/>
            <a:round/>
            <a:headEnd type="none" w="med" len="med"/>
            <a:tailEnd type="none" w="med" len="med"/>
          </a:ln>
          <a:effectLst/>
        </p:spPr>
      </p:sp>
      <p:sp>
        <p:nvSpPr>
          <p:cNvPr id="27" name="TextBox 26"/>
          <p:cNvSpPr txBox="1"/>
          <p:nvPr/>
        </p:nvSpPr>
        <p:spPr>
          <a:xfrm>
            <a:off x="6621572" y="4038600"/>
            <a:ext cx="1441185" cy="707886"/>
          </a:xfrm>
          <a:prstGeom prst="rect">
            <a:avLst/>
          </a:prstGeom>
          <a:noFill/>
        </p:spPr>
        <p:txBody>
          <a:bodyPr wrap="none" rtlCol="0">
            <a:spAutoFit/>
          </a:bodyPr>
          <a:lstStyle/>
          <a:p>
            <a:r>
              <a:rPr lang="en-US" sz="3200" dirty="0" smtClean="0">
                <a:solidFill>
                  <a:srgbClr val="FF0000"/>
                </a:solidFill>
                <a:latin typeface="Times New Roman"/>
                <a:cs typeface="Times New Roman"/>
              </a:rPr>
              <a:t>Vocabulary </a:t>
            </a:r>
          </a:p>
          <a:p>
            <a:r>
              <a:rPr lang="en-US" sz="2800" dirty="0" smtClean="0">
                <a:solidFill>
                  <a:srgbClr val="FF0000"/>
                </a:solidFill>
                <a:latin typeface="Times New Roman"/>
                <a:cs typeface="Times New Roman"/>
              </a:rPr>
              <a:t>(in Glossary)</a:t>
            </a:r>
            <a:endParaRPr lang="en-US" sz="2800" dirty="0">
              <a:solidFill>
                <a:srgbClr val="FF0000"/>
              </a:solidFill>
              <a:latin typeface="Times New Roman"/>
              <a:cs typeface="Times New Roman"/>
            </a:endParaRPr>
          </a:p>
        </p:txBody>
      </p:sp>
      <p:sp>
        <p:nvSpPr>
          <p:cNvPr id="28" name="TextBox 27"/>
          <p:cNvSpPr txBox="1"/>
          <p:nvPr/>
        </p:nvSpPr>
        <p:spPr>
          <a:xfrm>
            <a:off x="4191000" y="4267200"/>
            <a:ext cx="1813851" cy="420628"/>
          </a:xfrm>
          <a:prstGeom prst="rect">
            <a:avLst/>
          </a:prstGeom>
          <a:noFill/>
        </p:spPr>
        <p:txBody>
          <a:bodyPr wrap="none" rtlCol="0">
            <a:spAutoFit/>
          </a:bodyPr>
          <a:lstStyle/>
          <a:p>
            <a:r>
              <a:rPr lang="en-US" sz="3200" i="1" dirty="0" smtClean="0">
                <a:latin typeface="Times New Roman"/>
                <a:cs typeface="Times New Roman"/>
              </a:rPr>
              <a:t>What changed</a:t>
            </a:r>
            <a:endParaRPr lang="en-US" sz="3200" i="1" dirty="0">
              <a:latin typeface="Times New Roman"/>
              <a:cs typeface="Times New Roman"/>
            </a:endParaRPr>
          </a:p>
        </p:txBody>
      </p:sp>
      <p:sp>
        <p:nvSpPr>
          <p:cNvPr id="29" name="Bent Arrow 28"/>
          <p:cNvSpPr/>
          <p:nvPr/>
        </p:nvSpPr>
        <p:spPr bwMode="auto">
          <a:xfrm flipV="1">
            <a:off x="4191000" y="4495800"/>
            <a:ext cx="304800" cy="1226820"/>
          </a:xfrm>
          <a:prstGeom prst="bentArrow">
            <a:avLst>
              <a:gd name="adj1" fmla="val 31173"/>
              <a:gd name="adj2" fmla="val 25000"/>
              <a:gd name="adj3" fmla="val 25000"/>
              <a:gd name="adj4" fmla="val 40664"/>
            </a:avLst>
          </a:prstGeom>
          <a:noFill/>
          <a:ln w="9525" cap="flat" cmpd="sng" algn="ctr">
            <a:solidFill>
              <a:schemeClr val="tx1"/>
            </a:solidFill>
            <a:prstDash val="solid"/>
            <a:round/>
            <a:headEnd type="none" w="med" len="med"/>
            <a:tailEnd type="none" w="med" len="med"/>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2" presetClass="entr" presetSubtype="1" accel="50000" decel="5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0"/>
                            </p:stCondLst>
                            <p:childTnLst>
                              <p:par>
                                <p:cTn id="20" presetID="2" presetClass="entr" presetSubtype="1" accel="50000" decel="5000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0"/>
                            </p:stCondLst>
                            <p:childTnLst>
                              <p:par>
                                <p:cTn id="29" presetID="2" presetClass="entr" presetSubtype="1" accel="50000" decel="50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0"/>
                            </p:stCondLst>
                            <p:childTnLst>
                              <p:par>
                                <p:cTn id="38" presetID="2" presetClass="entr" presetSubtype="2" accel="50000" decel="5000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1+#ppt_w/2"/>
                                          </p:val>
                                        </p:tav>
                                        <p:tav tm="100000">
                                          <p:val>
                                            <p:strVal val="#ppt_x"/>
                                          </p:val>
                                        </p:tav>
                                      </p:tavLst>
                                    </p:anim>
                                    <p:anim calcmode="lin" valueType="num">
                                      <p:cBhvr additive="base">
                                        <p:cTn id="41"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0"/>
                            </p:stCondLst>
                            <p:childTnLst>
                              <p:par>
                                <p:cTn id="51" presetID="2" presetClass="entr" presetSubtype="1"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ppt_x"/>
                                          </p:val>
                                        </p:tav>
                                        <p:tav tm="100000">
                                          <p:val>
                                            <p:strVal val="#ppt_x"/>
                                          </p:val>
                                        </p:tav>
                                      </p:tavLst>
                                    </p:anim>
                                    <p:anim calcmode="lin" valueType="num">
                                      <p:cBhvr additive="base">
                                        <p:cTn id="54"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0"/>
                            </p:stCondLst>
                            <p:childTnLst>
                              <p:par>
                                <p:cTn id="60" presetID="2" presetClass="entr" presetSubtype="1" accel="50000" decel="5000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19" grpId="0"/>
      <p:bldP spid="20" grpId="0"/>
      <p:bldP spid="24" grpId="0"/>
      <p:bldP spid="27" grpId="0"/>
      <p:bldP spid="28"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0"/>
            <a:ext cx="9144000" cy="543738"/>
          </a:xfrm>
          <a:prstGeom prst="rect">
            <a:avLst/>
          </a:prstGeom>
          <a:noFill/>
        </p:spPr>
        <p:txBody>
          <a:bodyPr wrap="square" rtlCol="0">
            <a:spAutoFit/>
          </a:bodyPr>
          <a:lstStyle/>
          <a:p>
            <a:r>
              <a:rPr lang="en-US" sz="4400" b="1" dirty="0" smtClean="0">
                <a:solidFill>
                  <a:srgbClr val="FF0000"/>
                </a:solidFill>
                <a:latin typeface="Times New Roman"/>
                <a:cs typeface="Times New Roman"/>
              </a:rPr>
              <a:t>EXAMPLE</a:t>
            </a:r>
            <a:r>
              <a:rPr lang="en-US" sz="4400" dirty="0" smtClean="0">
                <a:solidFill>
                  <a:srgbClr val="FF0000"/>
                </a:solidFill>
                <a:latin typeface="Times New Roman"/>
                <a:cs typeface="Times New Roman"/>
              </a:rPr>
              <a:t>:</a:t>
            </a:r>
            <a:r>
              <a:rPr lang="en-US" sz="4400" dirty="0" smtClean="0">
                <a:solidFill>
                  <a:srgbClr val="2D87A3"/>
                </a:solidFill>
                <a:latin typeface="Times New Roman"/>
                <a:cs typeface="Times New Roman"/>
              </a:rPr>
              <a:t> Performance Standards</a:t>
            </a:r>
            <a:endParaRPr lang="en-US" sz="4000" b="1" i="1" u="sng" dirty="0">
              <a:solidFill>
                <a:srgbClr val="FF0000"/>
              </a:solidFill>
            </a:endParaRPr>
          </a:p>
        </p:txBody>
      </p:sp>
      <p:sp>
        <p:nvSpPr>
          <p:cNvPr id="10" name="TextBox 9"/>
          <p:cNvSpPr txBox="1"/>
          <p:nvPr/>
        </p:nvSpPr>
        <p:spPr>
          <a:xfrm>
            <a:off x="76200" y="1295400"/>
            <a:ext cx="4953000" cy="1323439"/>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Anchor Standard </a:t>
            </a:r>
            <a:r>
              <a:rPr lang="en-US" sz="4000" dirty="0" smtClean="0">
                <a:solidFill>
                  <a:srgbClr val="2D87A3"/>
                </a:solidFill>
                <a:latin typeface="Times New Roman"/>
                <a:cs typeface="Times New Roman"/>
              </a:rPr>
              <a:t>1: </a:t>
            </a:r>
          </a:p>
          <a:p>
            <a:pPr algn="l"/>
            <a:r>
              <a:rPr lang="en-US" sz="4000" dirty="0" smtClean="0">
                <a:solidFill>
                  <a:srgbClr val="2D87A3"/>
                </a:solidFill>
                <a:latin typeface="Times New Roman"/>
                <a:cs typeface="Times New Roman"/>
              </a:rPr>
              <a:t>Generate and conceptualize</a:t>
            </a:r>
          </a:p>
          <a:p>
            <a:pPr algn="l"/>
            <a:r>
              <a:rPr lang="en-US" sz="4000" dirty="0" smtClean="0">
                <a:solidFill>
                  <a:srgbClr val="2D87A3"/>
                </a:solidFill>
                <a:latin typeface="Times New Roman"/>
                <a:cs typeface="Times New Roman"/>
              </a:rPr>
              <a:t>artistic ideas and work.</a:t>
            </a:r>
          </a:p>
        </p:txBody>
      </p:sp>
      <p:sp>
        <p:nvSpPr>
          <p:cNvPr id="11" name="TextBox 10"/>
          <p:cNvSpPr txBox="1"/>
          <p:nvPr/>
        </p:nvSpPr>
        <p:spPr>
          <a:xfrm>
            <a:off x="76200" y="685800"/>
            <a:ext cx="4572000" cy="502702"/>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Artistic Process: </a:t>
            </a:r>
            <a:r>
              <a:rPr lang="en-US" sz="4000" dirty="0" smtClean="0">
                <a:solidFill>
                  <a:srgbClr val="2D87A3"/>
                </a:solidFill>
                <a:latin typeface="Times New Roman"/>
                <a:cs typeface="Times New Roman"/>
              </a:rPr>
              <a:t>Creating (Cr)</a:t>
            </a:r>
            <a:endParaRPr lang="en-US" sz="4000" i="1" u="sng" dirty="0">
              <a:solidFill>
                <a:srgbClr val="FF0000"/>
              </a:solidFill>
            </a:endParaRPr>
          </a:p>
        </p:txBody>
      </p:sp>
      <p:sp>
        <p:nvSpPr>
          <p:cNvPr id="12" name="TextBox 11"/>
          <p:cNvSpPr txBox="1"/>
          <p:nvPr/>
        </p:nvSpPr>
        <p:spPr>
          <a:xfrm>
            <a:off x="76200" y="2667000"/>
            <a:ext cx="4495800" cy="2144176"/>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Enduring Understanding</a:t>
            </a:r>
            <a:r>
              <a:rPr lang="en-US" sz="4000" dirty="0" smtClean="0">
                <a:solidFill>
                  <a:srgbClr val="2D87A3"/>
                </a:solidFill>
                <a:latin typeface="Times New Roman"/>
                <a:cs typeface="Times New Roman"/>
              </a:rPr>
              <a:t>: </a:t>
            </a:r>
          </a:p>
          <a:p>
            <a:pPr algn="l"/>
            <a:r>
              <a:rPr lang="en-US" sz="4000" dirty="0" smtClean="0">
                <a:solidFill>
                  <a:srgbClr val="2D87A3"/>
                </a:solidFill>
                <a:latin typeface="Times New Roman"/>
                <a:cs typeface="Times New Roman"/>
              </a:rPr>
              <a:t>The creative ideas, concepts, </a:t>
            </a:r>
          </a:p>
          <a:p>
            <a:pPr algn="l"/>
            <a:r>
              <a:rPr lang="en-US" sz="4000" dirty="0" smtClean="0">
                <a:solidFill>
                  <a:srgbClr val="2D87A3"/>
                </a:solidFill>
                <a:latin typeface="Times New Roman"/>
                <a:cs typeface="Times New Roman"/>
              </a:rPr>
              <a:t>and feelings that influence musicians’ work emerge </a:t>
            </a:r>
          </a:p>
          <a:p>
            <a:pPr algn="l"/>
            <a:r>
              <a:rPr lang="en-US" sz="4000" dirty="0" smtClean="0">
                <a:solidFill>
                  <a:srgbClr val="2D87A3"/>
                </a:solidFill>
                <a:latin typeface="Times New Roman"/>
                <a:cs typeface="Times New Roman"/>
              </a:rPr>
              <a:t>from a variety of sources.</a:t>
            </a:r>
            <a:endParaRPr lang="en-US" sz="4000" b="1" dirty="0" smtClean="0">
              <a:solidFill>
                <a:srgbClr val="2D87A3"/>
              </a:solidFill>
              <a:latin typeface="Times New Roman"/>
              <a:cs typeface="Times New Roman"/>
            </a:endParaRPr>
          </a:p>
        </p:txBody>
      </p:sp>
      <p:sp>
        <p:nvSpPr>
          <p:cNvPr id="13" name="TextBox 12"/>
          <p:cNvSpPr txBox="1"/>
          <p:nvPr/>
        </p:nvSpPr>
        <p:spPr>
          <a:xfrm>
            <a:off x="76200" y="4876800"/>
            <a:ext cx="4495800" cy="1323439"/>
          </a:xfrm>
          <a:prstGeom prst="rect">
            <a:avLst/>
          </a:prstGeom>
          <a:noFill/>
        </p:spPr>
        <p:txBody>
          <a:bodyPr wrap="square" rtlCol="0">
            <a:spAutoFit/>
          </a:bodyPr>
          <a:lstStyle/>
          <a:p>
            <a:pPr algn="l"/>
            <a:r>
              <a:rPr lang="en-US" sz="4000" b="1" dirty="0" smtClean="0">
                <a:solidFill>
                  <a:srgbClr val="2D87A3"/>
                </a:solidFill>
                <a:latin typeface="Times New Roman"/>
                <a:cs typeface="Times New Roman"/>
              </a:rPr>
              <a:t>Essential Question</a:t>
            </a:r>
            <a:r>
              <a:rPr lang="en-US" sz="4000" dirty="0" smtClean="0">
                <a:solidFill>
                  <a:srgbClr val="2D87A3"/>
                </a:solidFill>
                <a:latin typeface="Times New Roman"/>
                <a:cs typeface="Times New Roman"/>
              </a:rPr>
              <a:t>: </a:t>
            </a:r>
          </a:p>
          <a:p>
            <a:pPr algn="l"/>
            <a:r>
              <a:rPr lang="en-US" sz="4000" dirty="0" smtClean="0">
                <a:solidFill>
                  <a:srgbClr val="2D87A3"/>
                </a:solidFill>
                <a:latin typeface="Times New Roman"/>
                <a:cs typeface="Times New Roman"/>
              </a:rPr>
              <a:t>How do musicians generate creative ideas?</a:t>
            </a:r>
            <a:endParaRPr lang="en-US" sz="4000" b="1" dirty="0" smtClean="0">
              <a:solidFill>
                <a:srgbClr val="2D87A3"/>
              </a:solidFill>
              <a:latin typeface="Times New Roman"/>
              <a:cs typeface="Times New Roman"/>
            </a:endParaRPr>
          </a:p>
        </p:txBody>
      </p:sp>
      <p:sp>
        <p:nvSpPr>
          <p:cNvPr id="7" name="TextBox 6"/>
          <p:cNvSpPr txBox="1"/>
          <p:nvPr/>
        </p:nvSpPr>
        <p:spPr>
          <a:xfrm>
            <a:off x="4419600" y="762000"/>
            <a:ext cx="4572000" cy="2390397"/>
          </a:xfrm>
          <a:prstGeom prst="rect">
            <a:avLst/>
          </a:prstGeom>
          <a:noFill/>
        </p:spPr>
        <p:txBody>
          <a:bodyPr wrap="square" rtlCol="0">
            <a:spAutoFit/>
          </a:bodyPr>
          <a:lstStyle/>
          <a:p>
            <a:pPr algn="l"/>
            <a:r>
              <a:rPr lang="en-US" sz="3200" b="1" dirty="0" smtClean="0">
                <a:latin typeface="Times New Roman"/>
                <a:cs typeface="Times New Roman"/>
              </a:rPr>
              <a:t>HS Proficient</a:t>
            </a:r>
            <a:r>
              <a:rPr lang="en-US" sz="3200" dirty="0" smtClean="0">
                <a:latin typeface="Times New Roman"/>
                <a:cs typeface="Times New Roman"/>
              </a:rPr>
              <a:t>: MU:CR1.1.E.</a:t>
            </a:r>
            <a:r>
              <a:rPr lang="en-US" sz="3200" b="1" u="sng" dirty="0" smtClean="0">
                <a:solidFill>
                  <a:srgbClr val="2D87A3"/>
                </a:solidFill>
                <a:latin typeface="Times New Roman"/>
                <a:cs typeface="Times New Roman"/>
              </a:rPr>
              <a:t>I</a:t>
            </a:r>
            <a:endParaRPr lang="en-US" sz="3200" b="1" u="sng" dirty="0" smtClean="0">
              <a:solidFill>
                <a:srgbClr val="3366FF"/>
              </a:solidFill>
              <a:latin typeface="Times New Roman"/>
              <a:cs typeface="Times New Roman"/>
            </a:endParaRPr>
          </a:p>
          <a:p>
            <a:pPr algn="l"/>
            <a:r>
              <a:rPr lang="en-US" sz="3200" dirty="0" smtClean="0">
                <a:latin typeface="Times New Roman"/>
                <a:cs typeface="Times New Roman"/>
              </a:rPr>
              <a:t>Compose and </a:t>
            </a:r>
            <a:r>
              <a:rPr lang="en-US" sz="3200" dirty="0" smtClean="0">
                <a:solidFill>
                  <a:srgbClr val="FF0000"/>
                </a:solidFill>
                <a:latin typeface="Times New Roman"/>
                <a:cs typeface="Times New Roman"/>
              </a:rPr>
              <a:t>improvise </a:t>
            </a:r>
            <a:r>
              <a:rPr lang="en-US" sz="3200" dirty="0" smtClean="0">
                <a:latin typeface="Times New Roman"/>
                <a:cs typeface="Times New Roman"/>
              </a:rPr>
              <a:t>ideas for </a:t>
            </a:r>
            <a:r>
              <a:rPr lang="en-US" sz="3200" dirty="0" smtClean="0">
                <a:solidFill>
                  <a:srgbClr val="FF0000"/>
                </a:solidFill>
                <a:latin typeface="Times New Roman"/>
                <a:cs typeface="Times New Roman"/>
              </a:rPr>
              <a:t>melodies</a:t>
            </a:r>
            <a:r>
              <a:rPr lang="en-US" sz="3200" dirty="0" smtClean="0">
                <a:latin typeface="Times New Roman"/>
                <a:cs typeface="Times New Roman"/>
              </a:rPr>
              <a:t>, </a:t>
            </a:r>
            <a:r>
              <a:rPr lang="en-US" sz="3200" dirty="0" smtClean="0">
                <a:solidFill>
                  <a:srgbClr val="FF0000"/>
                </a:solidFill>
                <a:latin typeface="Times New Roman"/>
                <a:cs typeface="Times New Roman"/>
              </a:rPr>
              <a:t>rhythmic passages</a:t>
            </a:r>
            <a:r>
              <a:rPr lang="en-US" sz="3200" dirty="0" smtClean="0">
                <a:latin typeface="Times New Roman"/>
                <a:cs typeface="Times New Roman"/>
              </a:rPr>
              <a:t>, and </a:t>
            </a:r>
            <a:r>
              <a:rPr lang="en-US" sz="3200" dirty="0" smtClean="0">
                <a:solidFill>
                  <a:srgbClr val="FF0000"/>
                </a:solidFill>
                <a:latin typeface="Times New Roman"/>
                <a:cs typeface="Times New Roman"/>
              </a:rPr>
              <a:t>arrangements </a:t>
            </a:r>
            <a:r>
              <a:rPr lang="en-US" sz="3200" dirty="0" smtClean="0">
                <a:latin typeface="Times New Roman"/>
                <a:cs typeface="Times New Roman"/>
              </a:rPr>
              <a:t>for specific </a:t>
            </a:r>
            <a:r>
              <a:rPr lang="en-US" sz="3200" dirty="0" smtClean="0">
                <a:solidFill>
                  <a:srgbClr val="FF0000"/>
                </a:solidFill>
                <a:latin typeface="Times New Roman"/>
                <a:cs typeface="Times New Roman"/>
              </a:rPr>
              <a:t>purposes </a:t>
            </a:r>
            <a:r>
              <a:rPr lang="en-US" sz="3200" dirty="0" smtClean="0">
                <a:latin typeface="Times New Roman"/>
                <a:cs typeface="Times New Roman"/>
              </a:rPr>
              <a:t>that reflect </a:t>
            </a:r>
            <a:r>
              <a:rPr lang="en-US" sz="3200" dirty="0" err="1" smtClean="0">
                <a:latin typeface="Times New Roman"/>
                <a:cs typeface="Times New Roman"/>
              </a:rPr>
              <a:t>characteristic(s</a:t>
            </a:r>
            <a:r>
              <a:rPr lang="en-US" sz="3200" dirty="0" smtClean="0">
                <a:latin typeface="Times New Roman"/>
                <a:cs typeface="Times New Roman"/>
              </a:rPr>
              <a:t>) of </a:t>
            </a:r>
            <a:r>
              <a:rPr lang="en-US" sz="3200" i="1" dirty="0" smtClean="0">
                <a:latin typeface="Times New Roman"/>
                <a:cs typeface="Times New Roman"/>
              </a:rPr>
              <a:t>music from a variety of </a:t>
            </a:r>
            <a:r>
              <a:rPr lang="en-US" sz="3200" i="1" dirty="0" smtClean="0">
                <a:solidFill>
                  <a:srgbClr val="FF0000"/>
                </a:solidFill>
                <a:latin typeface="Times New Roman"/>
                <a:cs typeface="Times New Roman"/>
              </a:rPr>
              <a:t>historical periods</a:t>
            </a:r>
            <a:r>
              <a:rPr lang="en-US" sz="3200" dirty="0" smtClean="0">
                <a:solidFill>
                  <a:srgbClr val="FF0000"/>
                </a:solidFill>
                <a:latin typeface="Times New Roman"/>
                <a:cs typeface="Times New Roman"/>
              </a:rPr>
              <a:t> </a:t>
            </a:r>
            <a:r>
              <a:rPr lang="en-US" sz="3200" dirty="0" smtClean="0">
                <a:latin typeface="Times New Roman"/>
                <a:cs typeface="Times New Roman"/>
              </a:rPr>
              <a:t>studied in rehearsal.</a:t>
            </a:r>
            <a:endParaRPr lang="en-US" sz="3200" dirty="0">
              <a:latin typeface="Times New Roman"/>
              <a:cs typeface="Times New Roman"/>
            </a:endParaRPr>
          </a:p>
        </p:txBody>
      </p:sp>
      <p:sp>
        <p:nvSpPr>
          <p:cNvPr id="9" name="TextBox 8"/>
          <p:cNvSpPr txBox="1"/>
          <p:nvPr/>
        </p:nvSpPr>
        <p:spPr>
          <a:xfrm>
            <a:off x="4419600" y="3200400"/>
            <a:ext cx="4724400" cy="2062102"/>
          </a:xfrm>
          <a:prstGeom prst="rect">
            <a:avLst/>
          </a:prstGeom>
          <a:noFill/>
        </p:spPr>
        <p:txBody>
          <a:bodyPr wrap="square" rtlCol="0">
            <a:spAutoFit/>
          </a:bodyPr>
          <a:lstStyle/>
          <a:p>
            <a:pPr algn="l"/>
            <a:r>
              <a:rPr lang="en-US" sz="3200" b="1" dirty="0" smtClean="0">
                <a:latin typeface="Times New Roman"/>
                <a:cs typeface="Times New Roman"/>
              </a:rPr>
              <a:t>HS Accomplished</a:t>
            </a:r>
            <a:r>
              <a:rPr lang="en-US" sz="3200" dirty="0" smtClean="0">
                <a:latin typeface="Times New Roman"/>
                <a:cs typeface="Times New Roman"/>
              </a:rPr>
              <a:t>: MU:CR1.1.E.</a:t>
            </a:r>
            <a:r>
              <a:rPr lang="en-US" sz="3200" b="1" u="sng" dirty="0" smtClean="0">
                <a:solidFill>
                  <a:srgbClr val="2D87A3"/>
                </a:solidFill>
                <a:latin typeface="Times New Roman"/>
                <a:cs typeface="Times New Roman"/>
              </a:rPr>
              <a:t>II</a:t>
            </a:r>
            <a:endParaRPr lang="en-US" sz="3200" b="1" u="sng" dirty="0" smtClean="0">
              <a:solidFill>
                <a:srgbClr val="FF0000"/>
              </a:solidFill>
              <a:latin typeface="Times New Roman"/>
              <a:cs typeface="Times New Roman"/>
            </a:endParaRPr>
          </a:p>
          <a:p>
            <a:pPr algn="l"/>
            <a:r>
              <a:rPr lang="en-US" sz="3200" dirty="0" smtClean="0">
                <a:latin typeface="Times New Roman"/>
                <a:cs typeface="Times New Roman"/>
              </a:rPr>
              <a:t>Compose and </a:t>
            </a:r>
            <a:r>
              <a:rPr lang="en-US" sz="3200" dirty="0" smtClean="0">
                <a:solidFill>
                  <a:srgbClr val="FF0000"/>
                </a:solidFill>
                <a:latin typeface="Times New Roman"/>
                <a:cs typeface="Times New Roman"/>
              </a:rPr>
              <a:t>improvise </a:t>
            </a:r>
            <a:r>
              <a:rPr lang="en-US" sz="3200" dirty="0" smtClean="0">
                <a:latin typeface="Times New Roman"/>
                <a:cs typeface="Times New Roman"/>
              </a:rPr>
              <a:t>ideas for </a:t>
            </a:r>
            <a:r>
              <a:rPr lang="en-US" sz="3200" dirty="0" smtClean="0">
                <a:solidFill>
                  <a:srgbClr val="FF0000"/>
                </a:solidFill>
                <a:latin typeface="Times New Roman"/>
                <a:cs typeface="Times New Roman"/>
              </a:rPr>
              <a:t>arrangements</a:t>
            </a:r>
            <a:r>
              <a:rPr lang="en-US" sz="3200" dirty="0" smtClean="0">
                <a:latin typeface="Times New Roman"/>
                <a:cs typeface="Times New Roman"/>
              </a:rPr>
              <a:t>, </a:t>
            </a:r>
            <a:r>
              <a:rPr lang="en-US" sz="3200" i="1" dirty="0" smtClean="0">
                <a:solidFill>
                  <a:srgbClr val="FF0000"/>
                </a:solidFill>
                <a:latin typeface="Times New Roman"/>
                <a:cs typeface="Times New Roman"/>
              </a:rPr>
              <a:t>sections</a:t>
            </a:r>
            <a:r>
              <a:rPr lang="en-US" sz="3200" dirty="0" smtClean="0">
                <a:latin typeface="Times New Roman"/>
                <a:cs typeface="Times New Roman"/>
              </a:rPr>
              <a:t>, </a:t>
            </a:r>
            <a:r>
              <a:rPr lang="en-US" sz="3200" i="1" dirty="0" smtClean="0">
                <a:latin typeface="Times New Roman"/>
                <a:cs typeface="Times New Roman"/>
              </a:rPr>
              <a:t>and short </a:t>
            </a:r>
            <a:r>
              <a:rPr lang="en-US" sz="3200" i="1" dirty="0" smtClean="0">
                <a:solidFill>
                  <a:srgbClr val="FF0000"/>
                </a:solidFill>
                <a:latin typeface="Times New Roman"/>
                <a:cs typeface="Times New Roman"/>
              </a:rPr>
              <a:t>compositions</a:t>
            </a:r>
            <a:r>
              <a:rPr lang="en-US" sz="3200" dirty="0" smtClean="0">
                <a:solidFill>
                  <a:srgbClr val="FF0000"/>
                </a:solidFill>
                <a:latin typeface="Times New Roman"/>
                <a:cs typeface="Times New Roman"/>
              </a:rPr>
              <a:t> </a:t>
            </a:r>
            <a:r>
              <a:rPr lang="en-US" sz="3200" dirty="0" smtClean="0">
                <a:latin typeface="Times New Roman"/>
                <a:cs typeface="Times New Roman"/>
              </a:rPr>
              <a:t>for specific </a:t>
            </a:r>
            <a:r>
              <a:rPr lang="en-US" sz="3200" dirty="0" smtClean="0">
                <a:solidFill>
                  <a:srgbClr val="FF0000"/>
                </a:solidFill>
                <a:latin typeface="Times New Roman"/>
                <a:cs typeface="Times New Roman"/>
              </a:rPr>
              <a:t>purposes </a:t>
            </a:r>
            <a:r>
              <a:rPr lang="en-US" sz="3200" dirty="0" smtClean="0">
                <a:latin typeface="Times New Roman"/>
                <a:cs typeface="Times New Roman"/>
              </a:rPr>
              <a:t>that reflect </a:t>
            </a:r>
            <a:r>
              <a:rPr lang="en-US" sz="3200" dirty="0" err="1" smtClean="0">
                <a:latin typeface="Times New Roman"/>
                <a:cs typeface="Times New Roman"/>
              </a:rPr>
              <a:t>characteristic(s</a:t>
            </a:r>
            <a:r>
              <a:rPr lang="en-US" sz="3200" dirty="0" smtClean="0">
                <a:latin typeface="Times New Roman"/>
                <a:cs typeface="Times New Roman"/>
              </a:rPr>
              <a:t>) of music </a:t>
            </a:r>
            <a:r>
              <a:rPr lang="en-US" sz="3200" i="1" dirty="0" smtClean="0">
                <a:latin typeface="Times New Roman"/>
                <a:cs typeface="Times New Roman"/>
              </a:rPr>
              <a:t>from a variety of </a:t>
            </a:r>
            <a:r>
              <a:rPr lang="en-US" sz="3200" i="1" dirty="0" smtClean="0">
                <a:solidFill>
                  <a:srgbClr val="FF0000"/>
                </a:solidFill>
                <a:latin typeface="Times New Roman"/>
                <a:cs typeface="Times New Roman"/>
              </a:rPr>
              <a:t>cultures </a:t>
            </a:r>
            <a:r>
              <a:rPr lang="en-US" sz="3200" dirty="0" smtClean="0">
                <a:latin typeface="Times New Roman"/>
                <a:cs typeface="Times New Roman"/>
              </a:rPr>
              <a:t>studied in rehearsal. </a:t>
            </a:r>
            <a:endParaRPr lang="en-US" sz="3200" dirty="0">
              <a:latin typeface="Times New Roman"/>
              <a:cs typeface="Times New Roman"/>
            </a:endParaRPr>
          </a:p>
        </p:txBody>
      </p:sp>
      <p:sp>
        <p:nvSpPr>
          <p:cNvPr id="15" name="TextBox 14"/>
          <p:cNvSpPr txBox="1"/>
          <p:nvPr/>
        </p:nvSpPr>
        <p:spPr>
          <a:xfrm>
            <a:off x="4419600" y="5323582"/>
            <a:ext cx="4724400" cy="1077218"/>
          </a:xfrm>
          <a:prstGeom prst="rect">
            <a:avLst/>
          </a:prstGeom>
          <a:noFill/>
        </p:spPr>
        <p:txBody>
          <a:bodyPr wrap="square" rtlCol="0">
            <a:spAutoFit/>
          </a:bodyPr>
          <a:lstStyle/>
          <a:p>
            <a:pPr algn="l"/>
            <a:r>
              <a:rPr lang="en-US" sz="3200" b="1" dirty="0" smtClean="0">
                <a:latin typeface="Times New Roman"/>
                <a:cs typeface="Times New Roman"/>
              </a:rPr>
              <a:t>HS Advanced</a:t>
            </a:r>
            <a:r>
              <a:rPr lang="en-US" sz="3200" dirty="0" smtClean="0">
                <a:latin typeface="Times New Roman"/>
                <a:cs typeface="Times New Roman"/>
              </a:rPr>
              <a:t>: MU:CR1.1.E.</a:t>
            </a:r>
            <a:r>
              <a:rPr lang="en-US" sz="3200" b="1" u="sng" dirty="0" smtClean="0">
                <a:solidFill>
                  <a:srgbClr val="2D87A3"/>
                </a:solidFill>
                <a:latin typeface="Times New Roman"/>
                <a:cs typeface="Times New Roman"/>
              </a:rPr>
              <a:t>III</a:t>
            </a:r>
          </a:p>
          <a:p>
            <a:pPr algn="l"/>
            <a:r>
              <a:rPr lang="en-US" sz="3200" dirty="0" smtClean="0">
                <a:solidFill>
                  <a:srgbClr val="000000"/>
                </a:solidFill>
                <a:latin typeface="Times New Roman"/>
                <a:cs typeface="Times New Roman"/>
              </a:rPr>
              <a:t>Compose and </a:t>
            </a:r>
            <a:r>
              <a:rPr lang="en-US" sz="3200" dirty="0" smtClean="0">
                <a:solidFill>
                  <a:srgbClr val="FF0000"/>
                </a:solidFill>
                <a:latin typeface="Times New Roman"/>
                <a:cs typeface="Times New Roman"/>
              </a:rPr>
              <a:t>improvise musical ideas </a:t>
            </a:r>
            <a:r>
              <a:rPr lang="en-US" sz="3200" i="1" dirty="0" smtClean="0">
                <a:solidFill>
                  <a:srgbClr val="000000"/>
                </a:solidFill>
                <a:latin typeface="Times New Roman"/>
                <a:cs typeface="Times New Roman"/>
              </a:rPr>
              <a:t>for a variety of </a:t>
            </a:r>
            <a:r>
              <a:rPr lang="en-US" sz="3200" i="1" dirty="0" smtClean="0">
                <a:solidFill>
                  <a:srgbClr val="FF0000"/>
                </a:solidFill>
                <a:latin typeface="Times New Roman"/>
                <a:cs typeface="Times New Roman"/>
              </a:rPr>
              <a:t>purposes </a:t>
            </a:r>
            <a:r>
              <a:rPr lang="en-US" sz="3200" i="1" dirty="0" smtClean="0">
                <a:solidFill>
                  <a:srgbClr val="000000"/>
                </a:solidFill>
                <a:latin typeface="Times New Roman"/>
                <a:cs typeface="Times New Roman"/>
              </a:rPr>
              <a:t>and </a:t>
            </a:r>
            <a:r>
              <a:rPr lang="en-US" sz="3200" i="1" dirty="0" smtClean="0">
                <a:solidFill>
                  <a:srgbClr val="FF0000"/>
                </a:solidFill>
                <a:latin typeface="Times New Roman"/>
                <a:cs typeface="Times New Roman"/>
              </a:rPr>
              <a:t>contexts</a:t>
            </a:r>
            <a:r>
              <a:rPr lang="en-US" sz="3200" i="1" dirty="0" smtClean="0">
                <a:solidFill>
                  <a:srgbClr val="000000"/>
                </a:solidFill>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313730"/>
            <a:ext cx="9144000" cy="923330"/>
          </a:xfrm>
          <a:prstGeom prst="rect">
            <a:avLst/>
          </a:prstGeom>
          <a:noFill/>
        </p:spPr>
        <p:txBody>
          <a:bodyPr wrap="square" rtlCol="0">
            <a:spAutoFit/>
          </a:bodyPr>
          <a:lstStyle/>
          <a:p>
            <a:r>
              <a:rPr lang="en-US" sz="5400" b="1" dirty="0" smtClean="0">
                <a:solidFill>
                  <a:srgbClr val="FF0000"/>
                </a:solidFill>
                <a:latin typeface="Times New Roman"/>
                <a:cs typeface="Times New Roman"/>
              </a:rPr>
              <a:t>Model Cornerstone</a:t>
            </a:r>
            <a:r>
              <a:rPr lang="en-US" sz="5400" b="1" baseline="0" dirty="0" smtClean="0">
                <a:solidFill>
                  <a:srgbClr val="FF0000"/>
                </a:solidFill>
                <a:latin typeface="Times New Roman"/>
                <a:cs typeface="Times New Roman"/>
              </a:rPr>
              <a:t> </a:t>
            </a:r>
            <a:r>
              <a:rPr lang="en-US" sz="5400" b="1" dirty="0" smtClean="0">
                <a:solidFill>
                  <a:srgbClr val="FF0000"/>
                </a:solidFill>
                <a:latin typeface="Times New Roman"/>
                <a:cs typeface="Times New Roman"/>
              </a:rPr>
              <a:t>Assessments</a:t>
            </a:r>
            <a:endParaRPr lang="en-US" sz="5400" b="1" i="1" u="sng" dirty="0"/>
          </a:p>
        </p:txBody>
      </p:sp>
      <p:sp>
        <p:nvSpPr>
          <p:cNvPr id="14" name="TextBox 13"/>
          <p:cNvSpPr txBox="1"/>
          <p:nvPr/>
        </p:nvSpPr>
        <p:spPr>
          <a:xfrm>
            <a:off x="0" y="533400"/>
            <a:ext cx="9144000" cy="502702"/>
          </a:xfrm>
          <a:prstGeom prst="rect">
            <a:avLst/>
          </a:prstGeom>
          <a:noFill/>
        </p:spPr>
        <p:txBody>
          <a:bodyPr wrap="square" rtlCol="0">
            <a:spAutoFit/>
          </a:bodyPr>
          <a:lstStyle/>
          <a:p>
            <a:r>
              <a:rPr lang="en-US" sz="4000" i="1" dirty="0" err="1" smtClean="0">
                <a:solidFill>
                  <a:srgbClr val="2D87A3"/>
                </a:solidFill>
                <a:latin typeface="Times New Roman"/>
                <a:cs typeface="Times New Roman"/>
              </a:rPr>
              <a:t>McTighe</a:t>
            </a:r>
            <a:r>
              <a:rPr lang="en-US" sz="4000" i="1" dirty="0" smtClean="0">
                <a:solidFill>
                  <a:srgbClr val="2D87A3"/>
                </a:solidFill>
                <a:latin typeface="Times New Roman"/>
                <a:cs typeface="Times New Roman"/>
              </a:rPr>
              <a:t> “Evaluate performance with established </a:t>
            </a:r>
            <a:r>
              <a:rPr lang="en-US" sz="4000" b="1" i="1" dirty="0" smtClean="0">
                <a:solidFill>
                  <a:srgbClr val="2D87A3"/>
                </a:solidFill>
                <a:latin typeface="Times New Roman"/>
                <a:cs typeface="Times New Roman"/>
              </a:rPr>
              <a:t>rubrics”</a:t>
            </a:r>
            <a:endParaRPr lang="en-US" sz="4000" b="1" i="1" u="sng" dirty="0"/>
          </a:p>
        </p:txBody>
      </p:sp>
      <p:pic>
        <p:nvPicPr>
          <p:cNvPr id="16" name="Picture 15" descr="Mariachi Individual Assessment Form.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762000" y="838200"/>
            <a:ext cx="7848600" cy="7086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313730"/>
            <a:ext cx="9144000" cy="923330"/>
          </a:xfrm>
          <a:prstGeom prst="rect">
            <a:avLst/>
          </a:prstGeom>
          <a:noFill/>
        </p:spPr>
        <p:txBody>
          <a:bodyPr wrap="square" rtlCol="0">
            <a:spAutoFit/>
          </a:bodyPr>
          <a:lstStyle/>
          <a:p>
            <a:r>
              <a:rPr lang="en-US" sz="5400" b="1" dirty="0" smtClean="0">
                <a:solidFill>
                  <a:srgbClr val="FF0000"/>
                </a:solidFill>
                <a:latin typeface="Times New Roman"/>
                <a:cs typeface="Times New Roman"/>
              </a:rPr>
              <a:t>Model Cornerstone</a:t>
            </a:r>
            <a:r>
              <a:rPr lang="en-US" sz="5400" b="1" baseline="0" dirty="0" smtClean="0">
                <a:solidFill>
                  <a:srgbClr val="FF0000"/>
                </a:solidFill>
                <a:latin typeface="Times New Roman"/>
                <a:cs typeface="Times New Roman"/>
              </a:rPr>
              <a:t> </a:t>
            </a:r>
            <a:r>
              <a:rPr lang="en-US" sz="5400" b="1" dirty="0" smtClean="0">
                <a:solidFill>
                  <a:srgbClr val="FF0000"/>
                </a:solidFill>
                <a:latin typeface="Times New Roman"/>
                <a:cs typeface="Times New Roman"/>
              </a:rPr>
              <a:t>Assessments</a:t>
            </a:r>
            <a:endParaRPr lang="en-US" sz="5400" b="1" i="1" u="sng" dirty="0"/>
          </a:p>
        </p:txBody>
      </p:sp>
      <p:sp>
        <p:nvSpPr>
          <p:cNvPr id="14" name="TextBox 13"/>
          <p:cNvSpPr txBox="1"/>
          <p:nvPr/>
        </p:nvSpPr>
        <p:spPr>
          <a:xfrm>
            <a:off x="0" y="533400"/>
            <a:ext cx="9144000" cy="502702"/>
          </a:xfrm>
          <a:prstGeom prst="rect">
            <a:avLst/>
          </a:prstGeom>
          <a:noFill/>
        </p:spPr>
        <p:txBody>
          <a:bodyPr wrap="square" rtlCol="0">
            <a:spAutoFit/>
          </a:bodyPr>
          <a:lstStyle/>
          <a:p>
            <a:r>
              <a:rPr lang="en-US" sz="4000" i="1" dirty="0" err="1" smtClean="0">
                <a:solidFill>
                  <a:srgbClr val="2D87A3"/>
                </a:solidFill>
                <a:latin typeface="Times New Roman"/>
                <a:cs typeface="Times New Roman"/>
              </a:rPr>
              <a:t>McTighe</a:t>
            </a:r>
            <a:r>
              <a:rPr lang="en-US" sz="4000" i="1" dirty="0" smtClean="0">
                <a:solidFill>
                  <a:srgbClr val="2D87A3"/>
                </a:solidFill>
                <a:latin typeface="Times New Roman"/>
                <a:cs typeface="Times New Roman"/>
              </a:rPr>
              <a:t> “Evaluate performance with established </a:t>
            </a:r>
            <a:r>
              <a:rPr lang="en-US" sz="4000" b="1" i="1" dirty="0" smtClean="0">
                <a:solidFill>
                  <a:srgbClr val="2D87A3"/>
                </a:solidFill>
                <a:latin typeface="Times New Roman"/>
                <a:cs typeface="Times New Roman"/>
              </a:rPr>
              <a:t>rubrics”</a:t>
            </a:r>
            <a:endParaRPr lang="en-US" sz="4000" b="1" i="1" u="sng" dirty="0"/>
          </a:p>
        </p:txBody>
      </p:sp>
      <p:pic>
        <p:nvPicPr>
          <p:cNvPr id="6" name="Picture 5" descr="Mariachi Performance Rubric Indiv Skills copy.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0" y="762001"/>
            <a:ext cx="9144000" cy="10439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0" y="-313730"/>
            <a:ext cx="9144000" cy="923330"/>
          </a:xfrm>
          <a:prstGeom prst="rect">
            <a:avLst/>
          </a:prstGeom>
          <a:noFill/>
        </p:spPr>
        <p:txBody>
          <a:bodyPr wrap="square" rtlCol="0">
            <a:spAutoFit/>
          </a:bodyPr>
          <a:lstStyle/>
          <a:p>
            <a:r>
              <a:rPr lang="en-US" sz="5400" b="1" dirty="0" smtClean="0">
                <a:solidFill>
                  <a:srgbClr val="FF0000"/>
                </a:solidFill>
                <a:latin typeface="Times New Roman"/>
                <a:cs typeface="Times New Roman"/>
              </a:rPr>
              <a:t>Model Cornerstone</a:t>
            </a:r>
            <a:r>
              <a:rPr lang="en-US" sz="5400" b="1" baseline="0" dirty="0" smtClean="0">
                <a:solidFill>
                  <a:srgbClr val="FF0000"/>
                </a:solidFill>
                <a:latin typeface="Times New Roman"/>
                <a:cs typeface="Times New Roman"/>
              </a:rPr>
              <a:t> </a:t>
            </a:r>
            <a:r>
              <a:rPr lang="en-US" sz="5400" b="1" dirty="0" smtClean="0">
                <a:solidFill>
                  <a:srgbClr val="FF0000"/>
                </a:solidFill>
                <a:latin typeface="Times New Roman"/>
                <a:cs typeface="Times New Roman"/>
              </a:rPr>
              <a:t>Assessments</a:t>
            </a:r>
            <a:endParaRPr lang="en-US" sz="5400" b="1" i="1" u="sng" dirty="0"/>
          </a:p>
        </p:txBody>
      </p:sp>
      <p:sp>
        <p:nvSpPr>
          <p:cNvPr id="14" name="TextBox 13"/>
          <p:cNvSpPr txBox="1"/>
          <p:nvPr/>
        </p:nvSpPr>
        <p:spPr>
          <a:xfrm>
            <a:off x="0" y="533400"/>
            <a:ext cx="9144000" cy="502702"/>
          </a:xfrm>
          <a:prstGeom prst="rect">
            <a:avLst/>
          </a:prstGeom>
          <a:noFill/>
        </p:spPr>
        <p:txBody>
          <a:bodyPr wrap="square" rtlCol="0">
            <a:spAutoFit/>
          </a:bodyPr>
          <a:lstStyle/>
          <a:p>
            <a:r>
              <a:rPr lang="en-US" sz="4000" i="1" dirty="0" err="1" smtClean="0">
                <a:solidFill>
                  <a:srgbClr val="2D87A3"/>
                </a:solidFill>
                <a:latin typeface="Times New Roman"/>
                <a:cs typeface="Times New Roman"/>
              </a:rPr>
              <a:t>McTighe</a:t>
            </a:r>
            <a:r>
              <a:rPr lang="en-US" sz="4000" i="1" dirty="0" smtClean="0">
                <a:solidFill>
                  <a:srgbClr val="2D87A3"/>
                </a:solidFill>
                <a:latin typeface="Times New Roman"/>
                <a:cs typeface="Times New Roman"/>
              </a:rPr>
              <a:t> “Evaluate performance with established </a:t>
            </a:r>
            <a:r>
              <a:rPr lang="en-US" sz="4000" b="1" i="1" dirty="0" smtClean="0">
                <a:solidFill>
                  <a:srgbClr val="2D87A3"/>
                </a:solidFill>
                <a:latin typeface="Times New Roman"/>
                <a:cs typeface="Times New Roman"/>
              </a:rPr>
              <a:t>rubrics”</a:t>
            </a:r>
            <a:endParaRPr lang="en-US" sz="4000" b="1" i="1" u="sng" dirty="0"/>
          </a:p>
        </p:txBody>
      </p:sp>
      <p:pic>
        <p:nvPicPr>
          <p:cNvPr id="5" name="Picture 4" descr="Mariachi Festival Rubric.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0" y="762000"/>
            <a:ext cx="9144000" cy="6629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pic>
        <p:nvPicPr>
          <p:cNvPr id="7" name="Picture 6" descr="Nat'l Core Arts Standards Logo.png"/>
          <p:cNvPicPr>
            <a:picLocks noChangeAspect="1"/>
          </p:cNvPicPr>
          <p:nvPr/>
        </p:nvPicPr>
        <p:blipFill>
          <a:blip r:embed="rId3"/>
          <a:stretch>
            <a:fillRect/>
          </a:stretch>
        </p:blipFill>
        <p:spPr>
          <a:xfrm>
            <a:off x="76200" y="76200"/>
            <a:ext cx="1905000" cy="402060"/>
          </a:xfrm>
          <a:prstGeom prst="rect">
            <a:avLst/>
          </a:prstGeom>
        </p:spPr>
      </p:pic>
      <p:sp>
        <p:nvSpPr>
          <p:cNvPr id="10" name="TextBox 9"/>
          <p:cNvSpPr txBox="1"/>
          <p:nvPr/>
        </p:nvSpPr>
        <p:spPr>
          <a:xfrm>
            <a:off x="28669" y="228600"/>
            <a:ext cx="9115331" cy="707886"/>
          </a:xfrm>
          <a:prstGeom prst="rect">
            <a:avLst/>
          </a:prstGeom>
          <a:noFill/>
        </p:spPr>
        <p:txBody>
          <a:bodyPr wrap="square" rtlCol="0">
            <a:spAutoFit/>
          </a:bodyPr>
          <a:lstStyle/>
          <a:p>
            <a:r>
              <a:rPr lang="en-US" sz="6000" b="1" dirty="0" smtClean="0">
                <a:solidFill>
                  <a:srgbClr val="2D87A3"/>
                </a:solidFill>
                <a:latin typeface="Times New Roman"/>
                <a:cs typeface="Times New Roman"/>
              </a:rPr>
              <a:t>Defining Arts Literacy</a:t>
            </a:r>
          </a:p>
        </p:txBody>
      </p:sp>
      <p:sp>
        <p:nvSpPr>
          <p:cNvPr id="17" name="TextBox 16"/>
          <p:cNvSpPr txBox="1"/>
          <p:nvPr/>
        </p:nvSpPr>
        <p:spPr>
          <a:xfrm>
            <a:off x="304800" y="1066801"/>
            <a:ext cx="8839200" cy="4606388"/>
          </a:xfrm>
          <a:prstGeom prst="rect">
            <a:avLst/>
          </a:prstGeom>
          <a:noFill/>
        </p:spPr>
        <p:txBody>
          <a:bodyPr wrap="square" rtlCol="0">
            <a:spAutoFit/>
          </a:bodyPr>
          <a:lstStyle/>
          <a:p>
            <a:pPr algn="l"/>
            <a:r>
              <a:rPr lang="en-US" sz="4000" i="1" u="sng" dirty="0" smtClean="0">
                <a:solidFill>
                  <a:srgbClr val="2D87A3"/>
                </a:solidFill>
                <a:latin typeface="Times New Roman"/>
                <a:cs typeface="Times New Roman"/>
              </a:rPr>
              <a:t>Artistic literacy </a:t>
            </a:r>
            <a:r>
              <a:rPr lang="en-US" sz="4000" i="1" dirty="0" smtClean="0">
                <a:solidFill>
                  <a:srgbClr val="2D87A3"/>
                </a:solidFill>
                <a:latin typeface="Times New Roman"/>
                <a:cs typeface="Times New Roman"/>
              </a:rPr>
              <a:t>is the knowledge and understanding required to participate authentically in the arts. </a:t>
            </a:r>
          </a:p>
          <a:p>
            <a:pPr algn="l"/>
            <a:endParaRPr lang="en-US" sz="4000" i="1" dirty="0" smtClean="0">
              <a:solidFill>
                <a:srgbClr val="2D87A3"/>
              </a:solidFill>
              <a:latin typeface="Times New Roman"/>
              <a:cs typeface="Times New Roman"/>
            </a:endParaRPr>
          </a:p>
          <a:p>
            <a:pPr algn="l"/>
            <a:r>
              <a:rPr lang="en-US" sz="4000" i="1" u="sng" dirty="0" smtClean="0">
                <a:solidFill>
                  <a:srgbClr val="2D87A3"/>
                </a:solidFill>
                <a:latin typeface="Times New Roman"/>
                <a:cs typeface="Times New Roman"/>
              </a:rPr>
              <a:t>Fluency </a:t>
            </a:r>
            <a:r>
              <a:rPr lang="en-US" sz="4000" i="1" dirty="0" smtClean="0">
                <a:solidFill>
                  <a:srgbClr val="2D87A3"/>
                </a:solidFill>
                <a:latin typeface="Times New Roman"/>
                <a:cs typeface="Times New Roman"/>
              </a:rPr>
              <a:t>in the </a:t>
            </a:r>
            <a:r>
              <a:rPr lang="en-US" sz="4000" i="1" dirty="0" err="1" smtClean="0">
                <a:solidFill>
                  <a:srgbClr val="2D87A3"/>
                </a:solidFill>
                <a:latin typeface="Times New Roman"/>
                <a:cs typeface="Times New Roman"/>
              </a:rPr>
              <a:t>language(s</a:t>
            </a:r>
            <a:r>
              <a:rPr lang="en-US" sz="4000" i="1" dirty="0" smtClean="0">
                <a:solidFill>
                  <a:srgbClr val="2D87A3"/>
                </a:solidFill>
                <a:latin typeface="Times New Roman"/>
                <a:cs typeface="Times New Roman"/>
              </a:rPr>
              <a:t>) of the arts is the ability to </a:t>
            </a:r>
            <a:r>
              <a:rPr lang="en-US" sz="4000" b="1" i="1" dirty="0" smtClean="0">
                <a:solidFill>
                  <a:srgbClr val="2D87A3"/>
                </a:solidFill>
                <a:latin typeface="Times New Roman"/>
                <a:cs typeface="Times New Roman"/>
              </a:rPr>
              <a:t>create</a:t>
            </a:r>
            <a:r>
              <a:rPr lang="en-US" sz="4000" i="1" dirty="0" smtClean="0">
                <a:solidFill>
                  <a:srgbClr val="2D87A3"/>
                </a:solidFill>
                <a:latin typeface="Times New Roman"/>
                <a:cs typeface="Times New Roman"/>
              </a:rPr>
              <a:t>, </a:t>
            </a:r>
            <a:r>
              <a:rPr lang="en-US" sz="4000" b="1" i="1" dirty="0" smtClean="0">
                <a:solidFill>
                  <a:srgbClr val="2D87A3"/>
                </a:solidFill>
                <a:latin typeface="Times New Roman"/>
                <a:cs typeface="Times New Roman"/>
              </a:rPr>
              <a:t>perform/produce/present</a:t>
            </a:r>
            <a:r>
              <a:rPr lang="en-US" sz="4000" i="1" dirty="0" smtClean="0">
                <a:solidFill>
                  <a:srgbClr val="2D87A3"/>
                </a:solidFill>
                <a:latin typeface="Times New Roman"/>
                <a:cs typeface="Times New Roman"/>
              </a:rPr>
              <a:t>, </a:t>
            </a:r>
            <a:r>
              <a:rPr lang="en-US" sz="4000" b="1" i="1" dirty="0" smtClean="0">
                <a:solidFill>
                  <a:srgbClr val="2D87A3"/>
                </a:solidFill>
                <a:latin typeface="Times New Roman"/>
                <a:cs typeface="Times New Roman"/>
              </a:rPr>
              <a:t>respond</a:t>
            </a:r>
            <a:r>
              <a:rPr lang="en-US" sz="4000" i="1" dirty="0" smtClean="0">
                <a:solidFill>
                  <a:srgbClr val="2D87A3"/>
                </a:solidFill>
                <a:latin typeface="Times New Roman"/>
                <a:cs typeface="Times New Roman"/>
              </a:rPr>
              <a:t>, and </a:t>
            </a:r>
            <a:r>
              <a:rPr lang="en-US" sz="4000" b="1" i="1" dirty="0" smtClean="0">
                <a:solidFill>
                  <a:srgbClr val="2D87A3"/>
                </a:solidFill>
                <a:latin typeface="Times New Roman"/>
                <a:cs typeface="Times New Roman"/>
              </a:rPr>
              <a:t>connect </a:t>
            </a:r>
            <a:r>
              <a:rPr lang="en-US" sz="4000" i="1" dirty="0" smtClean="0">
                <a:solidFill>
                  <a:srgbClr val="2D87A3"/>
                </a:solidFill>
                <a:latin typeface="Times New Roman"/>
                <a:cs typeface="Times New Roman"/>
              </a:rPr>
              <a:t>through symbolic and metaphoric forms that are unique to the arts. </a:t>
            </a:r>
          </a:p>
          <a:p>
            <a:pPr algn="l"/>
            <a:endParaRPr lang="en-US" sz="4000" i="1" dirty="0" smtClean="0">
              <a:solidFill>
                <a:srgbClr val="2D87A3"/>
              </a:solidFill>
              <a:latin typeface="Times New Roman"/>
              <a:cs typeface="Times New Roman"/>
            </a:endParaRPr>
          </a:p>
          <a:p>
            <a:pPr algn="l"/>
            <a:r>
              <a:rPr lang="en-US" sz="4000" i="1" dirty="0" smtClean="0">
                <a:solidFill>
                  <a:srgbClr val="2D87A3"/>
                </a:solidFill>
                <a:latin typeface="Times New Roman"/>
                <a:cs typeface="Times New Roman"/>
              </a:rPr>
              <a:t>An </a:t>
            </a:r>
            <a:r>
              <a:rPr lang="en-US" sz="4000" i="1" u="sng" dirty="0" smtClean="0">
                <a:solidFill>
                  <a:srgbClr val="2D87A3"/>
                </a:solidFill>
                <a:latin typeface="Times New Roman"/>
                <a:cs typeface="Times New Roman"/>
              </a:rPr>
              <a:t>artistically literate </a:t>
            </a:r>
            <a:r>
              <a:rPr lang="en-US" sz="4000" i="1" dirty="0" smtClean="0">
                <a:solidFill>
                  <a:srgbClr val="2D87A3"/>
                </a:solidFill>
                <a:latin typeface="Times New Roman"/>
                <a:cs typeface="Times New Roman"/>
              </a:rPr>
              <a:t>person can transfer arts knowledge, skills, and capacities to other subjects, settings, and contexts.</a:t>
            </a:r>
          </a:p>
          <a:p>
            <a:r>
              <a:rPr lang="en-US" sz="4000" i="1" dirty="0" smtClean="0">
                <a:solidFill>
                  <a:srgbClr val="2D87A3"/>
                </a:solidFill>
                <a:latin typeface="Times New Roman"/>
                <a:cs typeface="Times New Roman"/>
              </a:rPr>
              <a:t>BUT. . .</a:t>
            </a:r>
          </a:p>
          <a:p>
            <a:pPr algn="l"/>
            <a:endParaRPr lang="en-US" sz="4000" dirty="0" smtClean="0">
              <a:solidFill>
                <a:srgbClr val="2D87A3"/>
              </a:solidFill>
              <a:latin typeface="Times New Roman"/>
              <a:cs typeface="Times New Roman"/>
            </a:endParaRPr>
          </a:p>
        </p:txBody>
      </p:sp>
      <p:sp>
        <p:nvSpPr>
          <p:cNvPr id="18" name="TextBox 17"/>
          <p:cNvSpPr txBox="1"/>
          <p:nvPr/>
        </p:nvSpPr>
        <p:spPr>
          <a:xfrm>
            <a:off x="304800" y="5105400"/>
            <a:ext cx="8802001" cy="2144176"/>
          </a:xfrm>
          <a:prstGeom prst="rect">
            <a:avLst/>
          </a:prstGeom>
          <a:noFill/>
        </p:spPr>
        <p:txBody>
          <a:bodyPr wrap="none" rtlCol="0">
            <a:spAutoFit/>
          </a:bodyPr>
          <a:lstStyle/>
          <a:p>
            <a:pPr algn="l"/>
            <a:r>
              <a:rPr lang="en-US" sz="4000" b="1" i="1" u="sng" dirty="0" smtClean="0">
                <a:solidFill>
                  <a:srgbClr val="2D87A3"/>
                </a:solidFill>
                <a:latin typeface="Times New Roman"/>
                <a:cs typeface="Times New Roman"/>
              </a:rPr>
              <a:t>Artistic literacy </a:t>
            </a:r>
            <a:r>
              <a:rPr lang="en-US" sz="4000" b="1" i="1" dirty="0" smtClean="0">
                <a:solidFill>
                  <a:srgbClr val="2D87A3"/>
                </a:solidFill>
                <a:latin typeface="Times New Roman"/>
                <a:cs typeface="Times New Roman"/>
              </a:rPr>
              <a:t>is not limited to arts history and appreciation </a:t>
            </a:r>
          </a:p>
          <a:p>
            <a:pPr algn="l"/>
            <a:r>
              <a:rPr lang="en-US" sz="4000" b="1" i="1" dirty="0" smtClean="0">
                <a:solidFill>
                  <a:srgbClr val="2D87A3"/>
                </a:solidFill>
                <a:latin typeface="Times New Roman"/>
                <a:cs typeface="Times New Roman"/>
              </a:rPr>
              <a:t>courses, but should include art-making experiences that can </a:t>
            </a:r>
          </a:p>
          <a:p>
            <a:pPr algn="l"/>
            <a:r>
              <a:rPr lang="en-US" sz="4000" b="1" i="1" dirty="0" smtClean="0">
                <a:solidFill>
                  <a:srgbClr val="2D87A3"/>
                </a:solidFill>
                <a:latin typeface="Times New Roman"/>
                <a:cs typeface="Times New Roman"/>
              </a:rPr>
              <a:t>lead to a satisfying lifetime of active and creative practices. </a:t>
            </a:r>
          </a:p>
          <a:p>
            <a:pPr algn="l"/>
            <a:r>
              <a:rPr lang="en-US" sz="4000" b="1" i="1" dirty="0" smtClean="0">
                <a:solidFill>
                  <a:srgbClr val="2D87A3"/>
                </a:solidFill>
                <a:latin typeface="Times New Roman"/>
                <a:cs typeface="Times New Roman"/>
              </a:rPr>
              <a:t>  </a:t>
            </a:r>
          </a:p>
          <a:p>
            <a:endParaRPr lang="en-US" sz="4000" b="1" dirty="0"/>
          </a:p>
        </p:txBody>
      </p:sp>
      <p:pic>
        <p:nvPicPr>
          <p:cNvPr id="19" name="Picture 18" descr="Flute is for Me:Sweet image012.jpg"/>
          <p:cNvPicPr>
            <a:picLocks noChangeAspect="1"/>
          </p:cNvPicPr>
          <p:nvPr/>
        </p:nvPicPr>
        <p:blipFill>
          <a:blip r:embed="rId4"/>
          <a:stretch>
            <a:fillRect/>
          </a:stretch>
        </p:blipFill>
        <p:spPr>
          <a:xfrm>
            <a:off x="7315200" y="217868"/>
            <a:ext cx="1625105" cy="1458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ppt_x"/>
                                          </p:val>
                                        </p:tav>
                                        <p:tav tm="100000">
                                          <p:val>
                                            <p:strVal val="#ppt_x"/>
                                          </p:val>
                                        </p:tav>
                                      </p:tavLst>
                                    </p:anim>
                                    <p:anim calcmode="lin" valueType="num">
                                      <p:cBhvr additive="base">
                                        <p:cTn id="12"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5-04-10 at 11.37.39 AM.png"/>
          <p:cNvPicPr>
            <a:picLocks noChangeAspect="1"/>
          </p:cNvPicPr>
          <p:nvPr/>
        </p:nvPicPr>
        <p:blipFill>
          <a:blip r:embed="rId2"/>
          <a:stretch>
            <a:fillRect/>
          </a:stretch>
        </p:blipFill>
        <p:spPr>
          <a:xfrm>
            <a:off x="0" y="0"/>
            <a:ext cx="6858000" cy="6858000"/>
          </a:xfrm>
          <a:prstGeom prst="rect">
            <a:avLst/>
          </a:prstGeom>
        </p:spPr>
      </p:pic>
      <p:pic>
        <p:nvPicPr>
          <p:cNvPr id="7" name="Picture 6" descr="Mariachi Girl w:Violin.png"/>
          <p:cNvPicPr>
            <a:picLocks noChangeAspect="1"/>
          </p:cNvPicPr>
          <p:nvPr/>
        </p:nvPicPr>
        <p:blipFill>
          <a:blip r:embed="rId3"/>
          <a:stretch>
            <a:fillRect/>
          </a:stretch>
        </p:blipFill>
        <p:spPr>
          <a:xfrm>
            <a:off x="6858000" y="0"/>
            <a:ext cx="2286000" cy="6858000"/>
          </a:xfrm>
          <a:prstGeom prst="rect">
            <a:avLst/>
          </a:prstGeom>
        </p:spPr>
      </p:pic>
      <p:sp>
        <p:nvSpPr>
          <p:cNvPr id="9" name="TextBox 8"/>
          <p:cNvSpPr txBox="1"/>
          <p:nvPr/>
        </p:nvSpPr>
        <p:spPr>
          <a:xfrm>
            <a:off x="4419600" y="76200"/>
            <a:ext cx="1543737" cy="646331"/>
          </a:xfrm>
          <a:prstGeom prst="rect">
            <a:avLst/>
          </a:prstGeom>
          <a:noFill/>
        </p:spPr>
        <p:txBody>
          <a:bodyPr wrap="none" rtlCol="0">
            <a:spAutoFit/>
          </a:bodyPr>
          <a:lstStyle/>
          <a:p>
            <a:r>
              <a:rPr lang="en-US" sz="5400" dirty="0" smtClean="0">
                <a:solidFill>
                  <a:srgbClr val="FF0000"/>
                </a:solidFill>
                <a:latin typeface="Times New Roman"/>
                <a:cs typeface="Times New Roman"/>
              </a:rPr>
              <a:t>Google</a:t>
            </a:r>
            <a:endParaRPr lang="en-US" sz="5400" dirty="0">
              <a:solidFill>
                <a:srgbClr val="FF0000"/>
              </a:solidFill>
              <a:latin typeface="Times New Roman"/>
              <a:cs typeface="Times New Roman"/>
            </a:endParaRPr>
          </a:p>
        </p:txBody>
      </p:sp>
      <p:sp>
        <p:nvSpPr>
          <p:cNvPr id="10" name="Down Arrow 9"/>
          <p:cNvSpPr/>
          <p:nvPr/>
        </p:nvSpPr>
        <p:spPr bwMode="auto">
          <a:xfrm>
            <a:off x="4820920" y="914400"/>
            <a:ext cx="822960" cy="822960"/>
          </a:xfrm>
          <a:prstGeom prst="downArrow">
            <a:avLst/>
          </a:prstGeom>
          <a:solidFill>
            <a:srgbClr val="FF0000"/>
          </a:solidFill>
          <a:ln w="9525" cap="flat" cmpd="sng" algn="ctr">
            <a:solidFill>
              <a:schemeClr val="tx1"/>
            </a:solidFill>
            <a:prstDash val="solid"/>
            <a:round/>
            <a:headEnd type="none" w="med" len="med"/>
            <a:tailEnd type="none" w="med" len="med"/>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76200"/>
            <a:ext cx="9144000" cy="810478"/>
          </a:xfrm>
          <a:prstGeom prst="rect">
            <a:avLst/>
          </a:prstGeom>
          <a:noFill/>
          <a:ln w="9525">
            <a:noFill/>
            <a:miter lim="800000"/>
            <a:headEnd/>
            <a:tailEnd/>
          </a:ln>
        </p:spPr>
        <p:txBody>
          <a:bodyPr wrap="square">
            <a:prstTxWarp prst="textNoShape">
              <a:avLst/>
            </a:prstTxWarp>
            <a:spAutoFit/>
          </a:bodyPr>
          <a:lstStyle/>
          <a:p>
            <a:pPr>
              <a:defRPr/>
            </a:pPr>
            <a:r>
              <a:rPr lang="en-US" sz="2800" baseline="0" dirty="0" err="1" smtClean="0">
                <a:solidFill>
                  <a:srgbClr val="FF0000"/>
                </a:solidFill>
                <a:latin typeface="Times New Roman"/>
                <a:cs typeface="Times New Roman"/>
              </a:rPr>
              <a:t>www.nationalartsstandards.org</a:t>
            </a:r>
            <a:endParaRPr lang="en-US" sz="2800" baseline="0" dirty="0" smtClean="0">
              <a:solidFill>
                <a:srgbClr val="FF0000"/>
              </a:solidFill>
              <a:latin typeface="Times New Roman"/>
              <a:cs typeface="Times New Roman"/>
            </a:endParaRPr>
          </a:p>
          <a:p>
            <a:pPr>
              <a:defRPr/>
            </a:pPr>
            <a:endParaRPr lang="en-US" sz="2800" dirty="0">
              <a:solidFill>
                <a:srgbClr val="B80101"/>
              </a:solidFill>
            </a:endParaRPr>
          </a:p>
        </p:txBody>
      </p:sp>
      <p:sp>
        <p:nvSpPr>
          <p:cNvPr id="5" name="TextBox 4"/>
          <p:cNvSpPr txBox="1"/>
          <p:nvPr/>
        </p:nvSpPr>
        <p:spPr>
          <a:xfrm>
            <a:off x="1014379" y="6172200"/>
            <a:ext cx="7172907" cy="707886"/>
          </a:xfrm>
          <a:prstGeom prst="rect">
            <a:avLst/>
          </a:prstGeom>
          <a:noFill/>
        </p:spPr>
        <p:txBody>
          <a:bodyPr wrap="none" rtlCol="0">
            <a:spAutoFit/>
          </a:bodyPr>
          <a:lstStyle/>
          <a:p>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a:p>
            <a:endParaRPr lang="en-US" dirty="0"/>
          </a:p>
        </p:txBody>
      </p:sp>
      <p:pic>
        <p:nvPicPr>
          <p:cNvPr id="8" name="Picture 7" descr="Screen Shot 2015-04-10 at 9.57.55 AM.png"/>
          <p:cNvPicPr>
            <a:picLocks noChangeAspect="1"/>
          </p:cNvPicPr>
          <p:nvPr/>
        </p:nvPicPr>
        <p:blipFill>
          <a:blip r:embed="rId3"/>
          <a:stretch>
            <a:fillRect/>
          </a:stretch>
        </p:blipFill>
        <p:spPr>
          <a:xfrm>
            <a:off x="0" y="415925"/>
            <a:ext cx="9144000" cy="5527675"/>
          </a:xfrm>
          <a:prstGeom prst="rect">
            <a:avLst/>
          </a:prstGeom>
        </p:spPr>
      </p:pic>
      <p:pic>
        <p:nvPicPr>
          <p:cNvPr id="9" name="Picture 8" descr="Screen Shot 2015-04-10 at 9.58.17 AM.png"/>
          <p:cNvPicPr>
            <a:picLocks noChangeAspect="1"/>
          </p:cNvPicPr>
          <p:nvPr/>
        </p:nvPicPr>
        <p:blipFill>
          <a:blip r:embed="rId4"/>
          <a:stretch>
            <a:fillRect/>
          </a:stretch>
        </p:blipFill>
        <p:spPr>
          <a:xfrm>
            <a:off x="0" y="4819650"/>
            <a:ext cx="9144000" cy="24955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latin typeface="Times New Roman"/>
                <a:cs typeface="Times New Roman"/>
              </a:rPr>
              <a:t>Back to Dorothy Custer…</a:t>
            </a:r>
          </a:p>
          <a:p>
            <a:pPr>
              <a:defRPr/>
            </a:pPr>
            <a:endParaRPr lang="en-US" sz="6000" dirty="0">
              <a:solidFill>
                <a:srgbClr val="B80101"/>
              </a:solidFill>
            </a:endParaRPr>
          </a:p>
        </p:txBody>
      </p:sp>
      <p:pic>
        <p:nvPicPr>
          <p:cNvPr id="7" name="102-year-old base jumper Dorothy Custer celebrates birthday by leaping from a bridge in Idaho copy 2.mp4">
            <a:hlinkClick r:id="" action="ppaction://media"/>
          </p:cNvPr>
          <p:cNvPicPr/>
          <p:nvPr>
            <a:videoFile r:link="rId1"/>
          </p:nvPr>
        </p:nvPicPr>
        <p:blipFill>
          <a:blip r:embed="rId4"/>
          <a:stretch>
            <a:fillRect/>
          </a:stretch>
        </p:blipFill>
        <p:spPr>
          <a:xfrm>
            <a:off x="533400" y="1295400"/>
            <a:ext cx="8128000" cy="4572000"/>
          </a:xfrm>
          <a:prstGeom prst="rect">
            <a:avLst/>
          </a:prstGeom>
        </p:spPr>
      </p:pic>
      <p:sp>
        <p:nvSpPr>
          <p:cNvPr id="5" name="TextBox 4"/>
          <p:cNvSpPr txBox="1"/>
          <p:nvPr/>
        </p:nvSpPr>
        <p:spPr>
          <a:xfrm>
            <a:off x="1014379" y="6172200"/>
            <a:ext cx="7172907" cy="707886"/>
          </a:xfrm>
          <a:prstGeom prst="rect">
            <a:avLst/>
          </a:prstGeom>
          <a:noFill/>
        </p:spPr>
        <p:txBody>
          <a:bodyPr wrap="none" rtlCol="0">
            <a:spAutoFit/>
          </a:bodyPr>
          <a:lstStyle/>
          <a:p>
            <a:r>
              <a:rPr lang="en-US" baseline="0" dirty="0" smtClean="0">
                <a:solidFill>
                  <a:srgbClr val="FF0000"/>
                </a:solidFill>
                <a:latin typeface="Times New Roman"/>
                <a:cs typeface="Times New Roman"/>
              </a:rPr>
              <a:t>http://</a:t>
            </a:r>
            <a:r>
              <a:rPr lang="en-US" baseline="0" dirty="0" err="1" smtClean="0">
                <a:solidFill>
                  <a:srgbClr val="FF0000"/>
                </a:solidFill>
                <a:latin typeface="Times New Roman"/>
                <a:cs typeface="Times New Roman"/>
              </a:rPr>
              <a:t>www.musicedconsultants.net</a:t>
            </a:r>
            <a:r>
              <a:rPr lang="en-US" baseline="0" dirty="0" smtClean="0">
                <a:solidFill>
                  <a:srgbClr val="FF0000"/>
                </a:solidFill>
                <a:latin typeface="Times New Roman"/>
                <a:cs typeface="Times New Roman"/>
              </a:rPr>
              <a:t>/conference-materials</a:t>
            </a:r>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76201"/>
            <a:ext cx="9144000" cy="1538883"/>
          </a:xfrm>
          <a:prstGeom prst="rect">
            <a:avLst/>
          </a:prstGeom>
          <a:noFill/>
          <a:ln w="9525">
            <a:noFill/>
            <a:miter lim="800000"/>
            <a:headEnd/>
            <a:tailEnd/>
          </a:ln>
        </p:spPr>
        <p:txBody>
          <a:bodyPr wrap="square">
            <a:prstTxWarp prst="textNoShape">
              <a:avLst/>
            </a:prstTxWarp>
            <a:spAutoFit/>
          </a:bodyPr>
          <a:lstStyle/>
          <a:p>
            <a:pPr>
              <a:defRPr/>
            </a:pPr>
            <a:r>
              <a:rPr lang="en-US" sz="5400" baseline="0" dirty="0" smtClean="0">
                <a:solidFill>
                  <a:srgbClr val="FF0000"/>
                </a:solidFill>
                <a:latin typeface="Times New Roman"/>
                <a:cs typeface="Times New Roman"/>
              </a:rPr>
              <a:t>Happy 103</a:t>
            </a:r>
            <a:r>
              <a:rPr lang="en-US" sz="5400" baseline="30000" dirty="0" smtClean="0">
                <a:solidFill>
                  <a:srgbClr val="FF0000"/>
                </a:solidFill>
                <a:latin typeface="Times New Roman"/>
                <a:cs typeface="Times New Roman"/>
              </a:rPr>
              <a:t>rd</a:t>
            </a:r>
            <a:r>
              <a:rPr lang="en-US" sz="5400" baseline="0" dirty="0" smtClean="0">
                <a:solidFill>
                  <a:srgbClr val="FF0000"/>
                </a:solidFill>
                <a:latin typeface="Times New Roman"/>
                <a:cs typeface="Times New Roman"/>
              </a:rPr>
              <a:t> Birthday, Dorothy!</a:t>
            </a:r>
          </a:p>
          <a:p>
            <a:pPr>
              <a:defRPr/>
            </a:pPr>
            <a:endParaRPr lang="en-US" sz="6000" dirty="0">
              <a:solidFill>
                <a:srgbClr val="B80101"/>
              </a:solidFill>
            </a:endParaRPr>
          </a:p>
        </p:txBody>
      </p:sp>
      <p:pic>
        <p:nvPicPr>
          <p:cNvPr id="5" name="Picture 4" descr="Dorothy Custer 103a.jpg"/>
          <p:cNvPicPr>
            <a:picLocks noChangeAspect="1"/>
          </p:cNvPicPr>
          <p:nvPr/>
        </p:nvPicPr>
        <p:blipFill>
          <a:blip r:embed="rId3"/>
          <a:stretch>
            <a:fillRect/>
          </a:stretch>
        </p:blipFill>
        <p:spPr>
          <a:xfrm>
            <a:off x="2895600" y="1196507"/>
            <a:ext cx="3352800" cy="5432893"/>
          </a:xfrm>
          <a:prstGeom prst="rect">
            <a:avLst/>
          </a:prstGeom>
        </p:spPr>
      </p:pic>
      <p:pic>
        <p:nvPicPr>
          <p:cNvPr id="6" name="Picture 5" descr="Dorothy Custer 103b.jpg"/>
          <p:cNvPicPr>
            <a:picLocks noChangeAspect="1"/>
          </p:cNvPicPr>
          <p:nvPr/>
        </p:nvPicPr>
        <p:blipFill>
          <a:blip r:embed="rId4"/>
          <a:stretch>
            <a:fillRect/>
          </a:stretch>
        </p:blipFill>
        <p:spPr>
          <a:xfrm>
            <a:off x="2286000" y="1143001"/>
            <a:ext cx="4695823" cy="5588420"/>
          </a:xfrm>
          <a:prstGeom prst="rect">
            <a:avLst/>
          </a:prstGeom>
        </p:spPr>
      </p:pic>
      <p:pic>
        <p:nvPicPr>
          <p:cNvPr id="9" name="Picture 8" descr="AA044538.png"/>
          <p:cNvPicPr>
            <a:picLocks noChangeAspect="1"/>
          </p:cNvPicPr>
          <p:nvPr/>
        </p:nvPicPr>
        <p:blipFill>
          <a:blip r:embed="rId5"/>
          <a:stretch>
            <a:fillRect/>
          </a:stretch>
        </p:blipFill>
        <p:spPr>
          <a:xfrm>
            <a:off x="228600" y="4343400"/>
            <a:ext cx="1832789" cy="1827213"/>
          </a:xfrm>
          <a:prstGeom prst="rect">
            <a:avLst/>
          </a:prstGeom>
        </p:spPr>
      </p:pic>
      <p:pic>
        <p:nvPicPr>
          <p:cNvPr id="10" name="Picture 9" descr="FD000647.png"/>
          <p:cNvPicPr>
            <a:picLocks noChangeAspect="1"/>
          </p:cNvPicPr>
          <p:nvPr/>
        </p:nvPicPr>
        <p:blipFill>
          <a:blip r:embed="rId6"/>
          <a:stretch>
            <a:fillRect/>
          </a:stretch>
        </p:blipFill>
        <p:spPr>
          <a:xfrm>
            <a:off x="381000" y="1143000"/>
            <a:ext cx="1749425" cy="1749425"/>
          </a:xfrm>
          <a:prstGeom prst="rect">
            <a:avLst/>
          </a:prstGeom>
        </p:spPr>
      </p:pic>
      <p:pic>
        <p:nvPicPr>
          <p:cNvPr id="11" name="Picture 10" descr="LS003294.png"/>
          <p:cNvPicPr>
            <a:picLocks noChangeAspect="1"/>
          </p:cNvPicPr>
          <p:nvPr/>
        </p:nvPicPr>
        <p:blipFill>
          <a:blip r:embed="rId7"/>
          <a:stretch>
            <a:fillRect/>
          </a:stretch>
        </p:blipFill>
        <p:spPr>
          <a:xfrm>
            <a:off x="7239000" y="1676400"/>
            <a:ext cx="17907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nodeType="afterEffect">
                                  <p:stCondLst>
                                    <p:cond delay="4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4971871"/>
            <a:ext cx="9144000" cy="1200329"/>
          </a:xfrm>
          <a:prstGeom prst="rect">
            <a:avLst/>
          </a:prstGeom>
          <a:noFill/>
          <a:ln w="9525">
            <a:noFill/>
            <a:miter lim="800000"/>
            <a:headEnd/>
            <a:tailEnd/>
          </a:ln>
          <a:effectLst/>
        </p:spPr>
        <p:txBody>
          <a:bodyPr wrap="square">
            <a:prstTxWarp prst="textNoShape">
              <a:avLst/>
            </a:prstTxWarp>
            <a:spAutoFit/>
          </a:bodyPr>
          <a:lstStyle/>
          <a:p>
            <a:pPr>
              <a:defRPr/>
            </a:pPr>
            <a:r>
              <a:rPr lang="en-US" sz="4000" baseline="0" dirty="0" smtClean="0">
                <a:solidFill>
                  <a:srgbClr val="FF0000"/>
                </a:solidFill>
                <a:latin typeface="Times New Roman"/>
                <a:cs typeface="Times New Roman"/>
              </a:rPr>
              <a:t>Join us in Las Vegas for Mariachi!</a:t>
            </a:r>
          </a:p>
          <a:p>
            <a:pPr>
              <a:defRPr/>
            </a:pPr>
            <a:r>
              <a:rPr lang="en-US" sz="4800" dirty="0" smtClean="0">
                <a:solidFill>
                  <a:srgbClr val="FF0000"/>
                </a:solidFill>
                <a:latin typeface="Times New Roman"/>
                <a:cs typeface="Times New Roman"/>
              </a:rPr>
              <a:t>www.musicedconsults.net/2015-mariachi-workshops</a:t>
            </a:r>
            <a:endParaRPr lang="en-US" sz="4800" dirty="0">
              <a:solidFill>
                <a:srgbClr val="FF0000"/>
              </a:solidFill>
              <a:latin typeface="Times New Roman"/>
              <a:cs typeface="Times New Roman"/>
            </a:endParaRPr>
          </a:p>
        </p:txBody>
      </p:sp>
      <p:sp>
        <p:nvSpPr>
          <p:cNvPr id="12" name="TextBox 11"/>
          <p:cNvSpPr txBox="1"/>
          <p:nvPr/>
        </p:nvSpPr>
        <p:spPr>
          <a:xfrm>
            <a:off x="0" y="2133600"/>
            <a:ext cx="9144000" cy="1241365"/>
          </a:xfrm>
          <a:prstGeom prst="rect">
            <a:avLst/>
          </a:prstGeom>
          <a:noFill/>
          <a:effectLst/>
        </p:spPr>
        <p:txBody>
          <a:bodyPr wrap="square" rtlCol="0">
            <a:spAutoFit/>
          </a:bodyPr>
          <a:lstStyle/>
          <a:p>
            <a:r>
              <a:rPr lang="en-US" sz="2800" baseline="0" dirty="0" smtClean="0">
                <a:solidFill>
                  <a:srgbClr val="CC66FF"/>
                </a:solidFill>
                <a:latin typeface="Times New Roman"/>
                <a:cs typeface="Times New Roman"/>
              </a:rPr>
              <a:t>This Presentation:</a:t>
            </a:r>
          </a:p>
          <a:p>
            <a:r>
              <a:rPr lang="en-US" sz="2800" baseline="0" dirty="0" smtClean="0">
                <a:solidFill>
                  <a:srgbClr val="CC66FF"/>
                </a:solidFill>
                <a:latin typeface="Times New Roman"/>
                <a:cs typeface="Times New Roman"/>
              </a:rPr>
              <a:t>http://</a:t>
            </a:r>
            <a:r>
              <a:rPr lang="en-US" sz="2800" baseline="0" dirty="0" err="1" smtClean="0">
                <a:solidFill>
                  <a:srgbClr val="CC66FF"/>
                </a:solidFill>
                <a:latin typeface="Times New Roman"/>
                <a:cs typeface="Times New Roman"/>
              </a:rPr>
              <a:t>www.musicedconsultants.net</a:t>
            </a:r>
            <a:r>
              <a:rPr lang="en-US" sz="2800" baseline="0" dirty="0" smtClean="0">
                <a:solidFill>
                  <a:srgbClr val="CC66FF"/>
                </a:solidFill>
                <a:latin typeface="Times New Roman"/>
                <a:cs typeface="Times New Roman"/>
              </a:rPr>
              <a:t>/conference-materials</a:t>
            </a:r>
          </a:p>
          <a:p>
            <a:endParaRPr lang="en-US" sz="2800" dirty="0">
              <a:solidFill>
                <a:srgbClr val="CC66FF"/>
              </a:solidFill>
            </a:endParaRPr>
          </a:p>
        </p:txBody>
      </p:sp>
      <p:sp>
        <p:nvSpPr>
          <p:cNvPr id="13" name="TextBox 9"/>
          <p:cNvSpPr txBox="1">
            <a:spLocks noChangeArrowheads="1"/>
          </p:cNvSpPr>
          <p:nvPr/>
        </p:nvSpPr>
        <p:spPr bwMode="auto">
          <a:xfrm>
            <a:off x="0" y="0"/>
            <a:ext cx="9144000" cy="1446550"/>
          </a:xfrm>
          <a:prstGeom prst="rect">
            <a:avLst/>
          </a:prstGeom>
          <a:noFill/>
          <a:ln w="9525">
            <a:noFill/>
            <a:miter lim="800000"/>
            <a:headEnd/>
            <a:tailEnd/>
          </a:ln>
          <a:effectLst/>
        </p:spPr>
        <p:txBody>
          <a:bodyPr wrap="square">
            <a:prstTxWarp prst="textNoShape">
              <a:avLst/>
            </a:prstTxWarp>
            <a:spAutoFit/>
          </a:bodyPr>
          <a:lstStyle/>
          <a:p>
            <a:pPr>
              <a:defRPr/>
            </a:pPr>
            <a:r>
              <a:rPr lang="en-US" sz="4800" baseline="0" dirty="0" smtClean="0">
                <a:solidFill>
                  <a:srgbClr val="FF0000"/>
                </a:solidFill>
                <a:latin typeface="Times New Roman"/>
                <a:cs typeface="Times New Roman"/>
              </a:rPr>
              <a:t>Resource Info</a:t>
            </a:r>
          </a:p>
          <a:p>
            <a:pPr>
              <a:defRPr/>
            </a:pPr>
            <a:endParaRPr lang="en-US" sz="6000" dirty="0">
              <a:solidFill>
                <a:srgbClr val="B80101"/>
              </a:solidFill>
            </a:endParaRPr>
          </a:p>
        </p:txBody>
      </p:sp>
      <p:sp>
        <p:nvSpPr>
          <p:cNvPr id="14" name="TextBox 9"/>
          <p:cNvSpPr txBox="1">
            <a:spLocks noChangeArrowheads="1"/>
          </p:cNvSpPr>
          <p:nvPr/>
        </p:nvSpPr>
        <p:spPr bwMode="auto">
          <a:xfrm>
            <a:off x="0" y="3143071"/>
            <a:ext cx="9144000" cy="1405513"/>
          </a:xfrm>
          <a:prstGeom prst="rect">
            <a:avLst/>
          </a:prstGeom>
          <a:noFill/>
          <a:ln w="9525">
            <a:noFill/>
            <a:miter lim="800000"/>
            <a:headEnd/>
            <a:tailEnd/>
          </a:ln>
          <a:effectLst/>
        </p:spPr>
        <p:txBody>
          <a:bodyPr wrap="square">
            <a:prstTxWarp prst="textNoShape">
              <a:avLst/>
            </a:prstTxWarp>
            <a:spAutoFit/>
          </a:bodyPr>
          <a:lstStyle/>
          <a:p>
            <a:pPr>
              <a:defRPr/>
            </a:pPr>
            <a:r>
              <a:rPr lang="en-US" sz="3200" baseline="0" dirty="0" smtClean="0">
                <a:solidFill>
                  <a:srgbClr val="3366FF"/>
                </a:solidFill>
                <a:latin typeface="Times New Roman"/>
                <a:cs typeface="Times New Roman"/>
              </a:rPr>
              <a:t>Marcia Neel</a:t>
            </a:r>
          </a:p>
          <a:p>
            <a:pPr>
              <a:defRPr/>
            </a:pPr>
            <a:r>
              <a:rPr lang="en-US" sz="3200" baseline="0" dirty="0" err="1" smtClean="0">
                <a:solidFill>
                  <a:srgbClr val="3366FF"/>
                </a:solidFill>
                <a:latin typeface="Times New Roman"/>
                <a:cs typeface="Times New Roman"/>
              </a:rPr>
              <a:t>marcia@musicedconsultants.net</a:t>
            </a:r>
            <a:endParaRPr lang="en-US" sz="3200" baseline="0" dirty="0" smtClean="0">
              <a:solidFill>
                <a:srgbClr val="3366FF"/>
              </a:solidFill>
              <a:latin typeface="Times New Roman"/>
              <a:cs typeface="Times New Roman"/>
            </a:endParaRPr>
          </a:p>
          <a:p>
            <a:pPr>
              <a:defRPr/>
            </a:pPr>
            <a:endParaRPr lang="en-US" sz="3200" dirty="0">
              <a:solidFill>
                <a:srgbClr val="B80101"/>
              </a:solidFill>
            </a:endParaRPr>
          </a:p>
        </p:txBody>
      </p:sp>
      <p:sp>
        <p:nvSpPr>
          <p:cNvPr id="15" name="TextBox 9"/>
          <p:cNvSpPr txBox="1">
            <a:spLocks noChangeArrowheads="1"/>
          </p:cNvSpPr>
          <p:nvPr/>
        </p:nvSpPr>
        <p:spPr bwMode="auto">
          <a:xfrm>
            <a:off x="762000" y="4191000"/>
            <a:ext cx="7848600" cy="995144"/>
          </a:xfrm>
          <a:prstGeom prst="rect">
            <a:avLst/>
          </a:prstGeom>
          <a:noFill/>
          <a:ln w="9525">
            <a:noFill/>
            <a:miter lim="800000"/>
            <a:headEnd/>
            <a:tailEnd/>
          </a:ln>
          <a:effectLst/>
        </p:spPr>
        <p:txBody>
          <a:bodyPr wrap="square">
            <a:prstTxWarp prst="textNoShape">
              <a:avLst/>
            </a:prstTxWarp>
            <a:spAutoFit/>
          </a:bodyPr>
          <a:lstStyle/>
          <a:p>
            <a:pPr>
              <a:defRPr/>
            </a:pPr>
            <a:r>
              <a:rPr lang="en-US" sz="3200" baseline="0" dirty="0" smtClean="0">
                <a:solidFill>
                  <a:srgbClr val="3366FF"/>
                </a:solidFill>
                <a:latin typeface="Times New Roman"/>
                <a:cs typeface="Times New Roman"/>
              </a:rPr>
              <a:t>Twitter:  @</a:t>
            </a:r>
            <a:r>
              <a:rPr lang="en-US" sz="3200" baseline="0" dirty="0" err="1" smtClean="0">
                <a:solidFill>
                  <a:srgbClr val="3366FF"/>
                </a:solidFill>
                <a:latin typeface="Times New Roman"/>
                <a:cs typeface="Times New Roman"/>
              </a:rPr>
              <a:t>musicedconsult</a:t>
            </a:r>
            <a:endParaRPr lang="en-US" sz="3200" baseline="0" dirty="0" smtClean="0">
              <a:solidFill>
                <a:srgbClr val="3366FF"/>
              </a:solidFill>
              <a:latin typeface="Times New Roman"/>
              <a:cs typeface="Times New Roman"/>
            </a:endParaRPr>
          </a:p>
          <a:p>
            <a:pPr>
              <a:defRPr/>
            </a:pPr>
            <a:endParaRPr lang="en-US" sz="4000" dirty="0">
              <a:solidFill>
                <a:srgbClr val="B80101"/>
              </a:solidFill>
            </a:endParaRPr>
          </a:p>
        </p:txBody>
      </p:sp>
      <p:pic>
        <p:nvPicPr>
          <p:cNvPr id="8" name="Picture 7"/>
          <p:cNvPicPr>
            <a:picLocks noChangeAspect="1"/>
          </p:cNvPicPr>
          <p:nvPr/>
        </p:nvPicPr>
        <p:blipFill>
          <a:blip r:embed="rId3"/>
          <a:stretch>
            <a:fillRect/>
          </a:stretch>
        </p:blipFill>
        <p:spPr>
          <a:xfrm>
            <a:off x="457200" y="3657600"/>
            <a:ext cx="1159287" cy="857250"/>
          </a:xfrm>
          <a:prstGeom prst="rect">
            <a:avLst/>
          </a:prstGeom>
        </p:spPr>
      </p:pic>
      <p:sp>
        <p:nvSpPr>
          <p:cNvPr id="10" name="TextBox 9"/>
          <p:cNvSpPr txBox="1">
            <a:spLocks noChangeArrowheads="1"/>
          </p:cNvSpPr>
          <p:nvPr/>
        </p:nvSpPr>
        <p:spPr bwMode="auto">
          <a:xfrm>
            <a:off x="4191000" y="1066800"/>
            <a:ext cx="4876800" cy="584776"/>
          </a:xfrm>
          <a:prstGeom prst="rect">
            <a:avLst/>
          </a:prstGeom>
          <a:noFill/>
          <a:ln w="9525">
            <a:noFill/>
            <a:miter lim="800000"/>
            <a:headEnd/>
            <a:tailEnd/>
          </a:ln>
          <a:effectLst/>
        </p:spPr>
        <p:txBody>
          <a:bodyPr wrap="square">
            <a:prstTxWarp prst="textNoShape">
              <a:avLst/>
            </a:prstTxWarp>
            <a:spAutoFit/>
          </a:bodyPr>
          <a:lstStyle/>
          <a:p>
            <a:pPr>
              <a:defRPr/>
            </a:pPr>
            <a:r>
              <a:rPr lang="en-US" sz="4800" dirty="0" smtClean="0">
                <a:solidFill>
                  <a:srgbClr val="2D87A3"/>
                </a:solidFill>
                <a:latin typeface="Times New Roman"/>
                <a:cs typeface="Times New Roman"/>
              </a:rPr>
              <a:t>http://</a:t>
            </a:r>
            <a:r>
              <a:rPr lang="en-US" sz="4800" dirty="0" err="1" smtClean="0">
                <a:solidFill>
                  <a:srgbClr val="2D87A3"/>
                </a:solidFill>
                <a:latin typeface="Times New Roman"/>
                <a:cs typeface="Times New Roman"/>
              </a:rPr>
              <a:t>nafme.org</a:t>
            </a:r>
            <a:r>
              <a:rPr lang="en-US" sz="4800" dirty="0" smtClean="0">
                <a:solidFill>
                  <a:srgbClr val="2D87A3"/>
                </a:solidFill>
                <a:latin typeface="Times New Roman"/>
                <a:cs typeface="Times New Roman"/>
              </a:rPr>
              <a:t>/standards</a:t>
            </a:r>
            <a:endParaRPr lang="en-US" sz="4800" dirty="0">
              <a:solidFill>
                <a:srgbClr val="2D87A3"/>
              </a:solidFill>
              <a:latin typeface="Times New Roman"/>
              <a:cs typeface="Times New Roman"/>
            </a:endParaRPr>
          </a:p>
        </p:txBody>
      </p:sp>
      <p:pic>
        <p:nvPicPr>
          <p:cNvPr id="11" name="Picture 10" descr="Nat'l Core Arts Standards Logo.png"/>
          <p:cNvPicPr>
            <a:picLocks noChangeAspect="1"/>
          </p:cNvPicPr>
          <p:nvPr/>
        </p:nvPicPr>
        <p:blipFill>
          <a:blip r:embed="rId4"/>
          <a:stretch>
            <a:fillRect/>
          </a:stretch>
        </p:blipFill>
        <p:spPr>
          <a:xfrm>
            <a:off x="552450" y="1066800"/>
            <a:ext cx="3790950" cy="800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pic>
        <p:nvPicPr>
          <p:cNvPr id="7" name="Picture 6" descr="Nat'l Core Arts Standards Logo.png"/>
          <p:cNvPicPr>
            <a:picLocks noChangeAspect="1"/>
          </p:cNvPicPr>
          <p:nvPr/>
        </p:nvPicPr>
        <p:blipFill>
          <a:blip r:embed="rId3"/>
          <a:stretch>
            <a:fillRect/>
          </a:stretch>
        </p:blipFill>
        <p:spPr>
          <a:xfrm>
            <a:off x="76200" y="76200"/>
            <a:ext cx="1905000" cy="402060"/>
          </a:xfrm>
          <a:prstGeom prst="rect">
            <a:avLst/>
          </a:prstGeom>
        </p:spPr>
      </p:pic>
      <p:sp>
        <p:nvSpPr>
          <p:cNvPr id="11" name="TextBox 10"/>
          <p:cNvSpPr txBox="1"/>
          <p:nvPr/>
        </p:nvSpPr>
        <p:spPr>
          <a:xfrm>
            <a:off x="28669" y="228600"/>
            <a:ext cx="9115331" cy="1323439"/>
          </a:xfrm>
          <a:prstGeom prst="rect">
            <a:avLst/>
          </a:prstGeom>
          <a:noFill/>
        </p:spPr>
        <p:txBody>
          <a:bodyPr wrap="square" rtlCol="0">
            <a:spAutoFit/>
          </a:bodyPr>
          <a:lstStyle/>
          <a:p>
            <a:r>
              <a:rPr lang="en-US" sz="6000" b="1" dirty="0" smtClean="0">
                <a:solidFill>
                  <a:srgbClr val="FF0000"/>
                </a:solidFill>
                <a:latin typeface="Times New Roman"/>
                <a:cs typeface="Times New Roman"/>
              </a:rPr>
              <a:t>Arts Success and Achievement </a:t>
            </a:r>
          </a:p>
          <a:p>
            <a:r>
              <a:rPr lang="en-US" sz="6000" b="1" dirty="0" smtClean="0">
                <a:solidFill>
                  <a:srgbClr val="FF0000"/>
                </a:solidFill>
                <a:latin typeface="Times New Roman"/>
                <a:cs typeface="Times New Roman"/>
              </a:rPr>
              <a:t>through Creative Practices</a:t>
            </a:r>
            <a:endParaRPr lang="en-US" sz="6000" dirty="0" smtClean="0">
              <a:solidFill>
                <a:srgbClr val="FF0000"/>
              </a:solidFill>
              <a:latin typeface="Times New Roman"/>
              <a:cs typeface="Times New Roman"/>
            </a:endParaRPr>
          </a:p>
        </p:txBody>
      </p:sp>
      <p:sp>
        <p:nvSpPr>
          <p:cNvPr id="13" name="TextBox 12"/>
          <p:cNvSpPr txBox="1"/>
          <p:nvPr/>
        </p:nvSpPr>
        <p:spPr>
          <a:xfrm>
            <a:off x="533400" y="1828800"/>
            <a:ext cx="8610600" cy="4606388"/>
          </a:xfrm>
          <a:prstGeom prst="rect">
            <a:avLst/>
          </a:prstGeom>
          <a:noFill/>
        </p:spPr>
        <p:txBody>
          <a:bodyPr wrap="square" rtlCol="0">
            <a:spAutoFit/>
          </a:bodyPr>
          <a:lstStyle/>
          <a:p>
            <a:pPr algn="l"/>
            <a:r>
              <a:rPr lang="en-US" sz="4000" i="1" u="sng" dirty="0" smtClean="0">
                <a:solidFill>
                  <a:srgbClr val="FF0000"/>
                </a:solidFill>
                <a:latin typeface="Times New Roman"/>
                <a:cs typeface="Times New Roman"/>
              </a:rPr>
              <a:t>Success and achievement in the arts </a:t>
            </a:r>
            <a:r>
              <a:rPr lang="en-US" sz="4000" i="1" dirty="0" smtClean="0">
                <a:solidFill>
                  <a:srgbClr val="FF0000"/>
                </a:solidFill>
                <a:latin typeface="Times New Roman"/>
                <a:cs typeface="Times New Roman"/>
              </a:rPr>
              <a:t>demands engagement in the four fundamental </a:t>
            </a:r>
            <a:r>
              <a:rPr lang="en-US" sz="4000" i="1" u="sng" dirty="0" smtClean="0">
                <a:solidFill>
                  <a:srgbClr val="FF0000"/>
                </a:solidFill>
                <a:latin typeface="Times New Roman"/>
                <a:cs typeface="Times New Roman"/>
              </a:rPr>
              <a:t>creative practices </a:t>
            </a:r>
            <a:r>
              <a:rPr lang="en-US" sz="4000" i="1" dirty="0" smtClean="0">
                <a:solidFill>
                  <a:srgbClr val="FF0000"/>
                </a:solidFill>
                <a:latin typeface="Times New Roman"/>
                <a:cs typeface="Times New Roman"/>
              </a:rPr>
              <a:t>of </a:t>
            </a:r>
            <a:r>
              <a:rPr lang="en-US" sz="4000" b="1" i="1" dirty="0" smtClean="0">
                <a:solidFill>
                  <a:srgbClr val="FF0000"/>
                </a:solidFill>
                <a:latin typeface="Times New Roman"/>
                <a:cs typeface="Times New Roman"/>
              </a:rPr>
              <a:t>imagination</a:t>
            </a:r>
            <a:r>
              <a:rPr lang="en-US" sz="4000" i="1" dirty="0" smtClean="0">
                <a:solidFill>
                  <a:srgbClr val="FF0000"/>
                </a:solidFill>
                <a:latin typeface="Times New Roman"/>
                <a:cs typeface="Times New Roman"/>
              </a:rPr>
              <a:t>, </a:t>
            </a:r>
            <a:r>
              <a:rPr lang="en-US" sz="4000" b="1" i="1" dirty="0" smtClean="0">
                <a:solidFill>
                  <a:srgbClr val="FF0000"/>
                </a:solidFill>
                <a:latin typeface="Times New Roman"/>
                <a:cs typeface="Times New Roman"/>
              </a:rPr>
              <a:t>investigation</a:t>
            </a:r>
            <a:r>
              <a:rPr lang="en-US" sz="4000" i="1" dirty="0" smtClean="0">
                <a:solidFill>
                  <a:srgbClr val="FF0000"/>
                </a:solidFill>
                <a:latin typeface="Times New Roman"/>
                <a:cs typeface="Times New Roman"/>
              </a:rPr>
              <a:t>, </a:t>
            </a:r>
            <a:r>
              <a:rPr lang="en-US" sz="4000" b="1" i="1" dirty="0" smtClean="0">
                <a:solidFill>
                  <a:srgbClr val="FF0000"/>
                </a:solidFill>
                <a:latin typeface="Times New Roman"/>
                <a:cs typeface="Times New Roman"/>
              </a:rPr>
              <a:t>construction</a:t>
            </a:r>
            <a:r>
              <a:rPr lang="en-US" sz="4000" i="1" dirty="0" smtClean="0">
                <a:solidFill>
                  <a:srgbClr val="FF0000"/>
                </a:solidFill>
                <a:latin typeface="Times New Roman"/>
                <a:cs typeface="Times New Roman"/>
              </a:rPr>
              <a:t>, and </a:t>
            </a:r>
            <a:r>
              <a:rPr lang="en-US" sz="4000" b="1" i="1" dirty="0" smtClean="0">
                <a:solidFill>
                  <a:srgbClr val="FF0000"/>
                </a:solidFill>
                <a:latin typeface="Times New Roman"/>
                <a:cs typeface="Times New Roman"/>
              </a:rPr>
              <a:t>reflection </a:t>
            </a:r>
            <a:r>
              <a:rPr lang="en-US" sz="4000" i="1" dirty="0" smtClean="0">
                <a:solidFill>
                  <a:srgbClr val="FF0000"/>
                </a:solidFill>
                <a:latin typeface="Times New Roman"/>
                <a:cs typeface="Times New Roman"/>
              </a:rPr>
              <a:t>in multiple contexts. </a:t>
            </a:r>
          </a:p>
          <a:p>
            <a:pPr algn="l"/>
            <a:endParaRPr lang="en-US" sz="4000" i="1" dirty="0" smtClean="0">
              <a:solidFill>
                <a:srgbClr val="FF0000"/>
              </a:solidFill>
              <a:latin typeface="Times New Roman"/>
              <a:cs typeface="Times New Roman"/>
            </a:endParaRPr>
          </a:p>
          <a:p>
            <a:pPr algn="l"/>
            <a:r>
              <a:rPr lang="en-US" sz="4000" i="1" dirty="0" smtClean="0">
                <a:solidFill>
                  <a:srgbClr val="FF0000"/>
                </a:solidFill>
                <a:latin typeface="Times New Roman"/>
                <a:cs typeface="Times New Roman"/>
              </a:rPr>
              <a:t>These meta-cognitive activities nurture the effective work habits of curiosity, creativity and innovation, critical thinking and problem solving, communication, and collaboration, each of which transfer to all aspects of learning and life in the 21st century. </a:t>
            </a:r>
            <a:endParaRPr lang="en-US" sz="4000" dirty="0" smtClean="0">
              <a:solidFill>
                <a:srgbClr val="FF0000"/>
              </a:solidFill>
              <a:latin typeface="Times New Roman"/>
              <a:cs typeface="Times New Roman"/>
            </a:endParaRPr>
          </a:p>
          <a:p>
            <a:pPr algn="l"/>
            <a:endParaRPr lang="en-US" sz="4000" dirty="0">
              <a:solidFill>
                <a:srgbClr val="FF0000"/>
              </a:solidFill>
              <a:latin typeface="Times New Roman"/>
              <a:cs typeface="Times New Roman"/>
            </a:endParaRPr>
          </a:p>
        </p:txBody>
      </p:sp>
      <p:sp>
        <p:nvSpPr>
          <p:cNvPr id="17" name="TextBox 16"/>
          <p:cNvSpPr txBox="1"/>
          <p:nvPr/>
        </p:nvSpPr>
        <p:spPr>
          <a:xfrm>
            <a:off x="381000" y="5334000"/>
            <a:ext cx="7197165" cy="707886"/>
          </a:xfrm>
          <a:prstGeom prst="rect">
            <a:avLst/>
          </a:prstGeom>
          <a:noFill/>
        </p:spPr>
        <p:txBody>
          <a:bodyPr wrap="none" rtlCol="0">
            <a:spAutoFit/>
          </a:bodyPr>
          <a:lstStyle/>
          <a:p>
            <a:r>
              <a:rPr lang="en-US" sz="4000" dirty="0" smtClean="0">
                <a:solidFill>
                  <a:srgbClr val="008000"/>
                </a:solidFill>
                <a:latin typeface="Times New Roman"/>
                <a:cs typeface="Times New Roman"/>
              </a:rPr>
              <a:t>---------------------</a:t>
            </a:r>
            <a:r>
              <a:rPr lang="en-US" sz="4000" baseline="0" dirty="0" smtClean="0">
                <a:solidFill>
                  <a:srgbClr val="008000"/>
                </a:solidFill>
                <a:latin typeface="Times New Roman"/>
                <a:cs typeface="Times New Roman"/>
              </a:rPr>
              <a:t>   </a:t>
            </a:r>
            <a:r>
              <a:rPr lang="en-US" sz="4000" i="1" dirty="0" smtClean="0">
                <a:solidFill>
                  <a:srgbClr val="008000"/>
                </a:solidFill>
                <a:latin typeface="Times New Roman"/>
                <a:cs typeface="Times New Roman"/>
              </a:rPr>
              <a:t>Oops! I mean, 22nd century!!!</a:t>
            </a:r>
            <a:endParaRPr lang="en-US" sz="4000" i="1" dirty="0">
              <a:solidFill>
                <a:srgbClr val="008000"/>
              </a:solidFill>
              <a:latin typeface="Times New Roman"/>
              <a:cs typeface="Times New Roman"/>
            </a:endParaRPr>
          </a:p>
        </p:txBody>
      </p:sp>
      <p:pic>
        <p:nvPicPr>
          <p:cNvPr id="8" name="Picture 7"/>
          <p:cNvPicPr>
            <a:picLocks noChangeAspect="1"/>
          </p:cNvPicPr>
          <p:nvPr/>
        </p:nvPicPr>
        <p:blipFill>
          <a:blip r:embed="rId4"/>
          <a:stretch>
            <a:fillRect/>
          </a:stretch>
        </p:blipFill>
        <p:spPr>
          <a:xfrm>
            <a:off x="3429000" y="1676400"/>
            <a:ext cx="2324100" cy="349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1+#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6" name="TextBox 5"/>
          <p:cNvSpPr txBox="1"/>
          <p:nvPr/>
        </p:nvSpPr>
        <p:spPr>
          <a:xfrm>
            <a:off x="0" y="228600"/>
            <a:ext cx="9115331" cy="1323439"/>
          </a:xfrm>
          <a:prstGeom prst="rect">
            <a:avLst/>
          </a:prstGeom>
          <a:noFill/>
        </p:spPr>
        <p:txBody>
          <a:bodyPr wrap="square" rtlCol="0">
            <a:spAutoFit/>
          </a:bodyPr>
          <a:lstStyle/>
          <a:p>
            <a:r>
              <a:rPr lang="en-US" sz="6000" b="1" dirty="0" smtClean="0">
                <a:solidFill>
                  <a:srgbClr val="FF8000"/>
                </a:solidFill>
                <a:latin typeface="Times New Roman"/>
                <a:cs typeface="Times New Roman"/>
              </a:rPr>
              <a:t>Specifying Enduring Understandings and Essential Questions</a:t>
            </a:r>
          </a:p>
        </p:txBody>
      </p:sp>
      <p:pic>
        <p:nvPicPr>
          <p:cNvPr id="7" name="Picture 6" descr="Nat'l Core Arts Standards Logo.png"/>
          <p:cNvPicPr>
            <a:picLocks noChangeAspect="1"/>
          </p:cNvPicPr>
          <p:nvPr/>
        </p:nvPicPr>
        <p:blipFill>
          <a:blip r:embed="rId3"/>
          <a:stretch>
            <a:fillRect/>
          </a:stretch>
        </p:blipFill>
        <p:spPr>
          <a:xfrm>
            <a:off x="76200" y="76200"/>
            <a:ext cx="1905000" cy="402060"/>
          </a:xfrm>
          <a:prstGeom prst="rect">
            <a:avLst/>
          </a:prstGeom>
        </p:spPr>
      </p:pic>
      <p:sp>
        <p:nvSpPr>
          <p:cNvPr id="13" name="TextBox 12"/>
          <p:cNvSpPr txBox="1"/>
          <p:nvPr/>
        </p:nvSpPr>
        <p:spPr>
          <a:xfrm>
            <a:off x="609600" y="1823781"/>
            <a:ext cx="8001000" cy="4196019"/>
          </a:xfrm>
          <a:prstGeom prst="rect">
            <a:avLst/>
          </a:prstGeom>
          <a:noFill/>
        </p:spPr>
        <p:txBody>
          <a:bodyPr wrap="square" rtlCol="0">
            <a:spAutoFit/>
          </a:bodyPr>
          <a:lstStyle/>
          <a:p>
            <a:pPr algn="l"/>
            <a:r>
              <a:rPr lang="en-US" sz="4000" i="1" u="sng" dirty="0" smtClean="0">
                <a:solidFill>
                  <a:srgbClr val="FF8000"/>
                </a:solidFill>
                <a:latin typeface="Times New Roman"/>
                <a:cs typeface="Times New Roman"/>
              </a:rPr>
              <a:t>Enduring understandings </a:t>
            </a:r>
            <a:r>
              <a:rPr lang="en-US" sz="4000" i="1" dirty="0" smtClean="0">
                <a:solidFill>
                  <a:srgbClr val="FF8000"/>
                </a:solidFill>
                <a:latin typeface="Times New Roman"/>
                <a:cs typeface="Times New Roman"/>
              </a:rPr>
              <a:t>and </a:t>
            </a:r>
            <a:r>
              <a:rPr lang="en-US" sz="4000" i="1" u="sng" dirty="0" smtClean="0">
                <a:solidFill>
                  <a:srgbClr val="FF8000"/>
                </a:solidFill>
                <a:latin typeface="Times New Roman"/>
                <a:cs typeface="Times New Roman"/>
              </a:rPr>
              <a:t>essential questions </a:t>
            </a:r>
            <a:r>
              <a:rPr lang="en-US" sz="4000" i="1" dirty="0" smtClean="0">
                <a:solidFill>
                  <a:srgbClr val="FF8000"/>
                </a:solidFill>
                <a:latin typeface="Times New Roman"/>
                <a:cs typeface="Times New Roman"/>
              </a:rPr>
              <a:t>focus on what are often called “big ideas.” E.U. statements summarize important ideas that are central to a discipline and have lasting value beyond the classroom.</a:t>
            </a:r>
          </a:p>
          <a:p>
            <a:pPr algn="l"/>
            <a:endParaRPr lang="en-US" sz="4000" i="1" dirty="0" smtClean="0">
              <a:solidFill>
                <a:srgbClr val="FF8000"/>
              </a:solidFill>
              <a:latin typeface="Times New Roman"/>
              <a:cs typeface="Times New Roman"/>
            </a:endParaRPr>
          </a:p>
          <a:p>
            <a:pPr algn="l"/>
            <a:r>
              <a:rPr lang="en-US" sz="4000" i="1" u="sng" dirty="0" smtClean="0">
                <a:solidFill>
                  <a:srgbClr val="FF8000"/>
                </a:solidFill>
                <a:latin typeface="Times New Roman"/>
                <a:cs typeface="Times New Roman"/>
              </a:rPr>
              <a:t>Essential questions </a:t>
            </a:r>
            <a:r>
              <a:rPr lang="en-US" sz="4000" i="1" dirty="0" smtClean="0">
                <a:solidFill>
                  <a:srgbClr val="FF8000"/>
                </a:solidFill>
                <a:latin typeface="Times New Roman"/>
                <a:cs typeface="Times New Roman"/>
              </a:rPr>
              <a:t>are those that encourage, hint at, even demand transfer beyond the particular topic in which students first encounter them, and therefore, should recur over the years to promote conceptual </a:t>
            </a:r>
            <a:r>
              <a:rPr lang="en-US" sz="4000" b="1" i="1" dirty="0" smtClean="0">
                <a:solidFill>
                  <a:srgbClr val="FF8000"/>
                </a:solidFill>
                <a:latin typeface="Times New Roman"/>
                <a:cs typeface="Times New Roman"/>
              </a:rPr>
              <a:t>connections </a:t>
            </a:r>
            <a:r>
              <a:rPr lang="en-US" sz="4000" i="1" dirty="0" smtClean="0">
                <a:solidFill>
                  <a:srgbClr val="FF8000"/>
                </a:solidFill>
                <a:latin typeface="Times New Roman"/>
                <a:cs typeface="Times New Roman"/>
              </a:rPr>
              <a:t>and curriculum coherence.   </a:t>
            </a:r>
            <a:endParaRPr lang="en-US" sz="4000" i="1" dirty="0">
              <a:solidFill>
                <a:srgbClr val="FF8000"/>
              </a:solidFill>
              <a:latin typeface="Times New Roman"/>
              <a:cs typeface="Times New Roman"/>
            </a:endParaRPr>
          </a:p>
        </p:txBody>
      </p:sp>
      <p:pic>
        <p:nvPicPr>
          <p:cNvPr id="8" name="Picture 7" descr="questioning.jpg"/>
          <p:cNvPicPr>
            <a:picLocks noChangeAspect="1"/>
          </p:cNvPicPr>
          <p:nvPr/>
        </p:nvPicPr>
        <p:blipFill>
          <a:blip r:embed="rId4"/>
          <a:stretch>
            <a:fillRect/>
          </a:stretch>
        </p:blipFill>
        <p:spPr>
          <a:xfrm>
            <a:off x="7620000" y="5181600"/>
            <a:ext cx="1340059" cy="1423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pic>
        <p:nvPicPr>
          <p:cNvPr id="7" name="Picture 6" descr="Nat'l Core Arts Standards Logo.png"/>
          <p:cNvPicPr>
            <a:picLocks noChangeAspect="1"/>
          </p:cNvPicPr>
          <p:nvPr/>
        </p:nvPicPr>
        <p:blipFill>
          <a:blip r:embed="rId3"/>
          <a:stretch>
            <a:fillRect/>
          </a:stretch>
        </p:blipFill>
        <p:spPr>
          <a:xfrm>
            <a:off x="76200" y="76200"/>
            <a:ext cx="1905000" cy="402060"/>
          </a:xfrm>
          <a:prstGeom prst="rect">
            <a:avLst/>
          </a:prstGeom>
        </p:spPr>
      </p:pic>
      <p:sp>
        <p:nvSpPr>
          <p:cNvPr id="12" name="TextBox 11"/>
          <p:cNvSpPr txBox="1"/>
          <p:nvPr/>
        </p:nvSpPr>
        <p:spPr>
          <a:xfrm>
            <a:off x="0" y="206514"/>
            <a:ext cx="9115331" cy="707886"/>
          </a:xfrm>
          <a:prstGeom prst="rect">
            <a:avLst/>
          </a:prstGeom>
          <a:noFill/>
        </p:spPr>
        <p:txBody>
          <a:bodyPr wrap="square" rtlCol="0">
            <a:spAutoFit/>
          </a:bodyPr>
          <a:lstStyle/>
          <a:p>
            <a:r>
              <a:rPr lang="en-US" sz="6000" b="1" dirty="0" smtClean="0">
                <a:solidFill>
                  <a:srgbClr val="2D87A3"/>
                </a:solidFill>
                <a:latin typeface="Times New Roman"/>
                <a:cs typeface="Times New Roman"/>
              </a:rPr>
              <a:t>Cornerstone (Embedded) Assessments</a:t>
            </a:r>
          </a:p>
        </p:txBody>
      </p:sp>
      <p:sp>
        <p:nvSpPr>
          <p:cNvPr id="13" name="TextBox 12"/>
          <p:cNvSpPr txBox="1"/>
          <p:nvPr/>
        </p:nvSpPr>
        <p:spPr>
          <a:xfrm>
            <a:off x="381000" y="1214021"/>
            <a:ext cx="8686800" cy="5262979"/>
          </a:xfrm>
          <a:prstGeom prst="rect">
            <a:avLst/>
          </a:prstGeom>
          <a:noFill/>
        </p:spPr>
        <p:txBody>
          <a:bodyPr wrap="square" rtlCol="0">
            <a:spAutoFit/>
          </a:bodyPr>
          <a:lstStyle/>
          <a:p>
            <a:pPr algn="l"/>
            <a:r>
              <a:rPr lang="en-US" sz="3600" i="1" dirty="0" smtClean="0">
                <a:solidFill>
                  <a:srgbClr val="2D87A3"/>
                </a:solidFill>
                <a:latin typeface="Times New Roman"/>
                <a:cs typeface="Times New Roman"/>
              </a:rPr>
              <a:t>   • are </a:t>
            </a:r>
            <a:r>
              <a:rPr lang="en-US" sz="3600" b="1" i="1" dirty="0" smtClean="0">
                <a:solidFill>
                  <a:srgbClr val="2D87A3"/>
                </a:solidFill>
                <a:latin typeface="Times New Roman"/>
                <a:cs typeface="Times New Roman"/>
              </a:rPr>
              <a:t>curriculum embedded </a:t>
            </a:r>
            <a:r>
              <a:rPr lang="en-US" sz="3600" i="1" dirty="0" smtClean="0">
                <a:solidFill>
                  <a:srgbClr val="2D87A3"/>
                </a:solidFill>
                <a:latin typeface="Times New Roman"/>
                <a:cs typeface="Times New Roman"/>
              </a:rPr>
              <a:t>(as opposed to externally imposed);   </a:t>
            </a:r>
            <a:br>
              <a:rPr lang="en-US" sz="3600" i="1" dirty="0" smtClean="0">
                <a:solidFill>
                  <a:srgbClr val="2D87A3"/>
                </a:solidFill>
                <a:latin typeface="Times New Roman"/>
                <a:cs typeface="Times New Roman"/>
              </a:rPr>
            </a:br>
            <a:r>
              <a:rPr lang="en-US" sz="3600" i="1" dirty="0" smtClean="0">
                <a:solidFill>
                  <a:srgbClr val="2D87A3"/>
                </a:solidFill>
                <a:latin typeface="Times New Roman"/>
                <a:cs typeface="Times New Roman"/>
              </a:rPr>
              <a:t>   • </a:t>
            </a:r>
            <a:r>
              <a:rPr lang="en-US" sz="3600" b="1" i="1" dirty="0" smtClean="0">
                <a:solidFill>
                  <a:srgbClr val="2D87A3"/>
                </a:solidFill>
                <a:latin typeface="Times New Roman"/>
                <a:cs typeface="Times New Roman"/>
              </a:rPr>
              <a:t>recur over the grades</a:t>
            </a:r>
            <a:r>
              <a:rPr lang="en-US" sz="3600" i="1" dirty="0" smtClean="0">
                <a:solidFill>
                  <a:srgbClr val="2D87A3"/>
                </a:solidFill>
                <a:latin typeface="Times New Roman"/>
                <a:cs typeface="Times New Roman"/>
              </a:rPr>
              <a:t>, becoming increasingly sophisticated   </a:t>
            </a:r>
          </a:p>
          <a:p>
            <a:pPr algn="l"/>
            <a:r>
              <a:rPr lang="en-US" sz="3600" i="1" dirty="0" smtClean="0">
                <a:solidFill>
                  <a:srgbClr val="2D87A3"/>
                </a:solidFill>
                <a:latin typeface="Times New Roman"/>
                <a:cs typeface="Times New Roman"/>
              </a:rPr>
              <a:t>     over time;</a:t>
            </a:r>
          </a:p>
          <a:p>
            <a:pPr algn="l"/>
            <a:r>
              <a:rPr lang="en-US" sz="3600" i="1" dirty="0" smtClean="0">
                <a:solidFill>
                  <a:srgbClr val="2D87A3"/>
                </a:solidFill>
                <a:latin typeface="Times New Roman"/>
                <a:cs typeface="Times New Roman"/>
              </a:rPr>
              <a:t>   • establish </a:t>
            </a:r>
            <a:r>
              <a:rPr lang="en-US" sz="3600" b="1" i="1" dirty="0" smtClean="0">
                <a:solidFill>
                  <a:srgbClr val="2D87A3"/>
                </a:solidFill>
                <a:latin typeface="Times New Roman"/>
                <a:cs typeface="Times New Roman"/>
              </a:rPr>
              <a:t>authentic contexts </a:t>
            </a:r>
            <a:r>
              <a:rPr lang="en-US" sz="3600" i="1" dirty="0" smtClean="0">
                <a:solidFill>
                  <a:srgbClr val="2D87A3"/>
                </a:solidFill>
                <a:latin typeface="Times New Roman"/>
                <a:cs typeface="Times New Roman"/>
              </a:rPr>
              <a:t>for performance;</a:t>
            </a:r>
            <a:br>
              <a:rPr lang="en-US" sz="3600" i="1" dirty="0" smtClean="0">
                <a:solidFill>
                  <a:srgbClr val="2D87A3"/>
                </a:solidFill>
                <a:latin typeface="Times New Roman"/>
                <a:cs typeface="Times New Roman"/>
              </a:rPr>
            </a:br>
            <a:r>
              <a:rPr lang="en-US" sz="3600" i="1" dirty="0" smtClean="0">
                <a:solidFill>
                  <a:srgbClr val="2D87A3"/>
                </a:solidFill>
                <a:latin typeface="Times New Roman"/>
                <a:cs typeface="Times New Roman"/>
              </a:rPr>
              <a:t>   • assess </a:t>
            </a:r>
            <a:r>
              <a:rPr lang="en-US" sz="3600" b="1" i="1" dirty="0" smtClean="0">
                <a:solidFill>
                  <a:srgbClr val="2D87A3"/>
                </a:solidFill>
                <a:latin typeface="Times New Roman"/>
                <a:cs typeface="Times New Roman"/>
              </a:rPr>
              <a:t>understanding</a:t>
            </a:r>
            <a:r>
              <a:rPr lang="en-US" sz="3600" i="1" dirty="0" smtClean="0">
                <a:solidFill>
                  <a:srgbClr val="2D87A3"/>
                </a:solidFill>
                <a:latin typeface="Times New Roman"/>
                <a:cs typeface="Times New Roman"/>
              </a:rPr>
              <a:t> and </a:t>
            </a:r>
            <a:r>
              <a:rPr lang="en-US" sz="3600" b="1" i="1" dirty="0" smtClean="0">
                <a:solidFill>
                  <a:srgbClr val="2D87A3"/>
                </a:solidFill>
                <a:latin typeface="Times New Roman"/>
                <a:cs typeface="Times New Roman"/>
              </a:rPr>
              <a:t>transfer </a:t>
            </a:r>
            <a:r>
              <a:rPr lang="en-US" sz="3600" i="1" dirty="0" smtClean="0">
                <a:solidFill>
                  <a:srgbClr val="2D87A3"/>
                </a:solidFill>
                <a:latin typeface="Times New Roman"/>
                <a:cs typeface="Times New Roman"/>
              </a:rPr>
              <a:t>via genuine performance;</a:t>
            </a:r>
            <a:br>
              <a:rPr lang="en-US" sz="3600" i="1" dirty="0" smtClean="0">
                <a:solidFill>
                  <a:srgbClr val="2D87A3"/>
                </a:solidFill>
                <a:latin typeface="Times New Roman"/>
                <a:cs typeface="Times New Roman"/>
              </a:rPr>
            </a:br>
            <a:r>
              <a:rPr lang="en-US" sz="3600" i="1" dirty="0" smtClean="0">
                <a:solidFill>
                  <a:srgbClr val="2D87A3"/>
                </a:solidFill>
                <a:latin typeface="Times New Roman"/>
                <a:cs typeface="Times New Roman"/>
              </a:rPr>
              <a:t>   • </a:t>
            </a:r>
            <a:r>
              <a:rPr lang="en-US" sz="3600" b="1" i="1" dirty="0" smtClean="0">
                <a:solidFill>
                  <a:srgbClr val="2D87A3"/>
                </a:solidFill>
                <a:latin typeface="Times New Roman"/>
                <a:cs typeface="Times New Roman"/>
              </a:rPr>
              <a:t>integrate 21st century skills </a:t>
            </a:r>
            <a:r>
              <a:rPr lang="en-US" sz="3600" i="1" dirty="0" smtClean="0">
                <a:solidFill>
                  <a:srgbClr val="2D87A3"/>
                </a:solidFill>
                <a:latin typeface="Times New Roman"/>
                <a:cs typeface="Times New Roman"/>
              </a:rPr>
              <a:t>(e.g., critical thinking,  </a:t>
            </a:r>
          </a:p>
          <a:p>
            <a:pPr algn="l"/>
            <a:r>
              <a:rPr lang="en-US" sz="3600" i="1" dirty="0" smtClean="0">
                <a:solidFill>
                  <a:srgbClr val="2D87A3"/>
                </a:solidFill>
                <a:latin typeface="Times New Roman"/>
                <a:cs typeface="Times New Roman"/>
              </a:rPr>
              <a:t>     technology use, teamwork) with subject area content;</a:t>
            </a:r>
            <a:br>
              <a:rPr lang="en-US" sz="3600" i="1" dirty="0" smtClean="0">
                <a:solidFill>
                  <a:srgbClr val="2D87A3"/>
                </a:solidFill>
                <a:latin typeface="Times New Roman"/>
                <a:cs typeface="Times New Roman"/>
              </a:rPr>
            </a:br>
            <a:r>
              <a:rPr lang="en-US" sz="3600" i="1" dirty="0" smtClean="0">
                <a:solidFill>
                  <a:srgbClr val="2D87A3"/>
                </a:solidFill>
                <a:latin typeface="Times New Roman"/>
                <a:cs typeface="Times New Roman"/>
              </a:rPr>
              <a:t>   • evaluate performance with established </a:t>
            </a:r>
            <a:r>
              <a:rPr lang="en-US" sz="3600" b="1" i="1" dirty="0" smtClean="0">
                <a:solidFill>
                  <a:srgbClr val="2D87A3"/>
                </a:solidFill>
                <a:latin typeface="Times New Roman"/>
                <a:cs typeface="Times New Roman"/>
              </a:rPr>
              <a:t>rubrics</a:t>
            </a:r>
            <a:r>
              <a:rPr lang="en-US" sz="3600" i="1" dirty="0" smtClean="0">
                <a:solidFill>
                  <a:srgbClr val="2D87A3"/>
                </a:solidFill>
                <a:latin typeface="Times New Roman"/>
                <a:cs typeface="Times New Roman"/>
              </a:rPr>
              <a:t>;</a:t>
            </a:r>
          </a:p>
          <a:p>
            <a:pPr algn="l"/>
            <a:r>
              <a:rPr lang="en-US" sz="3600" i="1" dirty="0" smtClean="0">
                <a:solidFill>
                  <a:srgbClr val="2D87A3"/>
                </a:solidFill>
                <a:latin typeface="Times New Roman"/>
                <a:cs typeface="Times New Roman"/>
              </a:rPr>
              <a:t>   • engage students in </a:t>
            </a:r>
            <a:r>
              <a:rPr lang="en-US" sz="3600" b="1" i="1" dirty="0" smtClean="0">
                <a:solidFill>
                  <a:srgbClr val="2D87A3"/>
                </a:solidFill>
                <a:latin typeface="Times New Roman"/>
                <a:cs typeface="Times New Roman"/>
              </a:rPr>
              <a:t>meaningful learning </a:t>
            </a:r>
            <a:r>
              <a:rPr lang="en-US" sz="3600" i="1" dirty="0" smtClean="0">
                <a:solidFill>
                  <a:srgbClr val="2D87A3"/>
                </a:solidFill>
                <a:latin typeface="Times New Roman"/>
                <a:cs typeface="Times New Roman"/>
              </a:rPr>
              <a:t>while encouraging    </a:t>
            </a:r>
          </a:p>
          <a:p>
            <a:pPr algn="l"/>
            <a:r>
              <a:rPr lang="en-US" sz="3600" i="1" dirty="0" smtClean="0">
                <a:solidFill>
                  <a:srgbClr val="2D87A3"/>
                </a:solidFill>
                <a:latin typeface="Times New Roman"/>
                <a:cs typeface="Times New Roman"/>
              </a:rPr>
              <a:t>     the best teaching;</a:t>
            </a:r>
            <a:br>
              <a:rPr lang="en-US" sz="3600" i="1" dirty="0" smtClean="0">
                <a:solidFill>
                  <a:srgbClr val="2D87A3"/>
                </a:solidFill>
                <a:latin typeface="Times New Roman"/>
                <a:cs typeface="Times New Roman"/>
              </a:rPr>
            </a:br>
            <a:r>
              <a:rPr lang="en-US" sz="3600" i="1" dirty="0" smtClean="0">
                <a:solidFill>
                  <a:srgbClr val="2D87A3"/>
                </a:solidFill>
                <a:latin typeface="Times New Roman"/>
                <a:cs typeface="Times New Roman"/>
              </a:rPr>
              <a:t>   • provide content for a student’s portfolio (so that they  </a:t>
            </a:r>
          </a:p>
          <a:p>
            <a:pPr algn="l"/>
            <a:r>
              <a:rPr lang="en-US" sz="3600" i="1" dirty="0" smtClean="0">
                <a:solidFill>
                  <a:srgbClr val="2D87A3"/>
                </a:solidFill>
                <a:latin typeface="Times New Roman"/>
                <a:cs typeface="Times New Roman"/>
              </a:rPr>
              <a:t>     graduate with a </a:t>
            </a:r>
            <a:r>
              <a:rPr lang="en-US" sz="3600" b="1" i="1" dirty="0" smtClean="0">
                <a:solidFill>
                  <a:srgbClr val="2D87A3"/>
                </a:solidFill>
                <a:latin typeface="Times New Roman"/>
                <a:cs typeface="Times New Roman"/>
              </a:rPr>
              <a:t>resume of demonstrated accomplishments </a:t>
            </a:r>
            <a:r>
              <a:rPr lang="en-US" sz="3600" i="1" dirty="0" smtClean="0">
                <a:solidFill>
                  <a:srgbClr val="2D87A3"/>
                </a:solidFill>
                <a:latin typeface="Times New Roman"/>
                <a:cs typeface="Times New Roman"/>
              </a:rPr>
              <a:t>rather   </a:t>
            </a:r>
          </a:p>
          <a:p>
            <a:pPr algn="l"/>
            <a:r>
              <a:rPr lang="en-US" sz="3600" i="1" dirty="0" smtClean="0">
                <a:solidFill>
                  <a:srgbClr val="2D87A3"/>
                </a:solidFill>
                <a:latin typeface="Times New Roman"/>
                <a:cs typeface="Times New Roman"/>
              </a:rPr>
              <a:t>     than simply a transcript of courses taken). </a:t>
            </a:r>
          </a:p>
          <a:p>
            <a:pPr algn="l"/>
            <a:endParaRPr lang="en-US" sz="3600" i="1" dirty="0">
              <a:solidFill>
                <a:srgbClr val="2D87A3"/>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B80101"/>
              </a:solidFill>
              <a:effectLst>
                <a:outerShdw blurRad="1168400" dist="38100" dir="2700000">
                  <a:srgbClr val="000000">
                    <a:alpha val="0"/>
                  </a:srgbClr>
                </a:outerShdw>
              </a:effectLst>
            </a:endParaRPr>
          </a:p>
        </p:txBody>
      </p:sp>
      <p:sp>
        <p:nvSpPr>
          <p:cNvPr id="4" name="TextBox 3"/>
          <p:cNvSpPr txBox="1"/>
          <p:nvPr/>
        </p:nvSpPr>
        <p:spPr>
          <a:xfrm>
            <a:off x="0" y="914400"/>
            <a:ext cx="9115331" cy="2554545"/>
          </a:xfrm>
          <a:prstGeom prst="rect">
            <a:avLst/>
          </a:prstGeom>
          <a:noFill/>
        </p:spPr>
        <p:txBody>
          <a:bodyPr wrap="square" rtlCol="0">
            <a:spAutoFit/>
          </a:bodyPr>
          <a:lstStyle/>
          <a:p>
            <a:r>
              <a:rPr lang="en-US" sz="8000" b="1" dirty="0" smtClean="0">
                <a:solidFill>
                  <a:srgbClr val="2D87A3"/>
                </a:solidFill>
                <a:latin typeface="Times New Roman"/>
                <a:cs typeface="Times New Roman"/>
              </a:rPr>
              <a:t>1. </a:t>
            </a:r>
            <a:r>
              <a:rPr lang="en-US" sz="8000" b="1" u="sng" dirty="0" smtClean="0">
                <a:solidFill>
                  <a:srgbClr val="2D87A3"/>
                </a:solidFill>
                <a:latin typeface="Times New Roman"/>
                <a:cs typeface="Times New Roman"/>
              </a:rPr>
              <a:t>Creating</a:t>
            </a:r>
            <a:r>
              <a:rPr lang="en-US" sz="8000" b="1" dirty="0" smtClean="0">
                <a:solidFill>
                  <a:srgbClr val="2D87A3"/>
                </a:solidFill>
                <a:latin typeface="Times New Roman"/>
                <a:cs typeface="Times New Roman"/>
              </a:rPr>
              <a:t>: Conceiving and</a:t>
            </a:r>
          </a:p>
          <a:p>
            <a:r>
              <a:rPr lang="en-US" sz="8000" b="1" dirty="0" smtClean="0">
                <a:solidFill>
                  <a:srgbClr val="2D87A3"/>
                </a:solidFill>
                <a:latin typeface="Times New Roman"/>
                <a:cs typeface="Times New Roman"/>
              </a:rPr>
              <a:t>Developing New Artistic</a:t>
            </a:r>
          </a:p>
          <a:p>
            <a:r>
              <a:rPr lang="en-US" sz="8000" b="1" dirty="0" smtClean="0">
                <a:solidFill>
                  <a:srgbClr val="2D87A3"/>
                </a:solidFill>
                <a:latin typeface="Times New Roman"/>
                <a:cs typeface="Times New Roman"/>
              </a:rPr>
              <a:t>Ideas and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11"/>
          <p:cNvSpPr>
            <a:spLocks noChangeArrowheads="1"/>
          </p:cNvSpPr>
          <p:nvPr/>
        </p:nvSpPr>
        <p:spPr bwMode="auto">
          <a:xfrm>
            <a:off x="2667000" y="38862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
        <p:nvSpPr>
          <p:cNvPr id="21" name="TextBox 9"/>
          <p:cNvSpPr txBox="1">
            <a:spLocks noChangeArrowheads="1"/>
          </p:cNvSpPr>
          <p:nvPr/>
        </p:nvSpPr>
        <p:spPr bwMode="auto">
          <a:xfrm>
            <a:off x="0" y="100945"/>
            <a:ext cx="9144000" cy="1118255"/>
          </a:xfrm>
          <a:prstGeom prst="rect">
            <a:avLst/>
          </a:prstGeom>
          <a:noFill/>
          <a:ln w="9525">
            <a:noFill/>
            <a:miter lim="800000"/>
            <a:headEnd/>
            <a:tailEnd/>
          </a:ln>
        </p:spPr>
        <p:txBody>
          <a:bodyPr wrap="square">
            <a:prstTxWarp prst="textNoShape">
              <a:avLst/>
            </a:prstTxWarp>
            <a:spAutoFit/>
          </a:bodyPr>
          <a:lstStyle/>
          <a:p>
            <a:pPr>
              <a:defRPr/>
            </a:pPr>
            <a:r>
              <a:rPr lang="en-US" sz="4000" baseline="0" dirty="0" smtClean="0">
                <a:solidFill>
                  <a:srgbClr val="000000"/>
                </a:solidFill>
                <a:effectLst>
                  <a:outerShdw blurRad="1168400" dist="38100" dir="2700000">
                    <a:srgbClr val="000000">
                      <a:alpha val="0"/>
                    </a:srgbClr>
                  </a:outerShdw>
                </a:effectLst>
                <a:latin typeface="Times New Roman"/>
                <a:cs typeface="Times New Roman"/>
              </a:rPr>
              <a:t>Artistic </a:t>
            </a:r>
            <a:r>
              <a:rPr lang="en-US" sz="4000" baseline="0" dirty="0" smtClean="0">
                <a:solidFill>
                  <a:srgbClr val="000000"/>
                </a:solidFill>
                <a:latin typeface="Times New Roman"/>
                <a:cs typeface="Times New Roman"/>
              </a:rPr>
              <a:t>Processes and Anchor Standards</a:t>
            </a:r>
          </a:p>
          <a:p>
            <a:pPr>
              <a:defRPr/>
            </a:pPr>
            <a:endParaRPr lang="en-US" sz="4000" dirty="0">
              <a:solidFill>
                <a:srgbClr val="B80101"/>
              </a:solidFill>
            </a:endParaRPr>
          </a:p>
        </p:txBody>
      </p:sp>
      <p:sp>
        <p:nvSpPr>
          <p:cNvPr id="4" name="TextBox 3"/>
          <p:cNvSpPr txBox="1"/>
          <p:nvPr/>
        </p:nvSpPr>
        <p:spPr>
          <a:xfrm>
            <a:off x="0" y="685800"/>
            <a:ext cx="9115331" cy="1200329"/>
          </a:xfrm>
          <a:prstGeom prst="rect">
            <a:avLst/>
          </a:prstGeom>
          <a:noFill/>
        </p:spPr>
        <p:txBody>
          <a:bodyPr wrap="square" rtlCol="0">
            <a:spAutoFit/>
          </a:bodyPr>
          <a:lstStyle/>
          <a:p>
            <a:r>
              <a:rPr lang="en-US" sz="6000" b="1" dirty="0" smtClean="0">
                <a:solidFill>
                  <a:srgbClr val="2D87A3"/>
                </a:solidFill>
                <a:latin typeface="Times New Roman"/>
                <a:cs typeface="Times New Roman"/>
              </a:rPr>
              <a:t>1. Creating: Anchor Standards</a:t>
            </a:r>
          </a:p>
          <a:p>
            <a:r>
              <a:rPr lang="en-US" sz="4800" b="1" i="1" dirty="0" smtClean="0">
                <a:solidFill>
                  <a:srgbClr val="2D87A3"/>
                </a:solidFill>
                <a:latin typeface="Times New Roman"/>
                <a:cs typeface="Times New Roman"/>
              </a:rPr>
              <a:t>Lifelong Goals</a:t>
            </a:r>
          </a:p>
        </p:txBody>
      </p:sp>
      <p:sp>
        <p:nvSpPr>
          <p:cNvPr id="5" name="TextBox 4"/>
          <p:cNvSpPr txBox="1"/>
          <p:nvPr/>
        </p:nvSpPr>
        <p:spPr>
          <a:xfrm>
            <a:off x="0" y="2555558"/>
            <a:ext cx="9144000" cy="1446550"/>
          </a:xfrm>
          <a:prstGeom prst="rect">
            <a:avLst/>
          </a:prstGeom>
          <a:noFill/>
        </p:spPr>
        <p:txBody>
          <a:bodyPr wrap="square" rtlCol="0">
            <a:spAutoFit/>
          </a:bodyPr>
          <a:lstStyle/>
          <a:p>
            <a:r>
              <a:rPr lang="en-US" sz="4400" dirty="0" smtClean="0">
                <a:solidFill>
                  <a:srgbClr val="2D87A3"/>
                </a:solidFill>
                <a:latin typeface="Times New Roman"/>
                <a:cs typeface="Times New Roman"/>
              </a:rPr>
              <a:t>Anchor Standard 1: </a:t>
            </a:r>
          </a:p>
          <a:p>
            <a:r>
              <a:rPr lang="en-US" sz="4400" dirty="0" smtClean="0">
                <a:solidFill>
                  <a:srgbClr val="2D87A3"/>
                </a:solidFill>
                <a:latin typeface="Times New Roman"/>
                <a:cs typeface="Times New Roman"/>
              </a:rPr>
              <a:t>Generate and conceptualize artistic ideas and work.</a:t>
            </a:r>
          </a:p>
          <a:p>
            <a:endParaRPr lang="en-US" sz="4400" dirty="0"/>
          </a:p>
        </p:txBody>
      </p:sp>
      <p:sp>
        <p:nvSpPr>
          <p:cNvPr id="6" name="TextBox 5"/>
          <p:cNvSpPr txBox="1"/>
          <p:nvPr/>
        </p:nvSpPr>
        <p:spPr>
          <a:xfrm>
            <a:off x="0" y="3909537"/>
            <a:ext cx="9143999" cy="1487587"/>
          </a:xfrm>
          <a:prstGeom prst="rect">
            <a:avLst/>
          </a:prstGeom>
          <a:noFill/>
        </p:spPr>
        <p:txBody>
          <a:bodyPr wrap="square" rtlCol="0">
            <a:spAutoFit/>
          </a:bodyPr>
          <a:lstStyle/>
          <a:p>
            <a:r>
              <a:rPr lang="en-US" sz="4400" dirty="0" smtClean="0">
                <a:solidFill>
                  <a:srgbClr val="2D87A3"/>
                </a:solidFill>
                <a:latin typeface="Times New Roman"/>
                <a:cs typeface="Times New Roman"/>
              </a:rPr>
              <a:t>Anchor Standard 2: </a:t>
            </a:r>
          </a:p>
          <a:p>
            <a:r>
              <a:rPr lang="en-US" sz="4400" dirty="0" smtClean="0">
                <a:solidFill>
                  <a:srgbClr val="2D87A3"/>
                </a:solidFill>
                <a:latin typeface="Times New Roman"/>
                <a:cs typeface="Times New Roman"/>
              </a:rPr>
              <a:t>Organize and develop artistic ideas and work.</a:t>
            </a:r>
          </a:p>
          <a:p>
            <a:endParaRPr lang="en-US" sz="4800" dirty="0"/>
          </a:p>
        </p:txBody>
      </p:sp>
      <p:sp>
        <p:nvSpPr>
          <p:cNvPr id="7" name="TextBox 6"/>
          <p:cNvSpPr txBox="1"/>
          <p:nvPr/>
        </p:nvSpPr>
        <p:spPr>
          <a:xfrm>
            <a:off x="1" y="5334000"/>
            <a:ext cx="9144000" cy="1446550"/>
          </a:xfrm>
          <a:prstGeom prst="rect">
            <a:avLst/>
          </a:prstGeom>
          <a:noFill/>
        </p:spPr>
        <p:txBody>
          <a:bodyPr wrap="square" rtlCol="0">
            <a:spAutoFit/>
          </a:bodyPr>
          <a:lstStyle/>
          <a:p>
            <a:r>
              <a:rPr lang="en-US" sz="4400" dirty="0" smtClean="0">
                <a:solidFill>
                  <a:srgbClr val="2D87A3"/>
                </a:solidFill>
                <a:latin typeface="Times New Roman"/>
                <a:cs typeface="Times New Roman"/>
              </a:rPr>
              <a:t>Anchor Standard 3: </a:t>
            </a:r>
          </a:p>
          <a:p>
            <a:r>
              <a:rPr lang="en-US" sz="4400" dirty="0" smtClean="0">
                <a:solidFill>
                  <a:srgbClr val="2D87A3"/>
                </a:solidFill>
                <a:latin typeface="Times New Roman"/>
                <a:cs typeface="Times New Roman"/>
              </a:rPr>
              <a:t>Refine and complete artistic work.</a:t>
            </a:r>
          </a:p>
          <a:p>
            <a:endParaRPr lang="en-US" sz="4400" dirty="0"/>
          </a:p>
        </p:txBody>
      </p:sp>
      <p:sp>
        <p:nvSpPr>
          <p:cNvPr id="9" name="TextBox 8"/>
          <p:cNvSpPr txBox="1"/>
          <p:nvPr/>
        </p:nvSpPr>
        <p:spPr>
          <a:xfrm>
            <a:off x="0" y="1828800"/>
            <a:ext cx="9144000" cy="830997"/>
          </a:xfrm>
          <a:prstGeom prst="rect">
            <a:avLst/>
          </a:prstGeom>
          <a:noFill/>
        </p:spPr>
        <p:txBody>
          <a:bodyPr wrap="square" rtlCol="0">
            <a:spAutoFit/>
          </a:bodyPr>
          <a:lstStyle/>
          <a:p>
            <a:pPr algn="l"/>
            <a:r>
              <a:rPr lang="en-US" sz="4800" b="1" i="1" dirty="0" smtClean="0">
                <a:solidFill>
                  <a:srgbClr val="2D87A3"/>
                </a:solidFill>
                <a:latin typeface="Times New Roman"/>
                <a:cs typeface="Times New Roman"/>
              </a:rPr>
              <a:t>    The student will. .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8238</TotalTime>
  <Words>2536</Words>
  <Application>Microsoft Macintosh PowerPoint</Application>
  <PresentationFormat>On-screen Show (4:3)</PresentationFormat>
  <Paragraphs>433</Paragraphs>
  <Slides>44</Slides>
  <Notes>32</Notes>
  <HiddenSlides>0</HiddenSlides>
  <MMClips>3</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        Ranchera Lenta Style</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Marcia Neel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¡Simplemente Mariachi!</dc:title>
  <dc:creator>Marcia Neel</dc:creator>
  <cp:keywords/>
  <cp:lastModifiedBy>Marcia Neel</cp:lastModifiedBy>
  <cp:revision>1846</cp:revision>
  <cp:lastPrinted>2013-10-24T21:12:29Z</cp:lastPrinted>
  <dcterms:created xsi:type="dcterms:W3CDTF">2015-04-12T21:30:55Z</dcterms:created>
  <dcterms:modified xsi:type="dcterms:W3CDTF">2015-04-12T21:38:16Z</dcterms:modified>
</cp:coreProperties>
</file>