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29"/>
  </p:notesMasterIdLst>
  <p:sldIdLst>
    <p:sldId id="256" r:id="rId2"/>
    <p:sldId id="277" r:id="rId3"/>
    <p:sldId id="301" r:id="rId4"/>
    <p:sldId id="302" r:id="rId5"/>
    <p:sldId id="303" r:id="rId6"/>
    <p:sldId id="281" r:id="rId7"/>
    <p:sldId id="278" r:id="rId8"/>
    <p:sldId id="279" r:id="rId9"/>
    <p:sldId id="298" r:id="rId10"/>
    <p:sldId id="306" r:id="rId11"/>
    <p:sldId id="307" r:id="rId12"/>
    <p:sldId id="304" r:id="rId13"/>
    <p:sldId id="305" r:id="rId14"/>
    <p:sldId id="283" r:id="rId15"/>
    <p:sldId id="284" r:id="rId16"/>
    <p:sldId id="285" r:id="rId17"/>
    <p:sldId id="286" r:id="rId18"/>
    <p:sldId id="287" r:id="rId19"/>
    <p:sldId id="288" r:id="rId20"/>
    <p:sldId id="291" r:id="rId21"/>
    <p:sldId id="293" r:id="rId22"/>
    <p:sldId id="294" r:id="rId23"/>
    <p:sldId id="295" r:id="rId24"/>
    <p:sldId id="296" r:id="rId25"/>
    <p:sldId id="297" r:id="rId26"/>
    <p:sldId id="300" r:id="rId27"/>
    <p:sldId id="25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E5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4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9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40B7D-9452-BF45-AF50-5BF11B520D46}" type="datetimeFigureOut">
              <a:rPr lang="en-US" smtClean="0"/>
              <a:pPr/>
              <a:t>3/25/19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70030-5950-D746-A4EC-C2071BBC2B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5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3/25/19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8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4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5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8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2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4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3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3/25/19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3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725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3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5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83829" y="3233857"/>
            <a:ext cx="4303432" cy="188143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  <a:cs typeface="Helvetica" panose="020B0604020202020204" pitchFamily="34" charset="0"/>
              </a:rPr>
              <a:t>Marcia Neel </a:t>
            </a:r>
            <a:br>
              <a:rPr lang="en-US" dirty="0">
                <a:latin typeface="High Tower Text" panose="02040502050506030303" pitchFamily="18" charset="0"/>
              </a:rPr>
            </a:br>
            <a:r>
              <a:rPr lang="en-US" sz="6000" dirty="0">
                <a:latin typeface="High Tower Text" panose="02040502050506030303" pitchFamily="18" charset="0"/>
              </a:rPr>
              <a:t>        </a:t>
            </a:r>
            <a:br>
              <a:rPr lang="en-US" dirty="0">
                <a:latin typeface="High Tower Text" panose="02040502050506030303" pitchFamily="18" charset="0"/>
              </a:rPr>
            </a:br>
            <a:r>
              <a:rPr lang="en-US" sz="3600" dirty="0">
                <a:latin typeface="+mn-lt"/>
                <a:cs typeface="Helvetica" panose="020B0604020202020204" pitchFamily="34" charset="0"/>
              </a:rPr>
              <a:t>Master Educator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77" y="3993228"/>
            <a:ext cx="1370620" cy="362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21" t="-1" r="486" b="-69"/>
          <a:stretch/>
        </p:blipFill>
        <p:spPr>
          <a:xfrm>
            <a:off x="-38748" y="5868055"/>
            <a:ext cx="9221495" cy="990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2B8B5F-F6BB-C942-93AD-29FC04328E96}"/>
              </a:ext>
            </a:extLst>
          </p:cNvPr>
          <p:cNvSpPr txBox="1"/>
          <p:nvPr/>
        </p:nvSpPr>
        <p:spPr>
          <a:xfrm>
            <a:off x="-172541" y="493931"/>
            <a:ext cx="3535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rgbClr val="A0E557"/>
                </a:solidFill>
                <a:cs typeface="Helvetica" panose="020B0604020202020204" pitchFamily="34" charset="0"/>
              </a:rPr>
              <a:t>Interviewing: </a:t>
            </a:r>
            <a:br>
              <a:rPr lang="en-US" sz="4800" dirty="0">
                <a:solidFill>
                  <a:srgbClr val="A0E557"/>
                </a:solidFill>
                <a:cs typeface="Helvetica" panose="020B0604020202020204" pitchFamily="34" charset="0"/>
              </a:rPr>
            </a:br>
            <a:r>
              <a:rPr lang="en-US" sz="4800" dirty="0">
                <a:solidFill>
                  <a:srgbClr val="A0E557"/>
                </a:solidFill>
                <a:cs typeface="Helvetica" panose="020B0604020202020204" pitchFamily="34" charset="0"/>
              </a:rPr>
              <a:t>The Rules of the Road</a:t>
            </a:r>
            <a:endParaRPr lang="en-US" sz="4800" dirty="0">
              <a:solidFill>
                <a:srgbClr val="A0E557"/>
              </a:solidFill>
            </a:endParaRPr>
          </a:p>
        </p:txBody>
      </p:sp>
      <p:pic>
        <p:nvPicPr>
          <p:cNvPr id="8" name="Picture 7" descr="A picture containing text, queen, newspaper, sky&#10;&#10;Description automatically generated">
            <a:extLst>
              <a:ext uri="{FF2B5EF4-FFF2-40B4-BE49-F238E27FC236}">
                <a16:creationId xmlns:a16="http://schemas.microsoft.com/office/drawing/2014/main" id="{C5804402-E07F-D647-896A-17BDFF0A4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22" y="11428"/>
            <a:ext cx="5569478" cy="588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8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+mn-lt"/>
                <a:cs typeface="Helvetica" panose="020B0604020202020204" pitchFamily="34" charset="0"/>
              </a:rPr>
              <a:t>1. Making a great impression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317916" y="1978373"/>
            <a:ext cx="8354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Tell me about yourself: </a:t>
            </a:r>
            <a:r>
              <a:rPr lang="en-US" sz="3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Prepare your bullet points.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2EF1CB-E1CD-8F4E-9165-54E05304B14D}"/>
              </a:ext>
            </a:extLst>
          </p:cNvPr>
          <p:cNvSpPr txBox="1"/>
          <p:nvPr/>
        </p:nvSpPr>
        <p:spPr>
          <a:xfrm>
            <a:off x="476504" y="2586693"/>
            <a:ext cx="8521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C. Why you’re here.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This is your chance to express 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your enthusiasm for the job. 1-2 sentences.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Goal is to wrap up your pitch.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8A1D14-E0F8-4942-B7F3-2901E22FF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1107"/>
            <a:ext cx="9144000" cy="47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47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pic>
        <p:nvPicPr>
          <p:cNvPr id="4" name="Tell Me About Yourself 1.mp4">
            <a:hlinkClick r:id="" action="ppaction://media"/>
            <a:extLst>
              <a:ext uri="{FF2B5EF4-FFF2-40B4-BE49-F238E27FC236}">
                <a16:creationId xmlns:a16="http://schemas.microsoft.com/office/drawing/2014/main" id="{9188EA88-8FD4-5340-A29F-D3BE0983A7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4710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7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+mn-lt"/>
                <a:cs typeface="Helvetica" panose="020B0604020202020204" pitchFamily="34" charset="0"/>
              </a:rPr>
              <a:t>1. Making a great impression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317916" y="1978373"/>
            <a:ext cx="8354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Tell me about yourself: </a:t>
            </a:r>
            <a:r>
              <a:rPr lang="en-US" sz="3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Prepare your bullet points.</a:t>
            </a:r>
          </a:p>
        </p:txBody>
      </p:sp>
      <p:pic>
        <p:nvPicPr>
          <p:cNvPr id="5" name="Picture 4" descr="A blurry image of a person&#10;&#10;Description automatically generated">
            <a:extLst>
              <a:ext uri="{FF2B5EF4-FFF2-40B4-BE49-F238E27FC236}">
                <a16:creationId xmlns:a16="http://schemas.microsoft.com/office/drawing/2014/main" id="{512AE5E7-FABD-BE41-A96F-5D52B73EA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467"/>
            <a:ext cx="9144000" cy="512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5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pic>
        <p:nvPicPr>
          <p:cNvPr id="4" name="How to Answer Tell Me About Yourself at an Interview.mp4">
            <a:hlinkClick r:id="" action="ppaction://media"/>
            <a:extLst>
              <a:ext uri="{FF2B5EF4-FFF2-40B4-BE49-F238E27FC236}">
                <a16:creationId xmlns:a16="http://schemas.microsoft.com/office/drawing/2014/main" id="{E569BA87-EDB0-5344-9F77-E4587D25C4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44597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0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+mn-lt"/>
                <a:cs typeface="Helvetica" panose="020B0604020202020204" pitchFamily="34" charset="0"/>
              </a:rPr>
              <a:t>2.  Be Prepared: Items to Bring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2EF1CB-E1CD-8F4E-9165-54E05304B14D}"/>
              </a:ext>
            </a:extLst>
          </p:cNvPr>
          <p:cNvSpPr txBox="1"/>
          <p:nvPr/>
        </p:nvSpPr>
        <p:spPr>
          <a:xfrm>
            <a:off x="476506" y="2154941"/>
            <a:ext cx="8482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Completed Application—Printed Copy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Transcripts to 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Placement File or 3 Letters of </a:t>
            </a:r>
          </a:p>
          <a:p>
            <a:r>
              <a:rPr lang="en-US" sz="3200" dirty="0"/>
              <a:t>	Recommendation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Resume—Sample Posted Online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Portfolio—Authentic and Digital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73A405-3529-6846-99D2-DC8CB9FB1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42" y="2863601"/>
            <a:ext cx="2420600" cy="369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25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cs typeface="Helvetica" panose="020B0604020202020204" pitchFamily="34" charset="0"/>
              </a:rPr>
              <a:t>2.  Be Prepared: Items to Bring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0" y="197837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Resume: Education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92EAE1-57AD-054C-9B8A-AB6C98E6A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75" y="2575560"/>
            <a:ext cx="7562335" cy="425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19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cs typeface="Helvetica" panose="020B0604020202020204" pitchFamily="34" charset="0"/>
              </a:rPr>
              <a:t>2.  Be Prepared: Items to Bring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0" y="197837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Resume: Experience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E9CAF4-73A5-F240-9DDE-E676AB3EE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49" y="2646970"/>
            <a:ext cx="7148083" cy="1592925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CEB00B-FABF-0F44-A10D-3C37A2CF5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25" y="4229334"/>
            <a:ext cx="5803900" cy="2578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122C38-32ED-AA47-8BCC-088A323A1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128" y="4229333"/>
            <a:ext cx="1451404" cy="2578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93E645-A3E7-3A41-A3AF-B1CB5BEF1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448" y="4233455"/>
            <a:ext cx="444847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13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cs typeface="Helvetica" panose="020B0604020202020204" pitchFamily="34" charset="0"/>
              </a:rPr>
              <a:t>2.  Be Prepared: Items to Bring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0" y="197837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Resume: Leadership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33BC3E-239B-AA4B-B7B1-B4AE236AC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6" y="2687033"/>
            <a:ext cx="8276500" cy="41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77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cs typeface="Helvetica" panose="020B0604020202020204" pitchFamily="34" charset="0"/>
              </a:rPr>
              <a:t>2.  Be Prepared: Items to Bring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0" y="197837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Resume: Important Presentations/Performances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6F4C36-E602-284F-8430-C8C49E825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48" y="2563148"/>
            <a:ext cx="72517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39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cs typeface="Helvetica" panose="020B0604020202020204" pitchFamily="34" charset="0"/>
              </a:rPr>
              <a:t>2.  Be Prepared: Items to Bring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0" y="197837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Resume: References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0B6ED-3ED1-944E-BCAF-C42FCB8A2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58" y="2687033"/>
            <a:ext cx="6723557" cy="51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2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+mn-lt"/>
                <a:cs typeface="Helvetica" panose="020B0604020202020204" pitchFamily="34" charset="0"/>
              </a:rPr>
              <a:t>1. Making a great impression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227451" y="2055297"/>
            <a:ext cx="31802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Professional Attire</a:t>
            </a:r>
          </a:p>
        </p:txBody>
      </p:sp>
      <p:pic>
        <p:nvPicPr>
          <p:cNvPr id="19" name="Picture 18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69F0D254-9380-A84C-9771-AC04694A4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8" y="2651823"/>
            <a:ext cx="2336721" cy="346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10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cs typeface="Helvetica" panose="020B0604020202020204" pitchFamily="34" charset="0"/>
              </a:rPr>
              <a:t>3.  Do Your Homework Early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679619" y="2089583"/>
            <a:ext cx="77847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Find out everything you can about the school/district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Mission Statement?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Curriculum?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Courses offered?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Feeder Program?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Parent Boosters?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Visit the local programs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Attend concerts at that school</a:t>
            </a:r>
          </a:p>
        </p:txBody>
      </p:sp>
    </p:spTree>
    <p:extLst>
      <p:ext uri="{BB962C8B-B14F-4D97-AF65-F5344CB8AC3E}">
        <p14:creationId xmlns:p14="http://schemas.microsoft.com/office/powerpoint/2010/main" val="1784729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cs typeface="Helvetica" panose="020B0604020202020204" pitchFamily="34" charset="0"/>
              </a:rPr>
              <a:t>4.  Do Mock Interviews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679619" y="2089583"/>
            <a:ext cx="83161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Sample Questions:</a:t>
            </a:r>
          </a:p>
          <a:p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Tell me about yourself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What is your major instrument?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Describe your proficiency on all other 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instruments including strings?</a:t>
            </a:r>
          </a:p>
          <a:p>
            <a:pPr marL="514350" indent="-514350">
              <a:buAutoNum type="arabicPeriod" startAt="4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do you consider to be typical problems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for beginning wind/brass/percussion 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students?</a:t>
            </a:r>
          </a:p>
          <a:p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51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cs typeface="Helvetica" panose="020B0604020202020204" pitchFamily="34" charset="0"/>
              </a:rPr>
              <a:t>4.  Do Mock Interviews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679619" y="2089583"/>
            <a:ext cx="83161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Sample Questions:</a:t>
            </a:r>
          </a:p>
          <a:p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514350" indent="-514350">
              <a:buAutoNum type="arabicPeriod" startAt="5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Describe your high school and   college/university background and training.  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How have these experiences prepared you to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be a band/string/choir director?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6.  Describe you ability to develop and chart a 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marching band show. </a:t>
            </a:r>
          </a:p>
          <a:p>
            <a:pPr marL="514350" indent="-514350">
              <a:buAutoNum type="arabicPeriod" startAt="7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are your Jazz Band pedagogical skills and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describe how you teach improvisation. </a:t>
            </a:r>
          </a:p>
        </p:txBody>
      </p:sp>
    </p:spTree>
    <p:extLst>
      <p:ext uri="{BB962C8B-B14F-4D97-AF65-F5344CB8AC3E}">
        <p14:creationId xmlns:p14="http://schemas.microsoft.com/office/powerpoint/2010/main" val="2551123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cs typeface="Helvetica" panose="020B0604020202020204" pitchFamily="34" charset="0"/>
              </a:rPr>
              <a:t>4.  Do Mock Interviews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679619" y="2089583"/>
            <a:ext cx="83161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Sample Questions:</a:t>
            </a:r>
          </a:p>
          <a:p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514350" indent="-514350">
              <a:buAutoNum type="arabicPeriod" startAt="8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Describe your expectations regarding  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performance?</a:t>
            </a:r>
          </a:p>
          <a:p>
            <a:pPr marL="514350" indent="-514350">
              <a:buAutoNum type="arabicPeriod" startAt="9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What are your instructional objectives?</a:t>
            </a:r>
          </a:p>
          <a:p>
            <a:pPr marL="514350" indent="-514350">
              <a:buAutoNum type="arabicPeriod" startAt="9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What are some of your considerations in   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choosing literature for your ensembles?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11. What classroom management strategies do 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you you and how will you handle </a:t>
            </a:r>
            <a:r>
              <a:rPr lang="en-US" sz="3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behaviour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issues?</a:t>
            </a:r>
          </a:p>
        </p:txBody>
      </p:sp>
    </p:spTree>
    <p:extLst>
      <p:ext uri="{BB962C8B-B14F-4D97-AF65-F5344CB8AC3E}">
        <p14:creationId xmlns:p14="http://schemas.microsoft.com/office/powerpoint/2010/main" val="2622540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cs typeface="Helvetica" panose="020B0604020202020204" pitchFamily="34" charset="0"/>
              </a:rPr>
              <a:t>4.  Do Mock Interviews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679619" y="2089583"/>
            <a:ext cx="83161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Sample Questions:</a:t>
            </a:r>
          </a:p>
          <a:p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12. What strategies will you use to recruit   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students to your program?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13. Describe what an observer might see in a  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typical, daily rehearsal?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14. Please provide an example of a standards- 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based lesson.</a:t>
            </a:r>
          </a:p>
        </p:txBody>
      </p:sp>
    </p:spTree>
    <p:extLst>
      <p:ext uri="{BB962C8B-B14F-4D97-AF65-F5344CB8AC3E}">
        <p14:creationId xmlns:p14="http://schemas.microsoft.com/office/powerpoint/2010/main" val="3330958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cs typeface="Helvetica" panose="020B0604020202020204" pitchFamily="34" charset="0"/>
              </a:rPr>
              <a:t>4.  Do Mock Interviews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679618" y="2089583"/>
            <a:ext cx="846438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Sample Questions:</a:t>
            </a:r>
          </a:p>
          <a:p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15. In your opinion, what constitutes a superior,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meaningful performance?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16. What are your expectations regarding fund- 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raising?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17. What are some of the non-musical 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responsibilities that you have to your students?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18. What are your plans for professional 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development?</a:t>
            </a:r>
          </a:p>
        </p:txBody>
      </p:sp>
    </p:spTree>
    <p:extLst>
      <p:ext uri="{BB962C8B-B14F-4D97-AF65-F5344CB8AC3E}">
        <p14:creationId xmlns:p14="http://schemas.microsoft.com/office/powerpoint/2010/main" val="2126706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+mn-lt"/>
                <a:cs typeface="Helvetica" panose="020B0604020202020204" pitchFamily="34" charset="0"/>
              </a:rPr>
              <a:t>5. Put Yourself in My Place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092A3A0-49F3-E347-9586-2B7BEBF53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52" y="1857513"/>
            <a:ext cx="6229091" cy="44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99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888187" y="2384690"/>
            <a:ext cx="53591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>
                <a:latin typeface="Helvetica" panose="020B0604020202020204" pitchFamily="34" charset="0"/>
                <a:cs typeface="Helvetica" panose="020B0604020202020204" pitchFamily="34" charset="0"/>
              </a:rPr>
              <a:t>Master Educator Program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70" y="1457214"/>
            <a:ext cx="3555993" cy="940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9000" y="3446157"/>
            <a:ext cx="73660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Our mission is to provide inspiring professional development opportunities and artistic music collaborations for music educators at the local, state and national levels. 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969" t="70856" r="13360"/>
          <a:stretch/>
        </p:blipFill>
        <p:spPr>
          <a:xfrm>
            <a:off x="8566" y="5617939"/>
            <a:ext cx="9126869" cy="3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8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+mn-lt"/>
                <a:cs typeface="Helvetica" panose="020B0604020202020204" pitchFamily="34" charset="0"/>
              </a:rPr>
              <a:t>1. Making a great impression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227451" y="2055297"/>
            <a:ext cx="31802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Professional Attire</a:t>
            </a:r>
          </a:p>
        </p:txBody>
      </p:sp>
      <p:pic>
        <p:nvPicPr>
          <p:cNvPr id="19" name="Picture 18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69F0D254-9380-A84C-9771-AC04694A4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8" y="2651823"/>
            <a:ext cx="2336721" cy="3466983"/>
          </a:xfrm>
          <a:prstGeom prst="rect">
            <a:avLst/>
          </a:prstGeom>
        </p:spPr>
      </p:pic>
      <p:pic>
        <p:nvPicPr>
          <p:cNvPr id="29" name="Picture 28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260C9CBC-C358-5B4E-BD22-4CDA61CF5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59" y="2735005"/>
            <a:ext cx="2052026" cy="22785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596FB09-F7D6-F748-ABE7-980750487733}"/>
              </a:ext>
            </a:extLst>
          </p:cNvPr>
          <p:cNvSpPr txBox="1"/>
          <p:nvPr/>
        </p:nvSpPr>
        <p:spPr>
          <a:xfrm>
            <a:off x="4616235" y="2055296"/>
            <a:ext cx="2321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Pressed Shirt</a:t>
            </a:r>
          </a:p>
        </p:txBody>
      </p:sp>
    </p:spTree>
    <p:extLst>
      <p:ext uri="{BB962C8B-B14F-4D97-AF65-F5344CB8AC3E}">
        <p14:creationId xmlns:p14="http://schemas.microsoft.com/office/powerpoint/2010/main" val="2638510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+mn-lt"/>
                <a:cs typeface="Helvetica" panose="020B0604020202020204" pitchFamily="34" charset="0"/>
              </a:rPr>
              <a:t>1. Making a great impression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227451" y="2055297"/>
            <a:ext cx="31802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Professional Attire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3FFF46-3781-024A-B3A0-7179448053DC}"/>
              </a:ext>
            </a:extLst>
          </p:cNvPr>
          <p:cNvSpPr txBox="1"/>
          <p:nvPr/>
        </p:nvSpPr>
        <p:spPr>
          <a:xfrm>
            <a:off x="3153732" y="2964739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Suit</a:t>
            </a:r>
          </a:p>
        </p:txBody>
      </p:sp>
      <p:pic>
        <p:nvPicPr>
          <p:cNvPr id="19" name="Picture 18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69F0D254-9380-A84C-9771-AC04694A4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8" y="2651823"/>
            <a:ext cx="2336721" cy="3466983"/>
          </a:xfrm>
          <a:prstGeom prst="rect">
            <a:avLst/>
          </a:prstGeom>
        </p:spPr>
      </p:pic>
      <p:pic>
        <p:nvPicPr>
          <p:cNvPr id="23" name="Picture 2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352E95F-F911-8D44-B3AD-918C8ADEE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77" y="3684157"/>
            <a:ext cx="3149213" cy="2892882"/>
          </a:xfrm>
          <a:prstGeom prst="rect">
            <a:avLst/>
          </a:prstGeom>
        </p:spPr>
      </p:pic>
      <p:pic>
        <p:nvPicPr>
          <p:cNvPr id="29" name="Picture 28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260C9CBC-C358-5B4E-BD22-4CDA61CF5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59" y="2735005"/>
            <a:ext cx="2052026" cy="22785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596FB09-F7D6-F748-ABE7-980750487733}"/>
              </a:ext>
            </a:extLst>
          </p:cNvPr>
          <p:cNvSpPr txBox="1"/>
          <p:nvPr/>
        </p:nvSpPr>
        <p:spPr>
          <a:xfrm>
            <a:off x="4616235" y="2055296"/>
            <a:ext cx="2321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Pressed Shirt</a:t>
            </a:r>
          </a:p>
        </p:txBody>
      </p:sp>
    </p:spTree>
    <p:extLst>
      <p:ext uri="{BB962C8B-B14F-4D97-AF65-F5344CB8AC3E}">
        <p14:creationId xmlns:p14="http://schemas.microsoft.com/office/powerpoint/2010/main" val="2638510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+mn-lt"/>
                <a:cs typeface="Helvetica" panose="020B0604020202020204" pitchFamily="34" charset="0"/>
              </a:rPr>
              <a:t>1. Making a great impression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227451" y="2055297"/>
            <a:ext cx="31802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Professional Attire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3FFF46-3781-024A-B3A0-7179448053DC}"/>
              </a:ext>
            </a:extLst>
          </p:cNvPr>
          <p:cNvSpPr txBox="1"/>
          <p:nvPr/>
        </p:nvSpPr>
        <p:spPr>
          <a:xfrm>
            <a:off x="3153732" y="2964739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Suit</a:t>
            </a:r>
          </a:p>
        </p:txBody>
      </p:sp>
      <p:pic>
        <p:nvPicPr>
          <p:cNvPr id="19" name="Picture 18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69F0D254-9380-A84C-9771-AC04694A4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68" y="2651823"/>
            <a:ext cx="2336721" cy="3466983"/>
          </a:xfrm>
          <a:prstGeom prst="rect">
            <a:avLst/>
          </a:prstGeom>
        </p:spPr>
      </p:pic>
      <p:pic>
        <p:nvPicPr>
          <p:cNvPr id="23" name="Picture 2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352E95F-F911-8D44-B3AD-918C8ADEE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877" y="3684157"/>
            <a:ext cx="3149213" cy="2892882"/>
          </a:xfrm>
          <a:prstGeom prst="rect">
            <a:avLst/>
          </a:prstGeom>
        </p:spPr>
      </p:pic>
      <p:pic>
        <p:nvPicPr>
          <p:cNvPr id="25" name="Picture 24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D6546859-9B93-5D4D-B355-14B7075DF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86" y="4154259"/>
            <a:ext cx="2336722" cy="24521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DA07373-1975-0545-AE5D-3DA5239E59CC}"/>
              </a:ext>
            </a:extLst>
          </p:cNvPr>
          <p:cNvSpPr txBox="1"/>
          <p:nvPr/>
        </p:nvSpPr>
        <p:spPr>
          <a:xfrm>
            <a:off x="6883169" y="3624781"/>
            <a:ext cx="2129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Open Collar</a:t>
            </a:r>
          </a:p>
        </p:txBody>
      </p:sp>
      <p:pic>
        <p:nvPicPr>
          <p:cNvPr id="29" name="Picture 28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260C9CBC-C358-5B4E-BD22-4CDA61CF5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59" y="2735005"/>
            <a:ext cx="2052026" cy="22785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596FB09-F7D6-F748-ABE7-980750487733}"/>
              </a:ext>
            </a:extLst>
          </p:cNvPr>
          <p:cNvSpPr txBox="1"/>
          <p:nvPr/>
        </p:nvSpPr>
        <p:spPr>
          <a:xfrm>
            <a:off x="4616235" y="2055296"/>
            <a:ext cx="2321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Pressed Shirt</a:t>
            </a:r>
          </a:p>
        </p:txBody>
      </p:sp>
    </p:spTree>
    <p:extLst>
      <p:ext uri="{BB962C8B-B14F-4D97-AF65-F5344CB8AC3E}">
        <p14:creationId xmlns:p14="http://schemas.microsoft.com/office/powerpoint/2010/main" val="2638510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+mn-lt"/>
                <a:cs typeface="Helvetica" panose="020B0604020202020204" pitchFamily="34" charset="0"/>
              </a:rPr>
              <a:t>1. Making a great impression</a:t>
            </a:r>
          </a:p>
        </p:txBody>
      </p:sp>
      <p:pic>
        <p:nvPicPr>
          <p:cNvPr id="12" name="Picture 11" descr="A person standing next to a window&#10;&#10;Description automatically generated">
            <a:extLst>
              <a:ext uri="{FF2B5EF4-FFF2-40B4-BE49-F238E27FC236}">
                <a16:creationId xmlns:a16="http://schemas.microsoft.com/office/drawing/2014/main" id="{171F7005-BC5A-654A-AC1A-00343A12B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41" y="2482637"/>
            <a:ext cx="3528916" cy="253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476506" y="1897862"/>
            <a:ext cx="8553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Confident Handshake and Eye Contact with a Smile</a:t>
            </a:r>
          </a:p>
        </p:txBody>
      </p:sp>
      <p:pic>
        <p:nvPicPr>
          <p:cNvPr id="4" name="Picture 3" descr="Two people standing in a room&#10;&#10;Description automatically generated">
            <a:extLst>
              <a:ext uri="{FF2B5EF4-FFF2-40B4-BE49-F238E27FC236}">
                <a16:creationId xmlns:a16="http://schemas.microsoft.com/office/drawing/2014/main" id="{80384BB3-EAB9-8441-BF54-B195286D9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982" y="2522772"/>
            <a:ext cx="3436677" cy="2490165"/>
          </a:xfrm>
          <a:prstGeom prst="rect">
            <a:avLst/>
          </a:prstGeom>
        </p:spPr>
      </p:pic>
      <p:pic>
        <p:nvPicPr>
          <p:cNvPr id="6" name="Picture 5" descr="A picture containing person, outdoor, man&#10;&#10;Description automatically generated">
            <a:extLst>
              <a:ext uri="{FF2B5EF4-FFF2-40B4-BE49-F238E27FC236}">
                <a16:creationId xmlns:a16="http://schemas.microsoft.com/office/drawing/2014/main" id="{D1E20519-2F4A-7E4D-8B6B-18A8AB0E1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164" y="4894144"/>
            <a:ext cx="2539672" cy="16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41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+mn-lt"/>
                <a:cs typeface="Helvetica" panose="020B0604020202020204" pitchFamily="34" charset="0"/>
              </a:rPr>
              <a:t>1. Making a great impression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3FFF46-3781-024A-B3A0-7179448053DC}"/>
              </a:ext>
            </a:extLst>
          </p:cNvPr>
          <p:cNvSpPr txBox="1"/>
          <p:nvPr/>
        </p:nvSpPr>
        <p:spPr>
          <a:xfrm>
            <a:off x="1354905" y="2079096"/>
            <a:ext cx="29299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Engaged Posture</a:t>
            </a:r>
          </a:p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Lean In Slightly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0F1612-17AC-074D-A526-2D3ECBCF183A}"/>
              </a:ext>
            </a:extLst>
          </p:cNvPr>
          <p:cNvSpPr txBox="1"/>
          <p:nvPr/>
        </p:nvSpPr>
        <p:spPr>
          <a:xfrm>
            <a:off x="5363899" y="3020441"/>
            <a:ext cx="26093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Slow down </a:t>
            </a:r>
          </a:p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your breathing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AF5D99-8631-3742-8E13-060A7F0D0A49}"/>
              </a:ext>
            </a:extLst>
          </p:cNvPr>
          <p:cNvSpPr txBox="1"/>
          <p:nvPr/>
        </p:nvSpPr>
        <p:spPr>
          <a:xfrm>
            <a:off x="5469568" y="4372768"/>
            <a:ext cx="23980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Gesture</a:t>
            </a:r>
          </a:p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for emphasis</a:t>
            </a:r>
          </a:p>
        </p:txBody>
      </p:sp>
      <p:pic>
        <p:nvPicPr>
          <p:cNvPr id="4" name="Picture 3" descr="A person sitting at a table looking at a computer&#10;&#10;Description automatically generated">
            <a:extLst>
              <a:ext uri="{FF2B5EF4-FFF2-40B4-BE49-F238E27FC236}">
                <a16:creationId xmlns:a16="http://schemas.microsoft.com/office/drawing/2014/main" id="{4BDB57D2-623F-404D-B2AD-A5C1A31C7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0" y="3156314"/>
            <a:ext cx="4344480" cy="24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06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+mn-lt"/>
                <a:cs typeface="Helvetica" panose="020B0604020202020204" pitchFamily="34" charset="0"/>
              </a:rPr>
              <a:t>1. Making a great impression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317916" y="1978373"/>
            <a:ext cx="8354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Tell me about yourself: </a:t>
            </a:r>
            <a:r>
              <a:rPr lang="en-US" sz="3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Prepare your bullet points.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2EF1CB-E1CD-8F4E-9165-54E05304B14D}"/>
              </a:ext>
            </a:extLst>
          </p:cNvPr>
          <p:cNvSpPr txBox="1"/>
          <p:nvPr/>
        </p:nvSpPr>
        <p:spPr>
          <a:xfrm>
            <a:off x="476504" y="2586693"/>
            <a:ext cx="852172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3200" dirty="0"/>
              <a:t>Who you are.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Lead with what’s most recent. I’m a graduate from UT Martin, etc. Start strong and grab attention. </a:t>
            </a:r>
          </a:p>
          <a:p>
            <a:pPr marL="514350" indent="-514350">
              <a:buAutoNum type="alphaUcPeriod"/>
            </a:pPr>
            <a:r>
              <a:rPr lang="en-US" sz="3200" dirty="0"/>
              <a:t>Why you’re qualified. 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2-4 points. What relevant experience would make the interviewer take notice—i.e. not just what “anyone” would have done. Accomplishments? Proof of performance? Unique skill sets?</a:t>
            </a:r>
          </a:p>
        </p:txBody>
      </p:sp>
    </p:spTree>
    <p:extLst>
      <p:ext uri="{BB962C8B-B14F-4D97-AF65-F5344CB8AC3E}">
        <p14:creationId xmlns:p14="http://schemas.microsoft.com/office/powerpoint/2010/main" val="4254076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07" y="62923"/>
            <a:ext cx="8190985" cy="11943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Interviewing: </a:t>
            </a:r>
            <a:b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3600" dirty="0">
                <a:solidFill>
                  <a:srgbClr val="92D050"/>
                </a:solidFill>
                <a:latin typeface="+mn-lt"/>
                <a:cs typeface="Helvetica" panose="020B0604020202020204" pitchFamily="34" charset="0"/>
              </a:rPr>
              <a:t>The Rules of the Road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30CFB6-B647-EA43-863A-CDA217E257A5}"/>
              </a:ext>
            </a:extLst>
          </p:cNvPr>
          <p:cNvSpPr txBox="1">
            <a:spLocks/>
          </p:cNvSpPr>
          <p:nvPr/>
        </p:nvSpPr>
        <p:spPr>
          <a:xfrm>
            <a:off x="476506" y="1257300"/>
            <a:ext cx="8190985" cy="708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-9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+mn-lt"/>
                <a:cs typeface="Helvetica" panose="020B0604020202020204" pitchFamily="34" charset="0"/>
              </a:rPr>
              <a:t>1. Making a great impression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CF40B-43AB-9D46-8B67-8F55F23793B0}"/>
              </a:ext>
            </a:extLst>
          </p:cNvPr>
          <p:cNvSpPr txBox="1"/>
          <p:nvPr/>
        </p:nvSpPr>
        <p:spPr>
          <a:xfrm>
            <a:off x="317916" y="1978373"/>
            <a:ext cx="8354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Tell me about yourself: </a:t>
            </a:r>
            <a:r>
              <a:rPr lang="en-US" sz="32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Prepare your bullet points.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2EF1CB-E1CD-8F4E-9165-54E05304B14D}"/>
              </a:ext>
            </a:extLst>
          </p:cNvPr>
          <p:cNvSpPr txBox="1"/>
          <p:nvPr/>
        </p:nvSpPr>
        <p:spPr>
          <a:xfrm>
            <a:off x="476504" y="2586693"/>
            <a:ext cx="8521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C. Why you’re here.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This is your chance to express 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your enthusiasm for the job. Use 1-2 sentences. </a:t>
            </a:r>
          </a:p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Goal is to wrap up your pitch.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09099-E112-B748-9BE3-5C2895F413DD}"/>
              </a:ext>
            </a:extLst>
          </p:cNvPr>
          <p:cNvSpPr txBox="1"/>
          <p:nvPr/>
        </p:nvSpPr>
        <p:spPr>
          <a:xfrm>
            <a:off x="259276" y="4892814"/>
            <a:ext cx="8521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PREPARE YOUR ELEVATOR PITCH!</a:t>
            </a:r>
            <a:endParaRPr lang="en-US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57482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Custom 1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122458"/>
      </a:accent1>
      <a:accent2>
        <a:srgbClr val="679FF4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2079</TotalTime>
  <Words>771</Words>
  <Application>Microsoft Macintosh PowerPoint</Application>
  <PresentationFormat>On-screen Show (4:3)</PresentationFormat>
  <Paragraphs>147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Helvetica</vt:lpstr>
      <vt:lpstr>High Tower Text</vt:lpstr>
      <vt:lpstr>Metropolitan</vt:lpstr>
      <vt:lpstr>Marcia Neel           Master Educator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Interviewing:  The Rules of the Road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ARIntern</dc:creator>
  <cp:lastModifiedBy>Marcia Neel</cp:lastModifiedBy>
  <cp:revision>119</cp:revision>
  <dcterms:created xsi:type="dcterms:W3CDTF">2019-03-26T01:07:26Z</dcterms:created>
  <dcterms:modified xsi:type="dcterms:W3CDTF">2019-03-26T02:16:40Z</dcterms:modified>
</cp:coreProperties>
</file>