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5"/>
  </p:notesMasterIdLst>
  <p:sldIdLst>
    <p:sldId id="287" r:id="rId2"/>
    <p:sldId id="259" r:id="rId3"/>
    <p:sldId id="302" r:id="rId4"/>
    <p:sldId id="260" r:id="rId5"/>
    <p:sldId id="284" r:id="rId6"/>
    <p:sldId id="294" r:id="rId7"/>
    <p:sldId id="295" r:id="rId8"/>
    <p:sldId id="290" r:id="rId9"/>
    <p:sldId id="306" r:id="rId10"/>
    <p:sldId id="291" r:id="rId11"/>
    <p:sldId id="307" r:id="rId12"/>
    <p:sldId id="292" r:id="rId13"/>
    <p:sldId id="308" r:id="rId14"/>
    <p:sldId id="285" r:id="rId15"/>
    <p:sldId id="305" r:id="rId16"/>
    <p:sldId id="263" r:id="rId17"/>
    <p:sldId id="264" r:id="rId18"/>
    <p:sldId id="265" r:id="rId19"/>
    <p:sldId id="266" r:id="rId20"/>
    <p:sldId id="268" r:id="rId21"/>
    <p:sldId id="289" r:id="rId22"/>
    <p:sldId id="270" r:id="rId23"/>
    <p:sldId id="288" r:id="rId24"/>
    <p:sldId id="272" r:id="rId25"/>
    <p:sldId id="301" r:id="rId26"/>
    <p:sldId id="309" r:id="rId27"/>
    <p:sldId id="273" r:id="rId28"/>
    <p:sldId id="274" r:id="rId29"/>
    <p:sldId id="275" r:id="rId30"/>
    <p:sldId id="276" r:id="rId31"/>
    <p:sldId id="277" r:id="rId32"/>
    <p:sldId id="280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09CA-963B-2B40-B397-71E9B1C07EE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D9116-B4D5-5A49-95EA-0FACA5513BF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537E1-1B67-ED44-88EF-1C9F23495C72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4698C-CCA3-8E44-A825-574C72707CC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81BB-7547-F04D-B467-AD620DF8FB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0B11-E947-474B-A1C8-88D3171EDF0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93E8-D1CF-E644-959A-1E2E4731590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F665-4EF5-A94F-A657-9901CF5B834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E2F66-0E2D-C347-9299-CA6A137D763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BDA2-ACC5-6A46-AF54-E6664E4129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21A8-3DA3-214A-9797-136325493D6C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1.png"/><Relationship Id="rId1" Type="http://schemas.openxmlformats.org/officeDocument/2006/relationships/video" Target="file://localhost/Users/marcianeel/Desktop/%20TBDW%202016%20Keynote%20PPT%20Address/%20Keynote%20PPT%20Videos/%20PPT%20Slide%209%20Produce%20Increible%20Outcomes%20Star%20Wars-Jeffrey%20Ding.mp4" TargetMode="Externa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3.png"/><Relationship Id="rId1" Type="http://schemas.openxmlformats.org/officeDocument/2006/relationships/video" Target="file://localhost/Users/marcianeel/Desktop/%20TBDW%202016%20Keynote%20PPT%20Address/%20Keynote%20PPT%20Videos/%20PPT%20Slide%2013%20Result-Driven%20Communication.mp4" TargetMode="Externa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4.png"/><Relationship Id="rId1" Type="http://schemas.openxmlformats.org/officeDocument/2006/relationships/video" Target="file://localhost/Users/marcianeel/Desktop/Projects/%20USE%20in%20Presentations%3F/Videos/Videos%20on%20My%20YouTube/Simo%CC%81n%20Boliva%CC%81r%20Youth%20Orch%20%22Mambo%22.mp4" TargetMode="Externa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5.png"/><Relationship Id="rId1" Type="http://schemas.openxmlformats.org/officeDocument/2006/relationships/video" Target="file://localhost/Users/marcianeel/Desktop/%20TBDW%202016%20Keynote%20PPT%20Address/%20Keynote%20PPT%20Videos/%20PPT%20Slide%2017%20Creativity-Ohio%20State%20Video%20Game%20Show.mp4" TargetMode="Externa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6.png"/><Relationship Id="rId1" Type="http://schemas.openxmlformats.org/officeDocument/2006/relationships/video" Target="file://localhost/Users/marcianeel/Desktop/Projects/%20USE%20in%20Presentations%3F/Videos/Slide%207%20Lemons%20to%20Lemonade.mp4" TargetMode="Externa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arcianeel/Desktop/%20TBDW%202016%20Keynote%20PPT%20Address/%20Keynote%20PPT%20Videos/%20PPT%20Slide%2026%20Mariachi%20Performance:Bailey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video" Target="file://localhost/Users/marcianeel/Desktop/%20TBDW%202016%20Keynote%20PPT%20Address/%20PPT%20Slide%203%20Little%20Girl%20Conducting%20at%20Church%20copy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8.png"/><Relationship Id="rId1" Type="http://schemas.openxmlformats.org/officeDocument/2006/relationships/video" Target="file://localhost/Users/marcianeel/Desktop/%20TBDW%202016%20Keynote%20PPT%20Address/%20Keynote%20PPT%20Videos/%20PPT%20Slide%203%20Joey%20Alexander%20piano%20prodigy%20solo!.mp4" TargetMode="Externa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7" Type="http://schemas.openxmlformats.org/officeDocument/2006/relationships/image" Target="../media/image21.pdf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40072"/>
            <a:ext cx="9144000" cy="2582676"/>
          </a:xfrm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“One is Too Small a Number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 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to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Achieve Something Great”</a:t>
            </a:r>
            <a:endParaRPr lang="en-US" sz="4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164838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Times New Roman" pitchFamily="-104" charset="0"/>
              </a:rPr>
              <a:t>2016 #TBDW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-22503" y="547792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marcia@musicedconsultants.net</a:t>
            </a:r>
            <a:endParaRPr lang="en-US" sz="28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www.musiceducationconsultants.net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/conference-materials</a:t>
            </a:r>
            <a:endParaRPr lang="en-US" sz="2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2503" y="428337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July 28, 2016</a:t>
            </a:r>
            <a:endParaRPr lang="en-US" sz="4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iPhone Graph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102" y="42549"/>
            <a:ext cx="1044384" cy="1300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761" y="109084"/>
            <a:ext cx="6217088" cy="123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14" y="2029089"/>
            <a:ext cx="46646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Vic Firth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99" y="2104443"/>
            <a:ext cx="3492500" cy="23241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14" y="2029089"/>
            <a:ext cx="46646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Vic Firth 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was inspired to design a higher-quality mallet than the “warped utensils and implements not specifically designed</a:t>
            </a:r>
            <a:endParaRPr lang="en-US" sz="4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99" y="2104443"/>
            <a:ext cx="3492500" cy="23241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3243" y="4528426"/>
            <a:ext cx="871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for percussionists” while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playing timpani with the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Boston Symphony Orchestra. </a:t>
            </a:r>
            <a:endParaRPr lang="en-US" sz="4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04" y="2211683"/>
            <a:ext cx="412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Les Paul</a:t>
            </a:r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40" y="2397203"/>
            <a:ext cx="4418470" cy="2244302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04" y="2211683"/>
            <a:ext cx="4123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Les Paul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invented the solid body guitar because his audience at a BBQ joint couldn’t hear him play.</a:t>
            </a:r>
          </a:p>
          <a:p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40" y="2397203"/>
            <a:ext cx="4418470" cy="2244302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78" y="1562120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529" y="1673948"/>
            <a:ext cx="8307295" cy="397031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EXAMPLE: </a:t>
            </a:r>
            <a:r>
              <a:rPr lang="en-US" sz="3600" dirty="0" smtClean="0">
                <a:latin typeface="Times New Roman"/>
                <a:cs typeface="Times New Roman"/>
              </a:rPr>
              <a:t>Ability to analyze how parts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of a whole interact with each other to </a:t>
            </a:r>
            <a:r>
              <a:rPr lang="en-US" sz="3600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produce overall outcomes </a:t>
            </a:r>
            <a:r>
              <a:rPr lang="en-US" sz="3600" dirty="0" smtClean="0">
                <a:latin typeface="Times New Roman"/>
                <a:cs typeface="Times New Roman"/>
              </a:rPr>
              <a:t>in complex systems.</a:t>
            </a:r>
          </a:p>
          <a:p>
            <a:endParaRPr lang="en-US" sz="3600" dirty="0" smtClean="0">
              <a:latin typeface="Times New Roman"/>
              <a:cs typeface="Times New Roman"/>
            </a:endParaRPr>
          </a:p>
          <a:p>
            <a:r>
              <a:rPr lang="en-US" sz="3600" dirty="0" smtClean="0">
                <a:latin typeface="Times New Roman"/>
                <a:cs typeface="Times New Roman"/>
              </a:rPr>
              <a:t>See how this creative young man used this concept to produce a remarkable outcome!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3182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78644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88497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-104" charset="0"/>
              </a:rPr>
              <a:t>JEFFREY DING - </a:t>
            </a:r>
            <a:r>
              <a:rPr lang="en-US" sz="3200" dirty="0" smtClean="0">
                <a:latin typeface="Times New Roman"/>
                <a:cs typeface="Times New Roman"/>
              </a:rPr>
              <a:t>Produce overall outcomes 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8" name=" PPT Slide 9 Produce Increible Outcomes Star Wars-Jeffrey Ding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38769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6002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2.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ommunication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200" dirty="0" smtClean="0">
                <a:latin typeface="Times New Roman" pitchFamily="-104" charset="0"/>
              </a:rPr>
              <a:t>Ability to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-104" charset="0"/>
              </a:rPr>
              <a:t>listen</a:t>
            </a:r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/>
            <a:r>
              <a:rPr lang="en-US" sz="3200" dirty="0" smtClean="0">
                <a:latin typeface="Times New Roman" pitchFamily="-104" charset="0"/>
              </a:rPr>
              <a:t>effectively</a:t>
            </a:r>
          </a:p>
          <a:p>
            <a:pPr lvl="1" algn="l"/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Ability </a:t>
            </a:r>
            <a:r>
              <a:rPr lang="en-US" sz="3200" dirty="0">
                <a:latin typeface="Times New Roman" pitchFamily="-104" charset="0"/>
              </a:rPr>
              <a:t>to </a:t>
            </a:r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express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thoughts</a:t>
            </a:r>
            <a:r>
              <a:rPr lang="en-US" sz="3200" dirty="0">
                <a:latin typeface="Times New Roman" pitchFamily="-104" charset="0"/>
              </a:rPr>
              <a:t> effectively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others</a:t>
            </a:r>
            <a:r>
              <a:rPr lang="en-US" sz="3200" dirty="0" smtClean="0">
                <a:latin typeface="Times New Roman" pitchFamily="-104" charset="0"/>
              </a:rPr>
              <a:t> – 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both </a:t>
            </a:r>
            <a:r>
              <a:rPr lang="en-US" sz="3200" dirty="0">
                <a:latin typeface="Times New Roman" pitchFamily="-104" charset="0"/>
              </a:rPr>
              <a:t>verbally and</a:t>
            </a:r>
            <a:r>
              <a:rPr lang="en-US" sz="3200" dirty="0" smtClean="0">
                <a:latin typeface="Times New Roman" pitchFamily="-104" charset="0"/>
              </a:rPr>
              <a:t> non</a:t>
            </a:r>
            <a:r>
              <a:rPr lang="en-US" sz="3200" dirty="0">
                <a:latin typeface="Times New Roman" pitchFamily="-104" charset="0"/>
              </a:rPr>
              <a:t>-</a:t>
            </a:r>
            <a:r>
              <a:rPr lang="en-US" sz="3200" dirty="0" smtClean="0">
                <a:latin typeface="Times New Roman" pitchFamily="-104" charset="0"/>
              </a:rPr>
              <a:t>verbally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Have you tried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3200" dirty="0" smtClean="0">
                <a:latin typeface="Times New Roman" pitchFamily="-104" charset="0"/>
              </a:rPr>
              <a:t>?</a:t>
            </a:r>
          </a:p>
          <a:p>
            <a:pPr lvl="1" algn="l"/>
            <a:endParaRPr lang="en-US" sz="3200" dirty="0" smtClean="0">
              <a:latin typeface="Times New Roman" pitchFamily="-104" charset="0"/>
            </a:endParaRPr>
          </a:p>
          <a:p>
            <a:pPr lvl="1" algn="l"/>
            <a:endParaRPr lang="en-US" sz="2000" dirty="0">
              <a:latin typeface="Times New Roman" pitchFamily="-104" charset="0"/>
            </a:endParaRPr>
          </a:p>
        </p:txBody>
      </p:sp>
      <p:pic>
        <p:nvPicPr>
          <p:cNvPr id="26629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2672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9763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-104" charset="0"/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Result-driven</a:t>
            </a:r>
            <a:r>
              <a:rPr lang="en-US" sz="3200" dirty="0">
                <a:latin typeface="Times New Roman" pitchFamily="-10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r>
              <a:rPr lang="en-US" sz="3200" dirty="0">
                <a:latin typeface="Times New Roman" pitchFamily="-104" charset="0"/>
              </a:rPr>
              <a:t>: Listening and</a:t>
            </a:r>
          </a:p>
          <a:p>
            <a:pPr marL="457200" indent="-457200" algn="ctr">
              <a:buFont typeface="Arial" pitchFamily="-104" charset="0"/>
              <a:buNone/>
            </a:pPr>
            <a:r>
              <a:rPr lang="en-US" sz="3200" dirty="0">
                <a:latin typeface="Times New Roman" pitchFamily="-104" charset="0"/>
              </a:rPr>
              <a:t>communicating effectively will guarantee success!</a:t>
            </a:r>
          </a:p>
        </p:txBody>
      </p:sp>
      <p:pic>
        <p:nvPicPr>
          <p:cNvPr id="6" name=" PPT Slide 13 Result-Driven Communic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2053531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12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336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3.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ollaboration</a:t>
            </a:r>
            <a:r>
              <a:rPr lang="en-US" sz="3600" b="1" dirty="0">
                <a:latin typeface="Times New Roman" pitchFamily="-104" charset="0"/>
              </a:rPr>
              <a:t> (Teamwork).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work effectively and respectfully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endParaRPr lang="en-US" sz="32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4311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Teamwork:</a:t>
            </a:r>
            <a:r>
              <a:rPr lang="en-US" sz="2800" b="1" dirty="0" smtClean="0">
                <a:latin typeface="Times New Roman" pitchFamily="-104" charset="0"/>
              </a:rPr>
              <a:t> </a:t>
            </a:r>
            <a:r>
              <a:rPr lang="en-US" sz="2800" b="1" u="sng" dirty="0" smtClean="0">
                <a:latin typeface="Times New Roman" pitchFamily="-104" charset="0"/>
              </a:rPr>
              <a:t>EFFECTIVE </a:t>
            </a:r>
            <a:r>
              <a:rPr lang="en-US" sz="2800" dirty="0" smtClean="0">
                <a:latin typeface="Times New Roman" pitchFamily="-104" charset="0"/>
              </a:rPr>
              <a:t>when </a:t>
            </a:r>
            <a:r>
              <a:rPr lang="en-US" sz="2800" b="1" u="sng" dirty="0">
                <a:latin typeface="Times New Roman" pitchFamily="-104" charset="0"/>
              </a:rPr>
              <a:t>EVERYONE</a:t>
            </a:r>
            <a:r>
              <a:rPr lang="en-US" sz="2800" dirty="0">
                <a:latin typeface="Times New Roman" pitchFamily="-104" charset="0"/>
              </a:rPr>
              <a:t> does their job.</a:t>
            </a:r>
          </a:p>
        </p:txBody>
      </p:sp>
      <p:pic>
        <p:nvPicPr>
          <p:cNvPr id="7" name="Simón Bolivár Youth Orch &quot;Mambo&quot;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1923" y="1709417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33400" y="1600201"/>
            <a:ext cx="79248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n-US" sz="3600" i="1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Im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r>
              <a:rPr lang="en-US" sz="4400" dirty="0" smtClean="0">
                <a:latin typeface="Times New Roman" pitchFamily="-104" charset="0"/>
              </a:rPr>
              <a:t> </a:t>
            </a:r>
          </a:p>
          <a:p>
            <a:endParaRPr lang="en-US" sz="2000" dirty="0" smtClean="0">
              <a:latin typeface="Times New Roman" pitchFamily="-104" charset="0"/>
            </a:endParaRPr>
          </a:p>
          <a:p>
            <a:pPr algn="ctr"/>
            <a:r>
              <a:rPr lang="en-US" sz="4000" b="1" dirty="0" err="1" smtClean="0">
                <a:latin typeface="Times New Roman" pitchFamily="-104" charset="0"/>
              </a:rPr>
              <a:t>vs</a:t>
            </a:r>
            <a:endParaRPr lang="en-US" sz="4400" dirty="0">
              <a:latin typeface="Times New Roman" pitchFamily="-104" charset="0"/>
            </a:endParaRPr>
          </a:p>
          <a:p>
            <a:endParaRPr lang="en-US" sz="4400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7038" y="1143000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School is. . .</a:t>
            </a:r>
            <a:endParaRPr lang="en-US" sz="3600" i="1" dirty="0">
              <a:latin typeface="Times New Roman" pitchFamily="-10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1025" y="36576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Music is. . .</a:t>
            </a:r>
            <a:endParaRPr lang="en-US" sz="4400" i="1" dirty="0">
              <a:latin typeface="Times New Roman" pitchFamily="-1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 algn="l">
              <a:buAutoNum type="arabicPeriod" startAt="4"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 smtClean="0">
                <a:latin typeface="Times New Roman" pitchFamily="-104" charset="0"/>
              </a:rPr>
              <a:t>reativity</a:t>
            </a:r>
            <a:r>
              <a:rPr lang="en-US" sz="3600" b="1" dirty="0" smtClean="0">
                <a:latin typeface="Times New Roman" pitchFamily="-104" charset="0"/>
              </a:rPr>
              <a:t> </a:t>
            </a:r>
            <a:r>
              <a:rPr lang="en-US" sz="3600" b="1" dirty="0">
                <a:latin typeface="Times New Roman" pitchFamily="-104" charset="0"/>
              </a:rPr>
              <a:t>(Innovation). . .</a:t>
            </a:r>
            <a:endParaRPr lang="en-US" sz="3200" dirty="0" smtClean="0">
              <a:latin typeface="Times New Roman" pitchFamily="-104" charset="0"/>
            </a:endParaRPr>
          </a:p>
          <a:p>
            <a:pPr marL="914400" lvl="1" indent="-457200" algn="l">
              <a:buAutoNum type="arabicPeriod" startAt="4"/>
            </a:pPr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4400" dirty="0">
                <a:latin typeface="Times New Roman" pitchFamily="-104" charset="0"/>
              </a:rPr>
              <a:t>Ability to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create new and more worthwhile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 ideas</a:t>
            </a:r>
            <a:r>
              <a:rPr lang="en-US" sz="4400" dirty="0" smtClean="0">
                <a:latin typeface="Times New Roman" pitchFamily="-104" charset="0"/>
              </a:rPr>
              <a:t> </a:t>
            </a:r>
            <a:r>
              <a:rPr lang="en-US" sz="4400" dirty="0">
                <a:latin typeface="Times New Roman" pitchFamily="-104" charset="0"/>
              </a:rPr>
              <a:t>and</a:t>
            </a:r>
            <a:r>
              <a:rPr lang="en-US" sz="4400" dirty="0" smtClean="0">
                <a:latin typeface="Times New Roman" pitchFamily="-104" charset="0"/>
              </a:rPr>
              <a:t> to work creatively with others.</a:t>
            </a:r>
          </a:p>
          <a:p>
            <a:pPr lvl="1" algn="l"/>
            <a:endParaRPr lang="en-US" sz="20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-104" charset="0"/>
              </a:rPr>
              <a:t>(Innovation):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-104" charset="0"/>
              </a:rPr>
              <a:t> </a:t>
            </a:r>
            <a:r>
              <a:rPr lang="en-US" sz="2800" dirty="0" smtClean="0">
                <a:latin typeface="Times New Roman" pitchFamily="-104" charset="0"/>
              </a:rPr>
              <a:t>Ability to think and work creatively 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-104" charset="0"/>
              </a:rPr>
              <a:t>with others</a:t>
            </a:r>
            <a:endParaRPr lang="en-US" sz="3200" u="sng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046" y="3097911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OSU Video</a:t>
            </a:r>
            <a:endParaRPr lang="en-US" dirty="0"/>
          </a:p>
        </p:txBody>
      </p:sp>
      <p:pic>
        <p:nvPicPr>
          <p:cNvPr id="8" name=" PPT Slide 17 Creativity-Ohio State Video Game Show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3319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098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5.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onfidence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4400" dirty="0">
                <a:latin typeface="Times New Roman" pitchFamily="-104" charset="0"/>
              </a:rPr>
              <a:t>Ability to handle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EVERY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CIRCUMSTANCE </a:t>
            </a:r>
          </a:p>
          <a:p>
            <a:pPr lvl="1" algn="l"/>
            <a:r>
              <a:rPr lang="en-US" sz="4400" dirty="0">
                <a:latin typeface="Times New Roman" pitchFamily="-104" charset="0"/>
              </a:rPr>
              <a:t>and grow from </a:t>
            </a:r>
            <a:r>
              <a:rPr lang="en-US" sz="4400" dirty="0" smtClean="0">
                <a:latin typeface="Times New Roman" pitchFamily="-104" charset="0"/>
              </a:rPr>
              <a:t>it!</a:t>
            </a:r>
            <a:endParaRPr lang="en-US" sz="4400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Confidence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2800">
                <a:latin typeface="Times New Roman" pitchFamily="-104" charset="0"/>
              </a:rPr>
              <a:t> Ability to handle </a:t>
            </a:r>
            <a:r>
              <a:rPr lang="en-US" sz="2800" b="1" u="sng">
                <a:latin typeface="Times New Roman" pitchFamily="-104" charset="0"/>
              </a:rPr>
              <a:t>EVERY</a:t>
            </a:r>
            <a:r>
              <a:rPr lang="en-US" sz="2800">
                <a:latin typeface="Times New Roman" pitchFamily="-104" charset="0"/>
              </a:rPr>
              <a:t> CIRCUMSTANCE 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7" name="Slide 7 Lemons to Lemonad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6204" y="1729990"/>
            <a:ext cx="8447993" cy="475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but. . .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“ONE IS TOO SMALL A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NUMBER TO 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-104" charset="0"/>
              </a:rPr>
              <a:t>ACHIEVE IT ALL”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SOOOOOO. 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</a:p>
          <a:p>
            <a:pPr algn="ctr"/>
            <a:endParaRPr lang="en-US" sz="4400" dirty="0" smtClean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000" dirty="0" smtClean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600" b="1" dirty="0" smtClean="0">
              <a:latin typeface="Times New Roman" pitchFamily="-104" charset="0"/>
            </a:endParaRPr>
          </a:p>
          <a:p>
            <a:pPr algn="ctr"/>
            <a:r>
              <a:rPr lang="en-US" sz="4400" b="1" dirty="0" smtClean="0">
                <a:latin typeface="Times New Roman" pitchFamily="-104" charset="0"/>
              </a:rPr>
              <a:t>HOW CAN 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b="1" dirty="0" smtClean="0">
                <a:latin typeface="Times New Roman" pitchFamily="-104" charset="0"/>
              </a:rPr>
              <a:t> ALL WORK</a:t>
            </a:r>
          </a:p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TOGETHER</a:t>
            </a:r>
            <a:r>
              <a:rPr lang="en-US" sz="4400" b="1" dirty="0" smtClean="0">
                <a:latin typeface="Times New Roman" pitchFamily="-104" charset="0"/>
              </a:rPr>
              <a:t>?</a:t>
            </a:r>
            <a:endParaRPr lang="en-US" sz="4400" b="1" dirty="0">
              <a:latin typeface="Times New Roman" pitchFamily="-10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5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Parents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04800" y="312420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Principals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172200" y="3124200"/>
            <a:ext cx="266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Custodians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17540" y="5867400"/>
            <a:ext cx="3236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Support Staff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986624" y="5867400"/>
            <a:ext cx="285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Community</a:t>
            </a:r>
            <a:endParaRPr lang="en-US" dirty="0">
              <a:solidFill>
                <a:srgbClr val="66FFCC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228600"/>
            <a:ext cx="220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Teachers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203"/>
            <a:ext cx="9144000" cy="1143000"/>
          </a:xfrm>
        </p:spPr>
        <p:txBody>
          <a:bodyPr/>
          <a:lstStyle/>
          <a:p>
            <a:pPr lvl="0"/>
            <a:r>
              <a:rPr lang="en-US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Get EVERYONE on the Same Page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</a:b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45620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smtClean="0">
                <a:latin typeface="Times New Roman"/>
                <a:ea typeface="ＭＳ Ｐゴシック" charset="-128"/>
                <a:cs typeface="Times New Roman"/>
              </a:rPr>
              <a:t>One Goal:</a:t>
            </a:r>
            <a:endParaRPr kumimoji="0" lang="en-US" sz="54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915966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To ensure continued,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active music-</a:t>
            </a:r>
            <a:r>
              <a:rPr lang="en-US" sz="7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making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f</a:t>
            </a:r>
            <a:r>
              <a:rPr lang="en-US" sz="7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or all</a:t>
            </a:r>
            <a:r>
              <a:rPr lang="en-US" sz="72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.</a:t>
            </a:r>
            <a:endParaRPr lang="en-US" sz="7200" i="1" kern="0" dirty="0" smtClean="0">
              <a:solidFill>
                <a:srgbClr val="FFFF00"/>
              </a:solidFill>
              <a:latin typeface="Times New Roman"/>
              <a:ea typeface="ＭＳ Ｐゴシック" charset="-128"/>
              <a:cs typeface="Times New Roman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916367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A</a:t>
            </a:r>
            <a:r>
              <a:rPr lang="en-US" sz="48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ctive </a:t>
            </a:r>
            <a:r>
              <a:rPr lang="en-US" sz="48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music-</a:t>
            </a:r>
            <a:r>
              <a:rPr lang="en-US" sz="48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making </a:t>
            </a:r>
            <a:r>
              <a:rPr lang="en-US" sz="4800" b="1" i="1" u="sng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for all</a:t>
            </a:r>
            <a:r>
              <a:rPr lang="en-US" sz="48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kern="0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Bailey Middle School</a:t>
            </a:r>
            <a:endParaRPr lang="en-US" sz="4800" i="1" kern="0" dirty="0" smtClean="0">
              <a:solidFill>
                <a:srgbClr val="FFFF00"/>
              </a:solidFill>
              <a:latin typeface="Times New Roman"/>
              <a:ea typeface="ＭＳ Ｐゴシック" charset="-128"/>
              <a:cs typeface="Times New Roman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pic>
        <p:nvPicPr>
          <p:cNvPr id="8" name=" PPT Slide 26 Mariachi Performance:Bailey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562" y="1486320"/>
            <a:ext cx="7778441" cy="512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5896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  <a:p>
            <a:pPr algn="ctr"/>
            <a:r>
              <a:rPr lang="en-US" sz="3600" dirty="0">
                <a:latin typeface="Times New Roman" pitchFamily="-104" charset="0"/>
              </a:rPr>
              <a:t>With </a:t>
            </a:r>
            <a:r>
              <a:rPr lang="en-US" sz="3600" b="1" i="1" u="sng" dirty="0">
                <a:solidFill>
                  <a:srgbClr val="FFFF00"/>
                </a:solidFill>
                <a:latin typeface="Times New Roman" pitchFamily="-104" charset="0"/>
              </a:rPr>
              <a:t>GREAT</a:t>
            </a:r>
            <a:r>
              <a:rPr lang="en-US" sz="3600" dirty="0">
                <a:latin typeface="Times New Roman" pitchFamily="-10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Times New Roman" pitchFamily="-104" charset="0"/>
              </a:rPr>
              <a:t>THANKS</a:t>
            </a:r>
            <a:r>
              <a:rPr lang="en-US" sz="3600" dirty="0">
                <a:latin typeface="Times New Roman" pitchFamily="-104" charset="0"/>
              </a:rPr>
              <a:t> to Dr. Tim!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229571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itchFamily="-104" charset="0"/>
              </a:rPr>
              <a:t>REAL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endParaRPr lang="en-US" dirty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305771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encourage one another to reach out to each other?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harmony and balance apply to more than great music-making?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  A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Attitude</a:t>
            </a: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2860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generate the proper attitude?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Does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our</a:t>
            </a:r>
            <a:r>
              <a:rPr lang="en-US" sz="4000" dirty="0">
                <a:latin typeface="Times New Roman" pitchFamily="-104" charset="0"/>
              </a:rPr>
              <a:t> attitude play a crucial role in the outcome of the program’s success?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Responsibility</a:t>
            </a:r>
            <a:endParaRPr lang="en-US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come together ready to invest energy for ongoing growth and development of our goals? 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respond to each other in a fashion that will advance the entire program to the next level?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2135232" y="0"/>
            <a:ext cx="53978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pic>
        <p:nvPicPr>
          <p:cNvPr id="4" name=" PPT Slide 3 Little Girl Conducting at Church copy.mp4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08000" y="1316160"/>
            <a:ext cx="812800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Excellence</a:t>
            </a:r>
            <a:endParaRPr lang="en-US" dirty="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800" y="24384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reflect a sense of excellence to go beyond the basic requirements -- to put forth extra effort?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“We either hang together, or </a:t>
            </a:r>
          </a:p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we hang </a:t>
            </a:r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separately”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Ben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Franklin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1687866"/>
            <a:ext cx="8686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i="1" dirty="0">
                <a:latin typeface="Times New Roman" pitchFamily="-104" charset="0"/>
              </a:rPr>
              <a:t>When </a:t>
            </a:r>
            <a:r>
              <a:rPr lang="en-US" sz="4400" i="1" u="sng" dirty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r>
              <a:rPr lang="en-US" sz="4400" i="1" dirty="0">
                <a:latin typeface="Times New Roman" pitchFamily="-104" charset="0"/>
              </a:rPr>
              <a:t> of the people involved in a music program decide to unselfishly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GIVE</a:t>
            </a:r>
            <a:r>
              <a:rPr lang="en-US" sz="4400" i="1" dirty="0">
                <a:latin typeface="Times New Roman" pitchFamily="-104" charset="0"/>
              </a:rPr>
              <a:t>, it’s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THEN</a:t>
            </a:r>
            <a:r>
              <a:rPr lang="en-US" sz="4400" i="1" dirty="0">
                <a:latin typeface="Times New Roman" pitchFamily="-104" charset="0"/>
              </a:rPr>
              <a:t> that we realize the true value of the program -- </a:t>
            </a:r>
          </a:p>
          <a:p>
            <a:pPr algn="l"/>
            <a:r>
              <a:rPr lang="en-US" sz="4400" i="1" dirty="0">
                <a:latin typeface="Times New Roman" pitchFamily="-104" charset="0"/>
              </a:rPr>
              <a:t>a gathering of wonderful people who genuinely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C.A.R.E.</a:t>
            </a:r>
            <a:r>
              <a:rPr lang="en-US" sz="4400" i="1" dirty="0">
                <a:latin typeface="Times New Roman" pitchFamily="-104" charset="0"/>
              </a:rPr>
              <a:t> for one another.</a:t>
            </a:r>
            <a:endParaRPr lang="en-US" sz="4400" dirty="0" smtClean="0">
              <a:latin typeface="Times New Roman" pitchFamily="-104" charset="0"/>
            </a:endParaRPr>
          </a:p>
          <a:p>
            <a:pPr algn="r"/>
            <a:endParaRPr lang="en-US" sz="24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Tim </a:t>
            </a:r>
            <a:r>
              <a:rPr lang="en-US" sz="3200" dirty="0" err="1">
                <a:solidFill>
                  <a:srgbClr val="FFFF00"/>
                </a:solidFill>
                <a:latin typeface="Times New Roman" pitchFamily="-104" charset="0"/>
              </a:rPr>
              <a:t>Lautzenheiser</a:t>
            </a:r>
            <a:endParaRPr lang="en-US" sz="36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10372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After all, doesn’t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he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deserve our very best?</a:t>
            </a:r>
            <a:endParaRPr lang="en-US" sz="9600" i="1" dirty="0">
              <a:solidFill>
                <a:schemeClr val="folHlink"/>
              </a:solidFill>
              <a:latin typeface="Times New Roman" pitchFamily="-104" charset="0"/>
            </a:endParaRPr>
          </a:p>
        </p:txBody>
      </p:sp>
      <p:pic>
        <p:nvPicPr>
          <p:cNvPr id="5" name=" PPT Slide 3 Joey Alexander piano prodigy solo!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9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Joey Alexander</a:t>
            </a:r>
            <a:endParaRPr lang="en-US" sz="9600" i="1" dirty="0">
              <a:solidFill>
                <a:schemeClr val="folHlink"/>
              </a:solidFill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0" y="262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itchFamily="-104" charset="0"/>
              </a:rPr>
              <a:t>Thank 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-104" charset="0"/>
              </a:rPr>
              <a:t>You!</a:t>
            </a:r>
            <a:endParaRPr lang="en-US" sz="6000" b="1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0424"/>
            <a:ext cx="6981301" cy="138532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/>
        </p:spPr>
      </p:pic>
      <p:pic>
        <p:nvPicPr>
          <p:cNvPr id="16" name="Picture 15" descr="JW Pepper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366" y="3353405"/>
            <a:ext cx="2707341" cy="812202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8" name="Picture 17" descr="HL 1 copy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3295" y="3483783"/>
            <a:ext cx="4846890" cy="62206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orthographicFront"/>
            <a:lightRig rig="threePt" dir="t"/>
          </a:scene3d>
        </p:spPr>
      </p:pic>
      <p:pic>
        <p:nvPicPr>
          <p:cNvPr id="19" name="Picture 18" descr="  USE:MAC logo colo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96872" y="4738850"/>
            <a:ext cx="4999597" cy="1506575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advClick="0">
            <mp:flip dir="u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advClick="0">
            <p:newsflash/>
          </p:transition>
        </mc:Fallback>
      </mc:AlternateContent>
    </mc:Choice>
    <mc:Fallback>
      <mc:AlternateContent>
        <mc:Choice Requires="mp">
          <p:transition advClick="0">
            <p:newsflash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advClick="0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A focus on these </a:t>
            </a:r>
            <a:r>
              <a:rPr lang="en-US" sz="4400" i="1" u="sng" dirty="0">
                <a:latin typeface="Times New Roman" pitchFamily="-104" charset="0"/>
              </a:rPr>
              <a:t>5 C’s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 is essential </a:t>
            </a:r>
          </a:p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to prepare students for </a:t>
            </a:r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their 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future.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5800" y="2057400"/>
            <a:ext cx="4419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ritical Thinking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ommunication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ollaboration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reativity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onfidence</a:t>
            </a:r>
            <a:endParaRPr lang="en-US" sz="3600" dirty="0">
              <a:latin typeface="Times New Roman" pitchFamily="-104" charset="0"/>
            </a:endParaRPr>
          </a:p>
        </p:txBody>
      </p:sp>
      <p:pic>
        <p:nvPicPr>
          <p:cNvPr id="20484" name="Picture 7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457834"/>
            <a:ext cx="3657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76672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1371600" y="5562600"/>
            <a:ext cx="308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Therefore.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2040456"/>
            <a:ext cx="44901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smtClean="0">
                <a:latin typeface="Times New Roman" pitchFamily="-104" charset="0"/>
              </a:rPr>
              <a:t>How does music create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MORE </a:t>
            </a:r>
            <a:r>
              <a:rPr lang="en-US" sz="4000" dirty="0" smtClean="0">
                <a:latin typeface="Times New Roman" pitchFamily="-104" charset="0"/>
              </a:rPr>
              <a:t>than music and how does it all comes together to create something 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Times New Roman" pitchFamily="-104" charset="0"/>
              </a:rPr>
              <a:t>GREAT</a:t>
            </a:r>
            <a:r>
              <a:rPr lang="en-US" sz="4000" dirty="0" smtClean="0">
                <a:latin typeface="Times New Roman" pitchFamily="-104" charset="0"/>
              </a:rPr>
              <a:t>?</a:t>
            </a:r>
          </a:p>
        </p:txBody>
      </p:sp>
      <p:pic>
        <p:nvPicPr>
          <p:cNvPr id="6" name="Picture 5" descr="Screen Shot 2016-02-11 at 11.12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61" y="2040456"/>
            <a:ext cx="2937583" cy="3406703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1828800"/>
            <a:ext cx="819672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1.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ritical Thinking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600" dirty="0">
                <a:latin typeface="Times New Roman" pitchFamily="-104" charset="0"/>
              </a:rPr>
              <a:t>Ability to reason effectively and </a:t>
            </a:r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solve </a:t>
            </a:r>
            <a:endParaRPr lang="en-US" sz="36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</a:rPr>
              <a:t>	problems </a:t>
            </a:r>
            <a:r>
              <a:rPr lang="en-US" sz="3600" dirty="0" smtClean="0">
                <a:latin typeface="Times New Roman" pitchFamily="-104" charset="0"/>
              </a:rPr>
              <a:t>and </a:t>
            </a:r>
            <a:r>
              <a:rPr lang="en-US" sz="3600" dirty="0" smtClean="0">
                <a:latin typeface="Times New Roman"/>
                <a:cs typeface="Times New Roman"/>
              </a:rPr>
              <a:t>analyze how parts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	of a whole interact with each other to 	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produce overall outcomes </a:t>
            </a:r>
            <a:r>
              <a:rPr lang="en-US" sz="3600" dirty="0" smtClean="0">
                <a:latin typeface="Times New Roman"/>
                <a:cs typeface="Times New Roman"/>
              </a:rPr>
              <a:t>in complex 	systems.</a:t>
            </a:r>
            <a:endParaRPr lang="en-US" sz="36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lvl="1" algn="l"/>
            <a:endParaRPr lang="en-US" sz="3600" dirty="0" smtClean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Solve Problems</a:t>
            </a:r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	EX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: Having a problem getting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people to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turn off their phones and</a:t>
            </a:r>
            <a:endParaRPr lang="en-US" sz="4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beepers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at your concerts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? One teacher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challenged his students to come up   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with the solution. Here it is. . .</a:t>
            </a:r>
          </a:p>
          <a:p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pic>
        <p:nvPicPr>
          <p:cNvPr id="44037" name="Picture 5" descr="Bas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  <a:endParaRPr lang="en-US" sz="800" dirty="0" smtClean="0">
              <a:latin typeface="Times New Roman" pitchFamily="-1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158" y="2085317"/>
            <a:ext cx="4080622" cy="2775423"/>
          </a:xfrm>
          <a:prstGeom prst="rect">
            <a:avLst/>
          </a:prstGeom>
          <a:ln>
            <a:noFill/>
          </a:ln>
          <a:effectLst>
            <a:reflection stA="50000" endPos="75000" dir="5400000" sy="-100000" algn="bl" rotWithShape="0"/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7514" y="1999703"/>
            <a:ext cx="35585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Harry </a:t>
            </a:r>
            <a:r>
              <a:rPr lang="en-US" sz="3200" b="1" u="sng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Connick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, Jr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  <a:endParaRPr lang="en-US" sz="800" dirty="0" smtClean="0">
              <a:latin typeface="Times New Roman" pitchFamily="-1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158" y="2085317"/>
            <a:ext cx="4080622" cy="2775423"/>
          </a:xfrm>
          <a:prstGeom prst="rect">
            <a:avLst/>
          </a:prstGeom>
          <a:ln>
            <a:noFill/>
          </a:ln>
          <a:effectLst>
            <a:reflection stA="50000" endPos="75000" dir="5400000" sy="-100000" algn="bl" rotWithShape="0"/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7514" y="1999703"/>
            <a:ext cx="483517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Harry </a:t>
            </a:r>
            <a:r>
              <a:rPr lang="en-US" sz="3200" b="1" u="sng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Connick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, Jr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holds a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patent for a digital sheet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music, touch-screen system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that coordinates musical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displays for musicians in 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an orchestra. No need to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print revised parts! </a:t>
            </a:r>
          </a:p>
          <a:p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1065</Words>
  <Application>Microsoft Macintosh PowerPoint</Application>
  <PresentationFormat>On-screen Show (4:3)</PresentationFormat>
  <Paragraphs>213</Paragraphs>
  <Slides>33</Slides>
  <Notes>31</Notes>
  <HiddenSlides>0</HiddenSlides>
  <MMClips>8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Get EVERYONE on the Same Page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239</cp:revision>
  <dcterms:created xsi:type="dcterms:W3CDTF">2016-07-28T05:27:10Z</dcterms:created>
  <dcterms:modified xsi:type="dcterms:W3CDTF">2016-07-28T05:36:02Z</dcterms:modified>
</cp:coreProperties>
</file>