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617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12" r:id="rId28"/>
    <p:sldId id="259" r:id="rId29"/>
    <p:sldId id="260" r:id="rId30"/>
    <p:sldId id="261" r:id="rId31"/>
    <p:sldId id="262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340" r:id="rId43"/>
    <p:sldId id="606" r:id="rId44"/>
    <p:sldId id="605" r:id="rId45"/>
    <p:sldId id="608" r:id="rId46"/>
    <p:sldId id="610" r:id="rId47"/>
    <p:sldId id="609" r:id="rId48"/>
    <p:sldId id="276" r:id="rId49"/>
    <p:sldId id="614" r:id="rId50"/>
    <p:sldId id="633" r:id="rId51"/>
    <p:sldId id="634" r:id="rId52"/>
    <p:sldId id="635" r:id="rId53"/>
    <p:sldId id="621" r:id="rId54"/>
    <p:sldId id="637" r:id="rId55"/>
    <p:sldId id="638" r:id="rId56"/>
    <p:sldId id="639" r:id="rId57"/>
    <p:sldId id="640" r:id="rId58"/>
    <p:sldId id="636" r:id="rId59"/>
    <p:sldId id="615" r:id="rId60"/>
    <p:sldId id="619" r:id="rId61"/>
    <p:sldId id="618" r:id="rId62"/>
    <p:sldId id="285" r:id="rId63"/>
    <p:sldId id="611" r:id="rId64"/>
    <p:sldId id="288" r:id="rId65"/>
    <p:sldId id="622" r:id="rId66"/>
    <p:sldId id="289" r:id="rId67"/>
    <p:sldId id="290" r:id="rId68"/>
    <p:sldId id="623" r:id="rId69"/>
    <p:sldId id="624" r:id="rId70"/>
    <p:sldId id="625" r:id="rId71"/>
    <p:sldId id="626" r:id="rId72"/>
    <p:sldId id="627" r:id="rId73"/>
    <p:sldId id="628" r:id="rId74"/>
    <p:sldId id="296" r:id="rId75"/>
    <p:sldId id="629" r:id="rId76"/>
    <p:sldId id="299" r:id="rId77"/>
    <p:sldId id="301" r:id="rId78"/>
    <p:sldId id="630" r:id="rId79"/>
    <p:sldId id="344" r:id="rId80"/>
    <p:sldId id="632" r:id="rId81"/>
    <p:sldId id="641" r:id="rId82"/>
    <p:sldId id="642" r:id="rId83"/>
    <p:sldId id="602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43"/>
  </p:normalViewPr>
  <p:slideViewPr>
    <p:cSldViewPr snapToGrid="0" snapToObjects="1">
      <p:cViewPr varScale="1">
        <p:scale>
          <a:sx n="89" d="100"/>
          <a:sy n="89" d="100"/>
        </p:scale>
        <p:origin x="8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F545-43D0-E546-96D5-1A34664A9A0F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D521-2FAE-894B-B403-8A508EB2A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56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81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www.musiceducationconsultants.net/mmea2010</a:t>
            </a:r>
          </a:p>
        </p:txBody>
      </p:sp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1D576B-EBAE-6D4A-9A22-7DB474151642}" type="slidenum">
              <a:rPr lang="en-US" sz="1200"/>
              <a:pPr algn="r"/>
              <a:t>82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83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726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5D4-3BA0-2B4A-85A7-A2A85CAB03AA}" type="datetimeFigureOut">
              <a:rPr lang="en-US" smtClean="0"/>
              <a:pPr/>
              <a:t>12/1/18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4.pdf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NYSSMA%20Videos/Slide%2042%20First%20Performance.mov" TargetMode="External"/><Relationship Id="rId1" Type="http://schemas.microsoft.com/office/2007/relationships/media" Target="file:////Users/marcianeel/Desktop/NYSSMA%20Videos/Slide%2042%20First%20Performance.mov" TargetMode="Externa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NYSSMA%20Videos/Slide%2052%20Elementary%20Band.MOV" TargetMode="External"/><Relationship Id="rId1" Type="http://schemas.microsoft.com/office/2007/relationships/media" Target="file:////Users/marcianeel/Desktop/NYSSMA%20Videos/Slide%2052%20Elementary%20Band.MOV" TargetMode="Externa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NYSSMA%20Videos/Slide%2054%20The%20Parent%20Band.mp4" TargetMode="External"/><Relationship Id="rId1" Type="http://schemas.microsoft.com/office/2007/relationships/media" Target="file:////Users/marcianeel/Desktop/NYSSMA%20Videos/Slide%2054%20The%20Parent%20Band.mp4" TargetMode="External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NYSSMA%20Videos/Slide%2058%2013%20Reasons%20Why%20Kids%20Stay%20In%20Band.mp4" TargetMode="External"/><Relationship Id="rId1" Type="http://schemas.microsoft.com/office/2007/relationships/media" Target="file:////Users/marcianeel/Desktop/NYSSMA%20Videos/Slide%2058%2013%20Reasons%20Why%20Kids%20Stay%20In%20Band.mp4" TargetMode="External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NYSSMA%20Videos/Slide%20XX%20An%20AP%20Music%20Theory%20Christmas%20Card.mp4" TargetMode="External"/><Relationship Id="rId1" Type="http://schemas.microsoft.com/office/2007/relationships/media" Target="file:////Users/marcianeel/Desktop/NYSSMA%20Videos/Slide%20XX%20An%20AP%20Music%20Theory%20Christmas%20Card.mp4" TargetMode="External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NYSSMA%20Videos/Slide%2072%20There%20Is%20A%20Place.mp4" TargetMode="External"/><Relationship Id="rId1" Type="http://schemas.microsoft.com/office/2007/relationships/media" Target="file:////Users/marcianeel/Desktop/NYSSMA%20Videos/Slide%2072%20There%20Is%20A%20Place.mp4" TargetMode="External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6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purpose is </a:t>
            </a:r>
            <a:r>
              <a:rPr lang="en-US" sz="4000" i="1" dirty="0">
                <a:solidFill>
                  <a:srgbClr val="FFFF00"/>
                </a:solidFill>
              </a:rPr>
              <a:t>to enable more students to begin and continue in instrumental music programs.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The </a:t>
            </a:r>
            <a:r>
              <a:rPr lang="en-US" sz="4000" i="1" u="sng" dirty="0">
                <a:solidFill>
                  <a:srgbClr val="FFFF00"/>
                </a:solidFill>
              </a:rPr>
              <a:t>M</a:t>
            </a:r>
            <a:r>
              <a:rPr lang="en-US" sz="4000" i="1" dirty="0">
                <a:solidFill>
                  <a:srgbClr val="FFFF00"/>
                </a:solidFill>
              </a:rPr>
              <a:t>usic </a:t>
            </a:r>
            <a:r>
              <a:rPr lang="en-US" sz="4000" i="1" u="sng" dirty="0">
                <a:solidFill>
                  <a:srgbClr val="FFFF00"/>
                </a:solidFill>
              </a:rPr>
              <a:t>A</a:t>
            </a:r>
            <a:r>
              <a:rPr lang="en-US" sz="4000" i="1" dirty="0">
                <a:solidFill>
                  <a:srgbClr val="FFFF00"/>
                </a:solidFill>
              </a:rPr>
              <a:t>chievement </a:t>
            </a:r>
            <a:r>
              <a:rPr lang="en-US" sz="4000" i="1" u="sng" dirty="0">
                <a:solidFill>
                  <a:srgbClr val="FFFF00"/>
                </a:solidFill>
              </a:rPr>
              <a:t>C</a:t>
            </a:r>
            <a:r>
              <a:rPr lang="en-US" sz="4000" i="1" dirty="0">
                <a:solidFill>
                  <a:srgbClr val="FFFF00"/>
                </a:solidFill>
              </a:rPr>
              <a:t>ouncil (MAC) </a:t>
            </a:r>
            <a:r>
              <a:rPr lang="en-US" sz="4000" i="1" dirty="0">
                <a:solidFill>
                  <a:srgbClr val="FFFFFF"/>
                </a:solidFill>
              </a:rPr>
              <a:t>is an action-oriented, non-profit organization whose sole</a:t>
            </a: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>
                <a:solidFill>
                  <a:srgbClr val="00B000"/>
                </a:solidFill>
              </a:rPr>
              <a:t>Middle School and High School</a:t>
            </a:r>
          </a:p>
        </p:txBody>
      </p:sp>
      <p:pic>
        <p:nvPicPr>
          <p:cNvPr id="8" name="Picture 7" descr="Bridging-the-G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290" y="1143000"/>
            <a:ext cx="3508075" cy="4648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Greg </a:t>
            </a:r>
            <a:r>
              <a:rPr lang="en-US" sz="3200" b="1" i="1" dirty="0" err="1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Charlie </a:t>
            </a:r>
            <a:r>
              <a:rPr lang="en-US" sz="3200" b="1" i="1" dirty="0" err="1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1" name="Picture 10" descr="Marcia Neel Headsh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35" y="2912310"/>
            <a:ext cx="2630861" cy="265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08859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Music making has been </a:t>
            </a:r>
            <a:r>
              <a:rPr lang="en-US" sz="3600" i="1" dirty="0">
                <a:solidFill>
                  <a:srgbClr val="FFFF00"/>
                </a:solidFill>
              </a:rPr>
              <a:t>scientifically </a:t>
            </a:r>
            <a:r>
              <a:rPr lang="en-US" sz="3600" i="1" dirty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Exercise the brain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Increase productivity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Reduce stress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Build confidence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ATTENDANCE RATES </a:t>
            </a:r>
            <a:r>
              <a:rPr lang="en-US" sz="4000" u="sng" dirty="0">
                <a:solidFill>
                  <a:srgbClr val="FFFF00"/>
                </a:solidFill>
              </a:rPr>
              <a:t>ROSE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87%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93%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91%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DISCIPLINE REPORTS </a:t>
            </a:r>
            <a:r>
              <a:rPr lang="en-US" sz="4000" u="sng" dirty="0">
                <a:solidFill>
                  <a:srgbClr val="FFFF00"/>
                </a:solidFill>
              </a:rPr>
              <a:t>FELL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4.34</a:t>
            </a:r>
            <a:r>
              <a:rPr lang="en-US" sz="4000" dirty="0">
                <a:solidFill>
                  <a:srgbClr val="FFCC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3.23</a:t>
            </a:r>
            <a:r>
              <a:rPr lang="en-US" sz="4000" i="1" dirty="0">
                <a:solidFill>
                  <a:srgbClr val="FFFFFF"/>
                </a:solidFill>
              </a:rPr>
              <a:t> over 4 years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3.75</a:t>
            </a:r>
            <a:r>
              <a:rPr lang="en-US" sz="4000" i="1" dirty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rgbClr val="FFFF00"/>
                </a:solidFill>
              </a:rPr>
              <a:t>96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GPAs </a:t>
            </a:r>
            <a:r>
              <a:rPr lang="en-US" sz="4000" u="sng" dirty="0">
                <a:solidFill>
                  <a:srgbClr val="FFFF00"/>
                </a:solidFill>
              </a:rPr>
              <a:t>ROSE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2.51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2.89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2.61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GRADUATION RATES </a:t>
            </a:r>
            <a:r>
              <a:rPr lang="en-US" sz="4000" u="sng" dirty="0">
                <a:solidFill>
                  <a:srgbClr val="FFFF00"/>
                </a:solidFill>
              </a:rPr>
              <a:t>ROSE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60%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91%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81%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ACT SCORES </a:t>
            </a:r>
            <a:r>
              <a:rPr lang="en-US" sz="4000" u="sng" dirty="0">
                <a:solidFill>
                  <a:srgbClr val="FFFF00"/>
                </a:solidFill>
              </a:rPr>
              <a:t>ROSE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16.95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17.20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19.58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18.67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17.64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17.62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>
                <a:solidFill>
                  <a:srgbClr val="FFFFFF"/>
                </a:solidFill>
              </a:rPr>
              <a:t>The </a:t>
            </a:r>
            <a:r>
              <a:rPr lang="en-US" sz="4800" dirty="0">
                <a:solidFill>
                  <a:srgbClr val="FFFF00"/>
                </a:solidFill>
              </a:rPr>
              <a:t>MORE</a:t>
            </a:r>
            <a:r>
              <a:rPr lang="en-US" sz="4800" i="1" dirty="0">
                <a:solidFill>
                  <a:srgbClr val="FFFF00"/>
                </a:solidFill>
              </a:rPr>
              <a:t> </a:t>
            </a:r>
            <a:r>
              <a:rPr lang="en-US" sz="4800" i="1" dirty="0">
                <a:solidFill>
                  <a:srgbClr val="FFFFFF"/>
                </a:solidFill>
              </a:rPr>
              <a:t>a student </a:t>
            </a:r>
          </a:p>
          <a:p>
            <a:pPr algn="ctr"/>
            <a:r>
              <a:rPr lang="en-US" sz="4800" i="1" dirty="0">
                <a:solidFill>
                  <a:srgbClr val="FFFFFF"/>
                </a:solidFill>
              </a:rPr>
              <a:t>participates in </a:t>
            </a:r>
            <a:r>
              <a:rPr lang="en-US" sz="4800" dirty="0">
                <a:solidFill>
                  <a:srgbClr val="FFFF00"/>
                </a:solidFill>
              </a:rPr>
              <a:t>MUSIC</a:t>
            </a:r>
            <a:r>
              <a:rPr lang="en-US" sz="4800" i="1" dirty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>
                <a:solidFill>
                  <a:srgbClr val="FFFFFF"/>
                </a:solidFill>
              </a:rPr>
              <a:t>the more </a:t>
            </a:r>
            <a:r>
              <a:rPr lang="en-US" sz="4800" dirty="0">
                <a:solidFill>
                  <a:srgbClr val="FFFF00"/>
                </a:solidFill>
              </a:rPr>
              <a:t>POSITIVE </a:t>
            </a:r>
            <a:r>
              <a:rPr lang="en-US" sz="4800" i="1" dirty="0">
                <a:solidFill>
                  <a:srgbClr val="FFFFFF"/>
                </a:solidFill>
              </a:rPr>
              <a:t>these </a:t>
            </a:r>
            <a:r>
              <a:rPr lang="en-US" sz="4800" dirty="0">
                <a:solidFill>
                  <a:srgbClr val="FFFF00"/>
                </a:solidFill>
              </a:rPr>
              <a:t>BENEFITS </a:t>
            </a:r>
            <a:r>
              <a:rPr lang="en-US" sz="4800" i="1" dirty="0">
                <a:solidFill>
                  <a:srgbClr val="FFFFFF"/>
                </a:solidFill>
              </a:rPr>
              <a:t>become. 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>
                <a:solidFill>
                  <a:srgbClr val="FFFFFF"/>
                </a:solidFill>
              </a:rPr>
              <a:t>of the soul.</a:t>
            </a:r>
            <a:r>
              <a:rPr lang="en-US" sz="4000" i="1" dirty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2">
                <a:lumMod val="75000"/>
                <a:alpha val="72000"/>
              </a:schemeClr>
            </a:gs>
            <a:gs pos="100000">
              <a:srgbClr val="FFFFFF">
                <a:alpha val="9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C logo color copy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88119" y="3708478"/>
            <a:ext cx="4130713" cy="1244745"/>
          </a:xfrm>
          <a:prstGeom prst="rect">
            <a:avLst/>
          </a:prstGeom>
          <a:effectLst/>
        </p:spPr>
      </p:pic>
      <p:pic>
        <p:nvPicPr>
          <p:cNvPr id="26" name="Picture 25" descr="ES_JWPepper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131" y="5099435"/>
            <a:ext cx="2853439" cy="1858490"/>
          </a:xfrm>
          <a:prstGeom prst="rect">
            <a:avLst/>
          </a:prstGeom>
        </p:spPr>
      </p:pic>
      <p:pic>
        <p:nvPicPr>
          <p:cNvPr id="10" name="Picture 9" descr="Screen Shot 2017-01-12 at 5.14.3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85827" cy="28252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791" y="1227125"/>
            <a:ext cx="898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Middle School                            High School</a:t>
            </a:r>
          </a:p>
        </p:txBody>
      </p:sp>
      <p:pic>
        <p:nvPicPr>
          <p:cNvPr id="23" name="Picture 22" descr="Question Mar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4713" y="472384"/>
            <a:ext cx="1243474" cy="1976984"/>
          </a:xfrm>
          <a:prstGeom prst="rect">
            <a:avLst/>
          </a:prstGeom>
        </p:spPr>
      </p:pic>
      <p:pic>
        <p:nvPicPr>
          <p:cNvPr id="15" name="Picture 14" descr="NAMMFoundlogo2965-640x25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96" y="5389170"/>
            <a:ext cx="2938983" cy="11618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87265" y="3000593"/>
            <a:ext cx="5343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2018 Winter Conference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DCD15-3EFE-5241-A321-C2C1C428B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3474" y="2917052"/>
            <a:ext cx="4730495" cy="2270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9871B-8485-EE48-8888-B6E691DADC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9416" y="5617552"/>
            <a:ext cx="2257095" cy="63951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974901" y="1706331"/>
            <a:ext cx="1653286" cy="2897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348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Today’s Session: Bridging the Gap 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Between Middle and High School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66772" y="198086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296" y="2044561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5950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2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79002"/>
            <a:ext cx="5867400" cy="44005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(Other) Kids Think I Do!</a:t>
            </a: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308366" y="1203836"/>
            <a:ext cx="6802428" cy="327524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9" y="3527925"/>
            <a:ext cx="6163241" cy="3001585"/>
          </a:xfrm>
          <a:prstGeom prst="rect">
            <a:avLst/>
          </a:prstGeom>
          <a:ln>
            <a:noFill/>
          </a:ln>
          <a:effectLst>
            <a:reflection stA="8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3922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649416" y="1400046"/>
            <a:ext cx="7931776" cy="368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66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1037841"/>
            <a:ext cx="7315200" cy="3522133"/>
          </a:xfrm>
          <a:prstGeom prst="rect">
            <a:avLst/>
          </a:prstGeom>
          <a:ln>
            <a:noFill/>
          </a:ln>
          <a:effectLst>
            <a:reflection stA="6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4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Think I Do!</a:t>
            </a: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10728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5"/>
            <a:ext cx="9144000" cy="923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8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6910"/>
            <a:ext cx="3161155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674151"/>
            <a:ext cx="3323254" cy="20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73110"/>
            <a:ext cx="3124200" cy="21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3935310"/>
            <a:ext cx="4572000" cy="22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859110"/>
            <a:ext cx="33733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66099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2780" y="6211669"/>
            <a:ext cx="3505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www.musicachievementcouncil.org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0"/>
            <a:ext cx="9144000" cy="10435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5333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5026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/>
              </a:rPr>
              <a:t>http://</a:t>
            </a:r>
            <a:r>
              <a:rPr lang="en-US" sz="3200" i="1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Times New Roman"/>
              </a:rPr>
              <a:t>musicmakesus.org</a:t>
            </a:r>
            <a:r>
              <a:rPr lang="en-US" sz="32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556203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544559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8992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>
                <a:solidFill>
                  <a:srgbClr val="E3A192"/>
                </a:solidFill>
                <a:latin typeface="+mj-lt"/>
                <a:cs typeface="Times New Roman"/>
              </a:rPr>
              <a:t>Music Makes Us </a:t>
            </a:r>
          </a:p>
          <a:p>
            <a:pPr algn="ctr"/>
            <a:r>
              <a:rPr lang="en-US" sz="4400" b="1" i="1" dirty="0">
                <a:solidFill>
                  <a:srgbClr val="E3A192"/>
                </a:solidFill>
                <a:latin typeface="+mj-lt"/>
                <a:cs typeface="Times New Roman"/>
              </a:rPr>
              <a:t>Baseline Research Report</a:t>
            </a: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2" y="259740"/>
            <a:ext cx="1044384" cy="130021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58470"/>
            <a:ext cx="82296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ATTENDANCE RATES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200" i="1" dirty="0" err="1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200" i="1" dirty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00"/>
            <a:ext cx="9144000" cy="381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961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DISCIPLINE REFERRALS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2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2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921"/>
            <a:ext cx="9144000" cy="39216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880"/>
            <a:ext cx="9144000" cy="1200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GPAS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2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2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70"/>
            <a:ext cx="9144000" cy="4216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847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E3A192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N-TIME GRADUATION RATES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2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2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055"/>
            <a:ext cx="9144000" cy="398741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01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56144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486390"/>
            <a:ext cx="8229600" cy="386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</a:t>
            </a:r>
            <a:r>
              <a:rPr lang="en-US" sz="48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ore a Student Participates </a:t>
            </a:r>
            <a:r>
              <a:rPr lang="en-US" sz="4800" i="1" kern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lang="en-US" sz="48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8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Music,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the More </a:t>
            </a:r>
            <a:r>
              <a:rPr lang="en-US" sz="48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4800" i="1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ositive</a:t>
            </a:r>
            <a:r>
              <a:rPr kumimoji="0" lang="en-US" sz="48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kern="0" baseline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hese (Life-Changing)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kern="0" baseline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Benefits </a:t>
            </a:r>
            <a:r>
              <a:rPr lang="en-US" sz="48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4800" i="1" kern="0" baseline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ecome.”</a:t>
            </a:r>
            <a:endParaRPr kumimoji="0" lang="en-US" sz="48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>
                <a:solidFill>
                  <a:srgbClr val="FFFF00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</a:t>
            </a:r>
            <a:r>
              <a:rPr lang="en-US" sz="4400" b="1" i="1" u="sng" dirty="0">
                <a:solidFill>
                  <a:srgbClr val="FFCC00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79"/>
            <a:ext cx="9144000" cy="149919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br>
              <a:rPr lang="en-US" sz="4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821655"/>
            <a:ext cx="9144000" cy="96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Work more as one District-wide Faculty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623312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To </a:t>
            </a:r>
            <a:r>
              <a:rPr lang="en-US" sz="5400" i="1" u="sng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ensure</a:t>
            </a:r>
            <a:r>
              <a:rPr lang="en-US" sz="54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683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11863" y="67864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	Establish a District-wide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Vision (Destination)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Examples: (“We envision. . .”)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37148" y="2786091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		   . . .a world where </a:t>
            </a:r>
            <a:r>
              <a:rPr lang="en-US" sz="3200" b="1" i="1" u="sng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children grow up feeling safe, loved, and joyful.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214716"/>
            <a:ext cx="128960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. . .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great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i="1" u="sng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public</a:t>
            </a:r>
            <a:r>
              <a:rPr lang="en-US" sz="3200" b="1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schools for </a:t>
            </a:r>
            <a:r>
              <a:rPr lang="en-US" sz="3200" b="1" i="1" u="sng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200" b="1" i="1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students.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31292" y="441889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National Education Association (NEA)</a:t>
            </a:r>
            <a:endParaRPr lang="en-US" sz="3200" kern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9360" y="2295667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Life is Good T-Shirts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3.	Establish a District-wide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Mission (Purpose)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Examples: (“We exist to. . .”)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2501" y="2568028"/>
            <a:ext cx="1196340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.organize the world’s information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and make it universally  accessible and useful.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711958"/>
            <a:ext cx="13396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.advance music education by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encouraging the studying and making of music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Google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6420" y="4515906"/>
            <a:ext cx="45796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</a:t>
            </a:r>
            <a:r>
              <a:rPr lang="en-US" sz="3200" kern="0" dirty="0" err="1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NAfME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	Vision/Mission Ideas for your district’s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Music Education Program: </a:t>
            </a:r>
            <a:endParaRPr lang="en-US" sz="32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6366" y="2568028"/>
            <a:ext cx="864107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We envision a </a:t>
            </a:r>
            <a:r>
              <a:rPr lang="en-US" sz="3200" b="1" i="1" u="sng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community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where all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children grow up experiencing the joy of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active music-making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876094"/>
            <a:ext cx="13396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                 We exist to prepare all students for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fulfilling, life-long music-making experiences.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Vision: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4208" y="4692929"/>
            <a:ext cx="44312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Mission: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5.	Extra Idea: How about a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? 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example: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6366" y="2568028"/>
            <a:ext cx="864107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0" y="1537776"/>
            <a:ext cx="6731747" cy="4880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6.	Extra Idea: How about a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? 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example: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5338" y="2884455"/>
            <a:ext cx="67940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945338" y="4151738"/>
            <a:ext cx="680275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n-US" sz="8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Lasts for a Lifetime!</a:t>
            </a:r>
          </a:p>
          <a:p>
            <a:endParaRPr lang="en-US" dirty="0">
              <a:solidFill>
                <a:srgbClr val="66CC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230"/>
            <a:ext cx="9144000" cy="2065413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the Vision </a:t>
            </a:r>
            <a:r>
              <a:rPr lang="en-US" sz="40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EARLY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32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7.  First Performance National Day of Celebration</a:t>
            </a:r>
            <a:b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(Third Thursday of November Annually)</a:t>
            </a:r>
            <a:br>
              <a:rPr lang="en-US" sz="4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8-10-18 at 7.55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45" y="2302816"/>
            <a:ext cx="7595663" cy="4253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4660"/>
            <a:ext cx="9144000" cy="2065413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7.  First Performance National Day of Celebration</a:t>
            </a:r>
            <a:b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(Third Thursday of November Annually)</a:t>
            </a:r>
            <a:br>
              <a:rPr lang="en-US" sz="4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pic>
        <p:nvPicPr>
          <p:cNvPr id="5" name="Slide 42 First Performance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5858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i="1" u="sng" dirty="0">
                <a:solidFill>
                  <a:srgbClr val="FFCC00"/>
                </a:solidFill>
              </a:rPr>
              <a:t> </a:t>
            </a:r>
            <a:r>
              <a:rPr lang="en-US" sz="4400" b="1" i="1" u="sng" dirty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>
                <a:solidFill>
                  <a:srgbClr val="FFFF00"/>
                </a:solidFill>
              </a:rPr>
              <a:t>t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chemeClr val="bg1"/>
                </a:solidFill>
              </a:rPr>
              <a:t>or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2059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</a:rPr>
              <a:t>www.nammfoundation.org/fpndoc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0" name="Picture 9" descr="rec fest 2015-7-photos 640x427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710446"/>
            <a:ext cx="8001000" cy="533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25338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</a:rPr>
              <a:t>www.nammfoundation.org/fpndoc</a:t>
            </a:r>
            <a:endParaRPr lang="en-US" sz="1800" dirty="0">
              <a:solidFill>
                <a:srgbClr val="FFFFFF"/>
              </a:solidFill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pic>
        <p:nvPicPr>
          <p:cNvPr id="10" name="Picture 9" descr="rec fest 2015-7-photos 640x427.jp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533400" y="710446"/>
            <a:ext cx="8001000" cy="533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228600"/>
            <a:ext cx="8839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+mn-lt"/>
              </a:rPr>
              <a:t>The Results</a:t>
            </a:r>
          </a:p>
          <a:p>
            <a:pPr lvl="1"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Reduces Beginner Dropout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Provides Short-Range Achievement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 Goals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Encourages Engagement with  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Parents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Strengthens Administrative Support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Celebrates Musical Accomplishments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of Beginners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6183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8. Certificate of 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Music Ed </a:t>
            </a:r>
            <a:r>
              <a:rPr lang="en-US" sz="3600" i="1" u="sng" dirty="0">
                <a:solidFill>
                  <a:srgbClr val="FFFF00"/>
                </a:solidFill>
                <a:latin typeface="+mn-lt"/>
              </a:rPr>
              <a:t>Leadership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for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High School Student Participants</a:t>
            </a:r>
          </a:p>
        </p:txBody>
      </p:sp>
      <p:pic>
        <p:nvPicPr>
          <p:cNvPr id="7" name="Picture 6" descr="Certificate of Leadership copy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337" y="1519384"/>
            <a:ext cx="5756322" cy="444853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632460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</a:rPr>
              <a:t>www.nammfoundation.org/fpndoc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4660"/>
            <a:ext cx="9144000" cy="2065413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7.  First Performance National Day of Celebration</a:t>
            </a:r>
            <a:b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b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4785" y="1495648"/>
            <a:ext cx="8609872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 	Ask HS students (in uniform) to serve as ushers   	to distribute programs as people enter. 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 	Ask HS students (in uniform) to “meet and 	greet” the parents/students as they report.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 	Ask like-instrument HS students (in uniform) to 	assist in tuning the instruments.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 	Arrange for a HS student combo (or soloists) to 	perform at the post-performance reception. </a:t>
            </a:r>
          </a:p>
          <a:p>
            <a:pPr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	Ask HS students to send a congrats note to a 	like-instrument beginner.</a:t>
            </a:r>
          </a:p>
          <a:p>
            <a:pPr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 descr="Certificate of Leadership.jpg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0"/>
            <a:ext cx="90846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</a:t>
            </a:r>
            <a:r>
              <a:rPr lang="en-US" sz="36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2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</a:t>
            </a:r>
            <a:r>
              <a:rPr lang="en-US" sz="36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6" name="Picture 5" descr="Screen Shot 2018-01-12 at 2.5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924800" cy="43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</a:t>
            </a:r>
            <a:r>
              <a:rPr lang="en-US" sz="36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4" name="Picture 3" descr="More likely to encourage your child RESPONSE Question 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" y="735465"/>
            <a:ext cx="9001719" cy="60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19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</a:t>
            </a:r>
            <a:r>
              <a:rPr lang="en-US" sz="36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4" name="Picture 3" descr="More likely to encourage your child RESPONSE Question 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" y="735465"/>
            <a:ext cx="9001719" cy="6047512"/>
          </a:xfrm>
          <a:prstGeom prst="rect">
            <a:avLst/>
          </a:prstGeom>
        </p:spPr>
      </p:pic>
      <p:pic>
        <p:nvPicPr>
          <p:cNvPr id="6" name="Picture 5" descr="Screen Shot 2018-01-12 at 2.51.27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" y="1905000"/>
            <a:ext cx="894102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2730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#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FPCelebration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Toolkit</a:t>
            </a:r>
          </a:p>
        </p:txBody>
      </p:sp>
      <p:pic>
        <p:nvPicPr>
          <p:cNvPr id="6" name="Picture 5" descr="FPNDoC Kit copy 2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67" y="1035014"/>
            <a:ext cx="4181757" cy="518110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</a:rPr>
              <a:t>www.nammfoundation.org/fpndoc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3740"/>
            <a:ext cx="9144000" cy="2065413"/>
          </a:xfrm>
        </p:spPr>
        <p:txBody>
          <a:bodyPr>
            <a:noAutofit/>
          </a:bodyPr>
          <a:lstStyle/>
          <a:p>
            <a:pPr lvl="0">
              <a:defRPr/>
            </a:pPr>
            <a:br>
              <a:rPr lang="en-US" sz="32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8.  </a:t>
            </a:r>
            <a:r>
              <a:rPr lang="en-US" sz="4000" ker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Two-Note </a:t>
            </a:r>
            <a:r>
              <a:rPr lang="en-US" sz="40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Halftime Show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pic>
        <p:nvPicPr>
          <p:cNvPr id="5" name="Picture 4" descr="Screen Shot 2018-11-30 at 5.32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57" y="1540236"/>
            <a:ext cx="7927514" cy="44304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rgbClr val="FFFFFF"/>
                </a:solidFill>
              </a:rPr>
              <a:t>College President,</a:t>
            </a:r>
            <a:r>
              <a:rPr lang="en-US" sz="4400" dirty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</a:t>
            </a:r>
            <a:r>
              <a:rPr lang="en-US" sz="4400" b="1" i="1" u="sng" dirty="0">
                <a:solidFill>
                  <a:srgbClr val="FFFF00"/>
                </a:solidFill>
              </a:rPr>
              <a:t>Rock Star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3740"/>
            <a:ext cx="9144000" cy="2065413"/>
          </a:xfrm>
        </p:spPr>
        <p:txBody>
          <a:bodyPr>
            <a:noAutofit/>
          </a:bodyPr>
          <a:lstStyle/>
          <a:p>
            <a:pPr lvl="0">
              <a:defRPr/>
            </a:pPr>
            <a:b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8.  The Two-Note Halftime Show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pic>
        <p:nvPicPr>
          <p:cNvPr id="5" name="Slide 52 Elementary Band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799" y="1575050"/>
            <a:ext cx="7781217" cy="4383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4543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9. Help Them See Their Futures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1" y="1474317"/>
            <a:ext cx="2027249" cy="292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Diverse Trumpet:Trombone Studen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832" y="4413237"/>
            <a:ext cx="2063888" cy="2217333"/>
          </a:xfrm>
          <a:prstGeom prst="rect">
            <a:avLst/>
          </a:prstGeom>
        </p:spPr>
      </p:pic>
      <p:pic>
        <p:nvPicPr>
          <p:cNvPr id="15" name="Picture 14" descr="Screen Shot 2018-11-30 at 5.04.0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932" y="3157562"/>
            <a:ext cx="2166871" cy="3483348"/>
          </a:xfrm>
          <a:prstGeom prst="rect">
            <a:avLst/>
          </a:prstGeom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6119" y="3157562"/>
            <a:ext cx="2313352" cy="350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Screen Shot 2018-11-30 at 5.00.4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119" y="1470216"/>
            <a:ext cx="2313352" cy="2211344"/>
          </a:xfrm>
          <a:prstGeom prst="rect">
            <a:avLst/>
          </a:prstGeom>
        </p:spPr>
      </p:pic>
      <p:pic>
        <p:nvPicPr>
          <p:cNvPr id="18" name="Picture 17" descr="Screen Shot 2018-11-30 at 5.11.25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721" y="1450039"/>
            <a:ext cx="2179082" cy="2152700"/>
          </a:xfrm>
          <a:prstGeom prst="rect">
            <a:avLst/>
          </a:prstGeom>
        </p:spPr>
      </p:pic>
      <p:pic>
        <p:nvPicPr>
          <p:cNvPr id="19" name="Picture 18" descr="Screen Shot 2018-11-30 at 5.12.39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7773" y="2848428"/>
            <a:ext cx="3175213" cy="193623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83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9. A Vision Board Photo is Worth </a:t>
            </a:r>
            <a:r>
              <a:rPr lang="en-US" sz="4000" b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79825" y="151257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Elementary/middle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</a:t>
            </a:r>
          </a:p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students at fun events/musical activities.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10388" y="256443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Elementary/middle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</a:t>
            </a:r>
          </a:p>
          <a:p>
            <a:pPr marL="514350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parents at </a:t>
            </a:r>
            <a:r>
              <a:rPr lang="en-US" sz="2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 events/musical activities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54332" y="3732330"/>
            <a:ext cx="863361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Elementary/middle/high school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</a:t>
            </a:r>
            <a:r>
              <a:rPr lang="en-US" sz="2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 events/musical activities.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0476" y="4977180"/>
            <a:ext cx="876417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Elementary/middle/high school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together </a:t>
            </a:r>
          </a:p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at fun events/musical activities.</a:t>
            </a:r>
            <a:endParaRPr lang="en-US" sz="2800" kern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-344230" y="527612"/>
            <a:ext cx="948823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  Include lots of photos of: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65694" y="77024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10. More Ideas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buAutoNum type="arabicPeriod" startAt="2"/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44488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148" y="1946711"/>
            <a:ext cx="774481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Meet regularly as a district-wide Faculty to 	 establish goals and assess progress.</a:t>
            </a:r>
          </a:p>
          <a:p>
            <a:pPr lvl="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Plan performances/activities together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Hang out with each other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“Switch Days” with each other</a:t>
            </a:r>
          </a:p>
          <a:p>
            <a:endParaRPr lang="en-US" dirty="0"/>
          </a:p>
        </p:txBody>
      </p:sp>
      <p:pic>
        <p:nvPicPr>
          <p:cNvPr id="10" name="Picture 9" descr="images.png"/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225796" y="1091933"/>
            <a:ext cx="4525789" cy="4525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0513"/>
            <a:ext cx="9144000" cy="1219200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Get them engaged: 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Band!</a:t>
            </a:r>
          </a:p>
        </p:txBody>
      </p:sp>
      <p:pic>
        <p:nvPicPr>
          <p:cNvPr id="5" name="Picture 4" descr="Screen Shot 2018-11-30 at 1.05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9" y="1449227"/>
            <a:ext cx="7982248" cy="5155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5608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0513"/>
            <a:ext cx="9144000" cy="1219200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Get them engaged: 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5608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pic>
        <p:nvPicPr>
          <p:cNvPr id="6" name="Slide 54 The Parent Ban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7197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6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6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6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6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4858" y="5302714"/>
            <a:ext cx="8229600" cy="104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 Mentor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4858" y="3709942"/>
            <a:ext cx="8610600" cy="11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 Host MS/ES parent m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159593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8055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2. Get them engaged: 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Promote Leadership!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325431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b="1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FREE 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Summer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beginners.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72" y="2212424"/>
            <a:ext cx="5593677" cy="4195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325431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   Participate </a:t>
            </a:r>
            <a:r>
              <a:rPr lang="en-US" sz="3600" i="1" u="sng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”</a:t>
            </a:r>
          </a:p>
        </p:txBody>
      </p:sp>
      <p:pic>
        <p:nvPicPr>
          <p:cNvPr id="6" name="Picture 5" descr="Screen Shot 2018-11-30 at 7.31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778" y="2266812"/>
            <a:ext cx="6223920" cy="459118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325431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   Participate </a:t>
            </a:r>
            <a:r>
              <a:rPr lang="en-US" sz="3600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”</a:t>
            </a:r>
          </a:p>
        </p:txBody>
      </p:sp>
      <p:pic>
        <p:nvPicPr>
          <p:cNvPr id="5" name="Slide 58 13 Reasons Why Kids Stay In Ban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558" y="889629"/>
            <a:ext cx="7957826" cy="596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>
                <a:solidFill>
                  <a:srgbClr val="FFFF00"/>
                </a:solidFill>
              </a:rPr>
              <a:t>82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325431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3"/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Remain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engaged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former programs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3"/>
              <a:defRPr/>
            </a:pP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844" y="1592526"/>
            <a:ext cx="7769063" cy="154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144130013639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167" y="3265882"/>
            <a:ext cx="4450761" cy="326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912146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Write letters of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invitation </a:t>
            </a: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(Big Bro/Sis)  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	 and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congratulations </a:t>
            </a: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as appropriate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3"/>
              <a:defRPr/>
            </a:pP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24286"/>
            <a:ext cx="6600705" cy="513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“Congratulations!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You have been chosen to 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play (insert instrument)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in the (name of school) band!”</a:t>
            </a:r>
          </a:p>
          <a:p>
            <a:pPr lvl="1">
              <a:lnSpc>
                <a:spcPct val="90000"/>
              </a:lnSpc>
            </a:pPr>
            <a:endParaRPr lang="en-US" sz="36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Giving a “Golden Invitation” to 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band/orchestra makes them feel special!”</a:t>
            </a:r>
          </a:p>
          <a:p>
            <a:endParaRPr lang="en-US" sz="3600" dirty="0"/>
          </a:p>
        </p:txBody>
      </p:sp>
      <p:pic>
        <p:nvPicPr>
          <p:cNvPr id="10" name="Picture 9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72" y="2354985"/>
            <a:ext cx="2200676" cy="24638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912146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5.	 Send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Musical Greeting Cards</a:t>
            </a: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!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3"/>
              <a:defRPr/>
            </a:pP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Screen Shot 2018-11-30 at 7.44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30" y="1944819"/>
            <a:ext cx="7764035" cy="429384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912146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5.	 Send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Musical Greeting Cards</a:t>
            </a: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!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3"/>
              <a:defRPr/>
            </a:pP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Slide XX An AP Music Theory Christmas Car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154" y="1764367"/>
            <a:ext cx="8063845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48430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267059"/>
            <a:ext cx="8229600" cy="10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158411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018843"/>
            <a:ext cx="8610600" cy="17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1. 	Ensure that faculty sees itself as part of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	one, K–12 Music Program – build purpose and unity</a:t>
            </a:r>
          </a:p>
        </p:txBody>
      </p:sp>
      <p:pic>
        <p:nvPicPr>
          <p:cNvPr id="16" name="Picture 15" descr="1305764747MIUMainMapBG.jpg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52600"/>
            <a:ext cx="8763000" cy="48006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305890"/>
            <a:ext cx="8763000" cy="524731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305890"/>
            <a:ext cx="8763000" cy="55521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1005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kern="0" dirty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    2. Track articulation/achievement data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402" y="914400"/>
            <a:ext cx="865159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40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4000" kern="0" noProof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40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6197" y="575373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58852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28372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429000" y="3932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35052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35052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0561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58852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478389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44355" y="495072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92403" y="479832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018843"/>
            <a:ext cx="8610600" cy="17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 Ensure that students receive quality 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learning opportunities and experiences</a:t>
            </a:r>
            <a:b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013" y="2531072"/>
            <a:ext cx="6402225" cy="37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5923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GREAT EXAMPLE: </a:t>
            </a:r>
            <a:r>
              <a:rPr lang="en-US" sz="4800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HS</a:t>
            </a:r>
          </a:p>
          <a:p>
            <a:pPr algn="ctr"/>
            <a:r>
              <a:rPr lang="en-US" sz="44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“There is a place. . .”</a:t>
            </a:r>
            <a:endParaRPr lang="en-US" sz="4400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Picture 4" descr="Screen Shot 2018-11-30 at 8.21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0" y="1785484"/>
            <a:ext cx="7929213" cy="43973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2AB091"/>
                </a:solidFill>
                <a:effectLst/>
              </a:rPr>
              <a:t>A Practical Guide for Recruitment and Retention</a:t>
            </a: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5923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GREAT EXAMPLE: </a:t>
            </a:r>
            <a:r>
              <a:rPr lang="en-US" sz="4800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HS</a:t>
            </a:r>
          </a:p>
          <a:p>
            <a:pPr algn="ctr"/>
            <a:r>
              <a:rPr lang="en-US" sz="44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“There is a place. . .”</a:t>
            </a:r>
            <a:endParaRPr lang="en-US" sz="4400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Slide 72 There Is A Place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814377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Resources</a:t>
            </a:r>
            <a:b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6" y="2057400"/>
            <a:ext cx="2296265" cy="297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90800"/>
            <a:ext cx="270622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562" y="3169421"/>
            <a:ext cx="2496838" cy="323137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2030145"/>
            <a:ext cx="2224618" cy="292285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076" y="3457365"/>
            <a:ext cx="2299124" cy="3020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4800" y="990600"/>
            <a:ext cx="882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+mn-lt"/>
                <a:cs typeface="Times New Roman"/>
              </a:rPr>
              <a:t>www.MusicAchievementCouncil.org</a:t>
            </a:r>
            <a:endParaRPr lang="en-US" sz="4000" dirty="0">
              <a:solidFill>
                <a:srgbClr val="FFFFFF"/>
              </a:solidFill>
              <a:latin typeface="+mn-lt"/>
              <a:cs typeface="Times New Roman"/>
            </a:endParaRPr>
          </a:p>
        </p:txBody>
      </p:sp>
      <p:pic>
        <p:nvPicPr>
          <p:cNvPr id="3" name="Picture 2" descr="Flashdriv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524000" cy="100488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8" descr="Hal Leon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" y="4529137"/>
            <a:ext cx="1763713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10" descr="Yama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38800"/>
            <a:ext cx="33528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2" descr="large-logo-black_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81212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3" descr="Dansr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1905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4" descr="VIC FIRTH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38800"/>
            <a:ext cx="3503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5" descr="Alfred-logo-600 pixe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14537"/>
            <a:ext cx="1143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14537"/>
            <a:ext cx="990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7" descr="LOGO Trevor James Flutes_logo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4529137"/>
            <a:ext cx="16748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22"/>
          <p:cNvSpPr>
            <a:spLocks noGrp="1"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i="1" dirty="0">
                <a:solidFill>
                  <a:srgbClr val="FFFF00"/>
                </a:solidFill>
              </a:rPr>
              <a:t>Thanks to these </a:t>
            </a:r>
          </a:p>
          <a:p>
            <a:pPr algn="ctr"/>
            <a:r>
              <a:rPr lang="en-US" sz="4400" i="1" dirty="0">
                <a:solidFill>
                  <a:srgbClr val="FFFF00"/>
                </a:solidFill>
              </a:rPr>
              <a:t>Quality Companies!</a:t>
            </a:r>
          </a:p>
        </p:txBody>
      </p:sp>
      <p:pic>
        <p:nvPicPr>
          <p:cNvPr id="44047" name="Picture 25" descr="Screen Shot 2016-10-12 at 9.33.57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38674"/>
            <a:ext cx="38862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3" descr="ConnSelmer_Logo_201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590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4" descr="Screen Shot 2017-04-20 at 2.54.40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3429000"/>
            <a:ext cx="320833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7" descr="logo_daddario_4color_on_white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3200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31446-40F8-2646-B289-6D25502A1C78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49539"/>
      </p:ext>
    </p:extLst>
  </p:cSld>
  <p:clrMapOvr>
    <a:masterClrMapping/>
  </p:clrMapOvr>
  <p:transition spd="slow" advClick="0" advTm="90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304800"/>
            <a:ext cx="9131300" cy="67818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Contact Information</a:t>
            </a:r>
            <a:b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Marcia Neel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marcia@musicedconsultants.net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@</a:t>
            </a:r>
            <a:r>
              <a:rPr lang="en-US" sz="3200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MusicEdConsult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on Twitter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702.361.3553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Complimentary Recruitment and Retention Materials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7" name="Picture 6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76200"/>
            <a:ext cx="1044384" cy="13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9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>
                <a:solidFill>
                  <a:srgbClr val="45A3D6"/>
                </a:solidFill>
              </a:rPr>
              <a:t>A Guide for Instrumental Music Teachers</a:t>
            </a: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2408</Words>
  <Application>Microsoft Macintosh PowerPoint</Application>
  <PresentationFormat>On-screen Show (4:3)</PresentationFormat>
  <Paragraphs>508</Paragraphs>
  <Slides>83</Slides>
  <Notes>65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ＭＳ Ｐゴシック</vt:lpstr>
      <vt:lpstr>Arial</vt:lpstr>
      <vt:lpstr>Calibri</vt:lpstr>
      <vt:lpstr>Mistral</vt:lpstr>
      <vt:lpstr>Times</vt:lpstr>
      <vt:lpstr>Times New Roman</vt:lpstr>
      <vt:lpstr>Wingdings</vt:lpstr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PowerPoint Presentation</vt:lpstr>
      <vt:lpstr>Today’s Session: Bridging the Gap  Between Middle and High School</vt:lpstr>
      <vt:lpstr>WHAT Other Teachers Think I Do!</vt:lpstr>
      <vt:lpstr>WHAT the (Other) Kids Think I Do!</vt:lpstr>
      <vt:lpstr>WHAT Society Thinks I Do!</vt:lpstr>
      <vt:lpstr>WHAT My Mom Thinks I Do!</vt:lpstr>
      <vt:lpstr>WHAT I Think I Do!</vt:lpstr>
      <vt:lpstr>WHAT I Really Get to Do! </vt:lpstr>
      <vt:lpstr>The WHY  </vt:lpstr>
      <vt:lpstr>The WHY ATTENDANCE RATES</vt:lpstr>
      <vt:lpstr>The WHY DISCIPLINE REFERRALS</vt:lpstr>
      <vt:lpstr>The WHY GPAS</vt:lpstr>
      <vt:lpstr>The WHY ON-TIME GRADUATION RATES</vt:lpstr>
      <vt:lpstr>The WHY SUMMARY: What Was Learned?</vt:lpstr>
      <vt:lpstr>The HOW Strategies to Bridge the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 the Vision EARLY  7.  First Performance National Day of Celebration (Third Thursday of November Annually) </vt:lpstr>
      <vt:lpstr>7.  First Performance National Day of Celebration (Third Thursday of November Annually) </vt:lpstr>
      <vt:lpstr>PowerPoint Presentation</vt:lpstr>
      <vt:lpstr>PowerPoint Presentation</vt:lpstr>
      <vt:lpstr>PowerPoint Presentation</vt:lpstr>
      <vt:lpstr>7.  First Performance National Day of Celebration  </vt:lpstr>
      <vt:lpstr>Response from LIVE at the 2017 Midwest Clinic </vt:lpstr>
      <vt:lpstr>Response from LIVE at the 2017 Midwest Clinic </vt:lpstr>
      <vt:lpstr>Response from LIVE at the 2017 Midwest Clinic </vt:lpstr>
      <vt:lpstr>Response from LIVE at the 2017 Midwest Clinic </vt:lpstr>
      <vt:lpstr>PowerPoint Presentation</vt:lpstr>
      <vt:lpstr> 8.  The Two-Note Halftime Show </vt:lpstr>
      <vt:lpstr> 8.  The Two-Note Halftime Show </vt:lpstr>
      <vt:lpstr>PowerPoint Presentation</vt:lpstr>
      <vt:lpstr>9. A Vision Board Photo is Worth 1000 Words!</vt:lpstr>
      <vt:lpstr>PowerPoint Presentation</vt:lpstr>
      <vt:lpstr> 1. Get them engaged:  The Parent Band!</vt:lpstr>
      <vt:lpstr> 1. Get them engaged:  The Parent Band!</vt:lpstr>
      <vt:lpstr>The HOW:  What Parents Can Do </vt:lpstr>
      <vt:lpstr>The HOW:  What Students Can Do</vt:lpstr>
      <vt:lpstr>The HOW:  What Students Can Do</vt:lpstr>
      <vt:lpstr>The HOW:  What Students Can Do</vt:lpstr>
      <vt:lpstr>The HOW:  What Students Can Do</vt:lpstr>
      <vt:lpstr>The HOW:  What Students Can Do</vt:lpstr>
      <vt:lpstr>The HOW:  What Students Can Do</vt:lpstr>
      <vt:lpstr>The HOW:  What Students Can Do</vt:lpstr>
      <vt:lpstr>The HOW:  What Principals Can Do </vt:lpstr>
      <vt:lpstr>The HOW:  What Music Supervisors Can Do </vt:lpstr>
      <vt:lpstr>PowerPoint Presentation</vt:lpstr>
      <vt:lpstr>The HOW:  What Music Supervisors Can Do </vt:lpstr>
      <vt:lpstr>The HOW:  What Music Supervisors Can Do </vt:lpstr>
      <vt:lpstr>PowerPoint Presentation</vt:lpstr>
      <vt:lpstr>PowerPoint Presentation</vt:lpstr>
      <vt:lpstr>M.A.C. Resources </vt:lpstr>
      <vt:lpstr>PowerPoint Presentation</vt:lpstr>
      <vt:lpstr>Contact Information  Marcia Neel marcia@musicedconsultants.net @MusicEdConsult on Twitter 702.361.3553  Complimentary Recruitment and Retention Materials www.musicachievementcouncil.org</vt:lpstr>
    </vt:vector>
  </TitlesOfParts>
  <Company>Music Education Consultants, Inc.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391</cp:revision>
  <dcterms:created xsi:type="dcterms:W3CDTF">2018-12-01T11:45:23Z</dcterms:created>
  <dcterms:modified xsi:type="dcterms:W3CDTF">2018-12-01T12:45:07Z</dcterms:modified>
</cp:coreProperties>
</file>