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2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679" r:id="rId17"/>
    <p:sldId id="335" r:id="rId18"/>
    <p:sldId id="336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DDF"/>
    <a:srgbClr val="FECC66"/>
    <a:srgbClr val="F0A874"/>
    <a:srgbClr val="EBC83C"/>
    <a:srgbClr val="F0A150"/>
    <a:srgbClr val="E5BA00"/>
    <a:srgbClr val="E4BA2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6420"/>
  </p:normalViewPr>
  <p:slideViewPr>
    <p:cSldViewPr snapToGrid="0" snapToObjects="1">
      <p:cViewPr varScale="1">
        <p:scale>
          <a:sx n="96" d="100"/>
          <a:sy n="96" d="100"/>
        </p:scale>
        <p:origin x="9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F545-43D0-E546-96D5-1A34664A9A0F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6D521-2FAE-894B-B403-8A508EB2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6D521-2FAE-894B-B403-8A508EB2A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0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2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56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E917-5F64-334D-BB4C-D9BD7A5F979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037E-6282-DB40-B0DA-163EFCF72F80}" type="datetime1">
              <a:rPr lang="en-US"/>
              <a:pPr>
                <a:defRPr/>
              </a:pPr>
              <a:t>4/9/22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www.musicachievementcouncil.org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D5DB-31D2-E845-B1D6-42C544E9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25D4-3BA0-2B4A-85A7-A2A85CAB03AA}" type="datetimeFigureOut">
              <a:rPr lang="en-US" smtClean="0"/>
              <a:pPr/>
              <a:t>4/9/22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7474-EB1F-EB4D-AB80-0E2185EF5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35469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1007531"/>
            <a:ext cx="8229600" cy="481753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Engaged students are </a:t>
            </a:r>
            <a:r>
              <a:rPr lang="en-US" sz="4400" u="sng" dirty="0">
                <a:solidFill>
                  <a:srgbClr val="FFFF00"/>
                </a:solidFill>
              </a:rPr>
              <a:t>2.5 times </a:t>
            </a:r>
            <a:r>
              <a:rPr lang="en-US" sz="4400" dirty="0">
                <a:solidFill>
                  <a:schemeClr val="bg1"/>
                </a:solidFill>
              </a:rPr>
              <a:t>more likely to get excellent grades and do well in school, and they are </a:t>
            </a:r>
            <a:r>
              <a:rPr lang="en-US" sz="4400" u="sng" dirty="0">
                <a:solidFill>
                  <a:srgbClr val="FFFF00"/>
                </a:solidFill>
              </a:rPr>
              <a:t>4.5 times </a:t>
            </a:r>
            <a:r>
              <a:rPr lang="en-US" sz="4400" dirty="0">
                <a:solidFill>
                  <a:schemeClr val="bg1"/>
                </a:solidFill>
              </a:rPr>
              <a:t>more likely to be hopeful about their futures than their disengaged peers. </a:t>
            </a:r>
            <a:endParaRPr lang="en-US" sz="44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0A40F-A7A5-F542-85F5-49420694E21E}"/>
              </a:ext>
            </a:extLst>
          </p:cNvPr>
          <p:cNvSpPr txBox="1"/>
          <p:nvPr/>
        </p:nvSpPr>
        <p:spPr>
          <a:xfrm>
            <a:off x="4826900" y="5055623"/>
            <a:ext cx="400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</a:rPr>
              <a:t>Gallup, Oct 2018</a:t>
            </a:r>
          </a:p>
        </p:txBody>
      </p:sp>
    </p:spTree>
    <p:extLst>
      <p:ext uri="{BB962C8B-B14F-4D97-AF65-F5344CB8AC3E}">
        <p14:creationId xmlns:p14="http://schemas.microsoft.com/office/powerpoint/2010/main" val="980457172"/>
      </p:ext>
    </p:extLst>
  </p:cSld>
  <p:clrMapOvr>
    <a:masterClrMapping/>
  </p:clrMapOvr>
  <p:transition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79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</a:rPr>
              <a:t>Music making has been </a:t>
            </a:r>
            <a:r>
              <a:rPr lang="en-US" sz="3600" i="1" dirty="0">
                <a:solidFill>
                  <a:srgbClr val="FFFF00"/>
                </a:solidFill>
              </a:rPr>
              <a:t>scientifically </a:t>
            </a:r>
            <a:r>
              <a:rPr lang="en-US" sz="3600" i="1" dirty="0">
                <a:solidFill>
                  <a:schemeClr val="bg1"/>
                </a:solidFill>
              </a:rPr>
              <a:t>proven to:</a:t>
            </a:r>
          </a:p>
          <a:p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600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Exercise the brain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  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Inspire creativity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     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819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Increase productivity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        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429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Fight memory loss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          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038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Reduce stress</a:t>
            </a:r>
          </a:p>
          <a:p>
            <a:r>
              <a:rPr lang="en-US" sz="3600" b="1" dirty="0">
                <a:solidFill>
                  <a:srgbClr val="FFC000"/>
                </a:solidFill>
              </a:rPr>
              <a:t>               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648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Lower blood pressure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                 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2210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Build confidence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824716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Stave off depression</a:t>
            </a:r>
          </a:p>
          <a:p>
            <a:pPr algn="ctr"/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3943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Metropolitan Nashville Public Schools found that </a:t>
            </a:r>
            <a:r>
              <a:rPr lang="en-US" sz="4000" dirty="0">
                <a:solidFill>
                  <a:srgbClr val="FFFF00"/>
                </a:solidFill>
              </a:rPr>
              <a:t>ATTENDANCE RATES </a:t>
            </a:r>
            <a:r>
              <a:rPr lang="en-US" sz="4000" u="sng" dirty="0">
                <a:solidFill>
                  <a:srgbClr val="FFFF00"/>
                </a:solidFill>
              </a:rPr>
              <a:t>ROSE </a:t>
            </a:r>
            <a:r>
              <a:rPr lang="en-US" sz="4000" i="1" dirty="0">
                <a:solidFill>
                  <a:srgbClr val="FFFFFF"/>
                </a:solidFill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87% </a:t>
            </a:r>
            <a:r>
              <a:rPr lang="en-US" sz="4000" i="1" dirty="0">
                <a:solidFill>
                  <a:srgbClr val="FFFFFF"/>
                </a:solidFill>
              </a:rPr>
              <a:t>Attendance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93% </a:t>
            </a:r>
            <a:r>
              <a:rPr lang="en-US" sz="4000" i="1" dirty="0">
                <a:solidFill>
                  <a:srgbClr val="FFFFFF"/>
                </a:solidFill>
              </a:rPr>
              <a:t>Attendance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91% </a:t>
            </a:r>
            <a:r>
              <a:rPr lang="en-US" sz="4000" i="1" dirty="0">
                <a:solidFill>
                  <a:srgbClr val="FFFFFF"/>
                </a:solidFill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577453166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Metropolitan Nashville Public Schools found that </a:t>
            </a:r>
            <a:r>
              <a:rPr lang="en-US" sz="4000" dirty="0">
                <a:solidFill>
                  <a:srgbClr val="FFFF00"/>
                </a:solidFill>
              </a:rPr>
              <a:t>DISCIPLINE REPORTS </a:t>
            </a:r>
            <a:r>
              <a:rPr lang="en-US" sz="4000" u="sng" dirty="0">
                <a:solidFill>
                  <a:srgbClr val="FFFF00"/>
                </a:solidFill>
              </a:rPr>
              <a:t>FELL </a:t>
            </a:r>
            <a:r>
              <a:rPr lang="en-US" sz="4000" i="1" dirty="0">
                <a:solidFill>
                  <a:srgbClr val="FFFFFF"/>
                </a:solidFill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4.34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i="1" dirty="0">
                <a:solidFill>
                  <a:srgbClr val="FFFFFF"/>
                </a:solidFill>
              </a:rPr>
              <a:t>over 4 years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3.23</a:t>
            </a:r>
            <a:r>
              <a:rPr lang="en-US" sz="4000" i="1" dirty="0">
                <a:solidFill>
                  <a:srgbClr val="FFFFFF"/>
                </a:solidFill>
              </a:rPr>
              <a:t> over 4 years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3.75</a:t>
            </a:r>
            <a:r>
              <a:rPr lang="en-US" sz="4000" i="1" dirty="0">
                <a:solidFill>
                  <a:srgbClr val="FFFFFF"/>
                </a:solidFill>
              </a:rPr>
              <a:t> over 4 years</a:t>
            </a:r>
          </a:p>
        </p:txBody>
      </p:sp>
    </p:spTree>
    <p:extLst>
      <p:ext uri="{BB962C8B-B14F-4D97-AF65-F5344CB8AC3E}">
        <p14:creationId xmlns:p14="http://schemas.microsoft.com/office/powerpoint/2010/main" val="3848370220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Metropolitan Nashville Public Schools found that </a:t>
            </a:r>
            <a:r>
              <a:rPr lang="en-US" sz="4000" dirty="0">
                <a:solidFill>
                  <a:srgbClr val="FFFF00"/>
                </a:solidFill>
              </a:rPr>
              <a:t>GPAs </a:t>
            </a:r>
            <a:r>
              <a:rPr lang="en-US" sz="4000" u="sng" dirty="0">
                <a:solidFill>
                  <a:srgbClr val="FFFF00"/>
                </a:solidFill>
              </a:rPr>
              <a:t>ROSE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rgbClr val="FFFFFF"/>
                </a:solidFill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10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2.51</a:t>
            </a:r>
            <a:r>
              <a:rPr lang="en-US" sz="4000" i="1" dirty="0">
                <a:solidFill>
                  <a:srgbClr val="FFFFFF"/>
                </a:solidFill>
              </a:rPr>
              <a:t> Average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2.89</a:t>
            </a:r>
            <a:r>
              <a:rPr lang="en-US" sz="4000" i="1" dirty="0">
                <a:solidFill>
                  <a:srgbClr val="FFFFFF"/>
                </a:solidFill>
              </a:rPr>
              <a:t> Average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2.61</a:t>
            </a:r>
            <a:r>
              <a:rPr lang="en-US" sz="4000" i="1" dirty="0">
                <a:solidFill>
                  <a:srgbClr val="FFFFFF"/>
                </a:solidFill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48209759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Metropolitan Nashville Public Schools found that </a:t>
            </a:r>
            <a:r>
              <a:rPr lang="en-US" sz="4000" dirty="0">
                <a:solidFill>
                  <a:srgbClr val="FFFF00"/>
                </a:solidFill>
              </a:rPr>
              <a:t>GRADUATION RATES </a:t>
            </a:r>
            <a:r>
              <a:rPr lang="en-US" sz="4000" u="sng" dirty="0">
                <a:solidFill>
                  <a:srgbClr val="FFFF00"/>
                </a:solidFill>
              </a:rPr>
              <a:t>ROSE </a:t>
            </a:r>
            <a:r>
              <a:rPr lang="en-US" sz="4000" i="1" dirty="0">
                <a:solidFill>
                  <a:srgbClr val="FFFFFF"/>
                </a:solidFill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68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24400" y="29718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60% </a:t>
            </a:r>
            <a:r>
              <a:rPr lang="en-US" sz="4000" i="1" dirty="0">
                <a:solidFill>
                  <a:srgbClr val="FFFFFF"/>
                </a:solidFill>
              </a:rPr>
              <a:t>Average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24400" y="41910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91% </a:t>
            </a:r>
            <a:r>
              <a:rPr lang="en-US" sz="4000" i="1" dirty="0">
                <a:solidFill>
                  <a:srgbClr val="FFFFFF"/>
                </a:solidFill>
              </a:rPr>
              <a:t>Average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724400" y="3581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81% </a:t>
            </a:r>
            <a:r>
              <a:rPr lang="en-US" sz="4000" i="1" dirty="0">
                <a:solidFill>
                  <a:srgbClr val="FFFFFF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5412560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81000" y="914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Metropolitan Nashville Public Schools found that </a:t>
            </a:r>
            <a:r>
              <a:rPr lang="en-US" sz="4000" dirty="0">
                <a:solidFill>
                  <a:srgbClr val="FFFF00"/>
                </a:solidFill>
              </a:rPr>
              <a:t>ACT SCORES </a:t>
            </a:r>
            <a:r>
              <a:rPr lang="en-US" sz="4000" u="sng" dirty="0">
                <a:solidFill>
                  <a:srgbClr val="FFFF00"/>
                </a:solidFill>
              </a:rPr>
              <a:t>ROSE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i="1" dirty="0">
                <a:solidFill>
                  <a:srgbClr val="FFFFFF"/>
                </a:solidFill>
              </a:rPr>
              <a:t>with increased study in music.  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04800" y="2971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FF"/>
                </a:solidFill>
              </a:rPr>
              <a:t>              No Music:		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&lt; 1 Year of Music: 	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&gt; 1 Year of Music: 	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181600"/>
            <a:ext cx="7162800" cy="2422418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191000" y="29718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16.95</a:t>
            </a:r>
            <a:r>
              <a:rPr lang="en-US" sz="4000" i="1" dirty="0">
                <a:solidFill>
                  <a:srgbClr val="FFFFFF"/>
                </a:solidFill>
              </a:rPr>
              <a:t> Eng, </a:t>
            </a:r>
            <a:r>
              <a:rPr lang="en-US" sz="4000" i="1" dirty="0">
                <a:solidFill>
                  <a:srgbClr val="FFFF00"/>
                </a:solidFill>
              </a:rPr>
              <a:t>17.20</a:t>
            </a:r>
            <a:r>
              <a:rPr lang="en-US" sz="4000" i="1" dirty="0">
                <a:solidFill>
                  <a:srgbClr val="FFFFFF"/>
                </a:solidFill>
              </a:rPr>
              <a:t> Math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191000" y="4191000"/>
            <a:ext cx="495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19.58</a:t>
            </a:r>
            <a:r>
              <a:rPr lang="en-US" sz="4000" i="1" dirty="0">
                <a:solidFill>
                  <a:srgbClr val="FFFFFF"/>
                </a:solidFill>
              </a:rPr>
              <a:t> Eng, </a:t>
            </a:r>
            <a:r>
              <a:rPr lang="en-US" sz="4000" i="1" dirty="0">
                <a:solidFill>
                  <a:srgbClr val="FFFF00"/>
                </a:solidFill>
              </a:rPr>
              <a:t>18.67</a:t>
            </a:r>
            <a:r>
              <a:rPr lang="en-US" sz="4000" i="1" dirty="0">
                <a:solidFill>
                  <a:srgbClr val="FFFFFF"/>
                </a:solidFill>
              </a:rPr>
              <a:t> Math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191000" y="35814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17.64</a:t>
            </a:r>
            <a:r>
              <a:rPr lang="en-US" sz="4000" i="1" dirty="0">
                <a:solidFill>
                  <a:srgbClr val="FFFFFF"/>
                </a:solidFill>
              </a:rPr>
              <a:t> Eng, </a:t>
            </a:r>
            <a:r>
              <a:rPr lang="en-US" sz="4000" i="1" dirty="0">
                <a:solidFill>
                  <a:srgbClr val="FFFF00"/>
                </a:solidFill>
              </a:rPr>
              <a:t>17.62</a:t>
            </a:r>
            <a:r>
              <a:rPr lang="en-US" sz="4000" i="1" dirty="0">
                <a:solidFill>
                  <a:srgbClr val="FFFFFF"/>
                </a:solidFill>
              </a:rPr>
              <a:t> Math</a:t>
            </a:r>
          </a:p>
        </p:txBody>
      </p:sp>
    </p:spTree>
    <p:extLst>
      <p:ext uri="{BB962C8B-B14F-4D97-AF65-F5344CB8AC3E}">
        <p14:creationId xmlns:p14="http://schemas.microsoft.com/office/powerpoint/2010/main" val="1163235095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C5CBB2-AFFC-544B-A2AF-01DA5253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4974"/>
      </p:ext>
    </p:extLst>
  </p:cSld>
  <p:clrMapOvr>
    <a:masterClrMapping/>
  </p:clrMapOvr>
  <p:transition advClick="0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WHAT WAS LEARNED?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1066800"/>
            <a:ext cx="830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i="1" dirty="0">
                <a:solidFill>
                  <a:srgbClr val="FFFFFF"/>
                </a:solidFill>
              </a:rPr>
              <a:t>The </a:t>
            </a:r>
            <a:r>
              <a:rPr lang="en-US" sz="4800" dirty="0">
                <a:solidFill>
                  <a:srgbClr val="FFFF00"/>
                </a:solidFill>
              </a:rPr>
              <a:t>MORE</a:t>
            </a:r>
            <a:r>
              <a:rPr lang="en-US" sz="4800" i="1" dirty="0">
                <a:solidFill>
                  <a:srgbClr val="FFFF00"/>
                </a:solidFill>
              </a:rPr>
              <a:t> </a:t>
            </a:r>
            <a:r>
              <a:rPr lang="en-US" sz="4800" i="1" dirty="0">
                <a:solidFill>
                  <a:srgbClr val="FFFFFF"/>
                </a:solidFill>
              </a:rPr>
              <a:t>a student participates in </a:t>
            </a:r>
            <a:r>
              <a:rPr lang="en-US" sz="4800" dirty="0">
                <a:solidFill>
                  <a:srgbClr val="FFFF00"/>
                </a:solidFill>
              </a:rPr>
              <a:t>MUSIC</a:t>
            </a:r>
            <a:r>
              <a:rPr lang="en-US" sz="4800" i="1" dirty="0">
                <a:solidFill>
                  <a:srgbClr val="FFFFFF"/>
                </a:solidFill>
              </a:rPr>
              <a:t>, </a:t>
            </a:r>
          </a:p>
          <a:p>
            <a:pPr algn="ctr"/>
            <a:r>
              <a:rPr lang="en-US" sz="4800" i="1" dirty="0">
                <a:solidFill>
                  <a:srgbClr val="FFFFFF"/>
                </a:solidFill>
              </a:rPr>
              <a:t>the more </a:t>
            </a:r>
            <a:r>
              <a:rPr lang="en-US" sz="4800" dirty="0">
                <a:solidFill>
                  <a:srgbClr val="FFFF00"/>
                </a:solidFill>
              </a:rPr>
              <a:t>POSITIVE </a:t>
            </a:r>
            <a:r>
              <a:rPr lang="en-US" sz="4800" i="1" dirty="0">
                <a:solidFill>
                  <a:srgbClr val="FFFFFF"/>
                </a:solidFill>
              </a:rPr>
              <a:t>these </a:t>
            </a:r>
            <a:r>
              <a:rPr lang="en-US" sz="4800" dirty="0">
                <a:solidFill>
                  <a:srgbClr val="FFFF00"/>
                </a:solidFill>
              </a:rPr>
              <a:t>BENEFITS </a:t>
            </a:r>
            <a:r>
              <a:rPr lang="en-US" sz="4800" i="1" dirty="0">
                <a:solidFill>
                  <a:srgbClr val="FFFFFF"/>
                </a:solidFill>
              </a:rPr>
              <a:t>become. </a:t>
            </a:r>
          </a:p>
        </p:txBody>
      </p:sp>
      <p:pic>
        <p:nvPicPr>
          <p:cNvPr id="14" name="Picture 13" descr="Screen Shot 2015-12-04 at 10.22.5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359382"/>
            <a:ext cx="7162800" cy="24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887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FAMOUS QUOTES. . .</a:t>
            </a:r>
          </a:p>
        </p:txBody>
      </p:sp>
      <p:pic>
        <p:nvPicPr>
          <p:cNvPr id="10" name="Content Placeholder 4" descr="07_Img2362_LOW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1045" y="2895600"/>
            <a:ext cx="5164155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68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Music has the power of producing a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certain effect on the moral character of</a:t>
            </a:r>
          </a:p>
          <a:p>
            <a:r>
              <a:rPr lang="en-US" sz="4000" dirty="0">
                <a:solidFill>
                  <a:srgbClr val="FFFFFF"/>
                </a:solidFill>
              </a:rPr>
              <a:t>of the soul.</a:t>
            </a:r>
            <a:r>
              <a:rPr lang="en-US" sz="4000" i="1" dirty="0">
                <a:solidFill>
                  <a:srgbClr val="FFFFFF"/>
                </a:solidFill>
              </a:rPr>
              <a:t>	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133600"/>
            <a:ext cx="26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. . . Aristotle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711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FAMOUS QUOTES.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2192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Music furnishes a delightful recreation</a:t>
            </a:r>
          </a:p>
          <a:p>
            <a:r>
              <a:rPr lang="en-US" sz="4000" dirty="0">
                <a:solidFill>
                  <a:srgbClr val="FFFFFF"/>
                </a:solidFill>
              </a:rPr>
              <a:t>for the hours of respite from the cares of the day, and lasts us through life.</a:t>
            </a:r>
          </a:p>
        </p:txBody>
      </p:sp>
      <p:pic>
        <p:nvPicPr>
          <p:cNvPr id="7" name="Picture 6" descr="Screen Shot 2015-12-08 at 5.44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728703" cy="4256088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51816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. . . Thomas Jefferson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1231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pic>
        <p:nvPicPr>
          <p:cNvPr id="7" name="Content Placeholder 4" descr="07_Img2362_LOW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3800" y="3505200"/>
            <a:ext cx="401656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79540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solidFill>
                  <a:srgbClr val="FFFF00"/>
                </a:solidFill>
              </a:rPr>
              <a:t>96 percent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FF"/>
                </a:solidFill>
              </a:rPr>
              <a:t>of public school principals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believe that participating in music</a:t>
            </a:r>
          </a:p>
          <a:p>
            <a:r>
              <a:rPr lang="en-US" sz="4000" dirty="0">
                <a:solidFill>
                  <a:srgbClr val="FFFFFF"/>
                </a:solidFill>
              </a:rPr>
              <a:t>education encourages and motivates</a:t>
            </a:r>
          </a:p>
          <a:p>
            <a:r>
              <a:rPr lang="en-US" sz="4000" dirty="0">
                <a:solidFill>
                  <a:srgbClr val="FFFFFF"/>
                </a:solidFill>
              </a:rPr>
              <a:t>students to stay in school longer.</a:t>
            </a:r>
          </a:p>
          <a:p>
            <a:r>
              <a:rPr lang="en-US" sz="4000" i="1" dirty="0">
                <a:solidFill>
                  <a:srgbClr val="FFFFFF"/>
                </a:solidFill>
              </a:rPr>
              <a:t>(Harris Poll)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1911826"/>
      </p:ext>
    </p:extLst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33922" y="990600"/>
            <a:ext cx="6781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>
                <a:solidFill>
                  <a:srgbClr val="FFFFFF"/>
                </a:solidFill>
              </a:rPr>
              <a:t>	An interactive poll confirms that music education at an early age greatly increases the likelihood that a child will grow up to seek higher education and ultimately even earn a higher salary.          </a:t>
            </a:r>
            <a:r>
              <a:rPr lang="en-US" sz="4000" i="1" dirty="0">
                <a:solidFill>
                  <a:srgbClr val="FFFFFF"/>
                </a:solidFill>
              </a:rPr>
              <a:t>(2007 Harris Poll)</a:t>
            </a:r>
          </a:p>
          <a:p>
            <a:pPr>
              <a:buNone/>
            </a:pPr>
            <a:r>
              <a:rPr lang="en-US" sz="4000" i="1" dirty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r>
              <a:rPr lang="en-US" sz="4000" i="1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pic>
        <p:nvPicPr>
          <p:cNvPr id="5" name="Picture 4" descr="trumpetcloseup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2937" y="1408624"/>
            <a:ext cx="2404063" cy="362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38194141"/>
      </p:ext>
    </p:extLst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4008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b="1" i="1" u="sng" dirty="0">
                <a:solidFill>
                  <a:srgbClr val="FFFF00"/>
                </a:solidFill>
              </a:rPr>
              <a:t>CEO</a:t>
            </a:r>
            <a:r>
              <a:rPr lang="en-US" sz="4400" dirty="0">
                <a:solidFill>
                  <a:schemeClr val="bg1"/>
                </a:solidFill>
              </a:rPr>
              <a:t>,</a:t>
            </a:r>
            <a:r>
              <a:rPr lang="en-US" sz="4400" b="1" i="1" u="sng" dirty="0">
                <a:solidFill>
                  <a:srgbClr val="FFCC00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College President, 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7200" i="1" dirty="0">
                <a:solidFill>
                  <a:srgbClr val="FFFF00"/>
                </a:solidFill>
              </a:rPr>
              <a:t>TAKE MUSIC!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692" y="2057400"/>
            <a:ext cx="3549753" cy="2362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even a Rock Star,</a:t>
            </a:r>
            <a:endParaRPr kumimoji="0" lang="en-US" sz="44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853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9342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dirty="0">
                <a:solidFill>
                  <a:srgbClr val="FFFFFF"/>
                </a:solidFill>
              </a:rPr>
              <a:t>CEO</a:t>
            </a:r>
            <a:r>
              <a:rPr lang="en-US" sz="4400" i="1" dirty="0">
                <a:solidFill>
                  <a:schemeClr val="bg1"/>
                </a:solidFill>
              </a:rPr>
              <a:t>, </a:t>
            </a:r>
            <a:r>
              <a:rPr lang="en-US" sz="4400" i="1" u="sng" dirty="0">
                <a:solidFill>
                  <a:srgbClr val="FFCC00"/>
                </a:solidFill>
              </a:rPr>
              <a:t> </a:t>
            </a:r>
            <a:r>
              <a:rPr lang="en-US" sz="4400" b="1" i="1" u="sng" dirty="0">
                <a:solidFill>
                  <a:srgbClr val="FFFF00"/>
                </a:solidFill>
              </a:rPr>
              <a:t>College Presiden</a:t>
            </a:r>
            <a:r>
              <a:rPr lang="en-US" sz="4400" i="1" u="sng" dirty="0">
                <a:solidFill>
                  <a:srgbClr val="FFFF00"/>
                </a:solidFill>
              </a:rPr>
              <a:t>t</a:t>
            </a:r>
            <a:r>
              <a:rPr lang="en-US" sz="4400" i="1" dirty="0">
                <a:solidFill>
                  <a:schemeClr val="bg1"/>
                </a:solidFill>
              </a:rPr>
              <a:t>, </a:t>
            </a:r>
            <a:r>
              <a:rPr lang="en-US" sz="4400" dirty="0">
                <a:solidFill>
                  <a:schemeClr val="bg1"/>
                </a:solidFill>
              </a:rPr>
              <a:t>or</a:t>
            </a:r>
            <a:r>
              <a:rPr lang="en-US" sz="4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7200" i="1" dirty="0">
                <a:solidFill>
                  <a:srgbClr val="FFFF00"/>
                </a:solidFill>
              </a:rPr>
              <a:t>TAKE MUSIC!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even a Rock Star,</a:t>
            </a:r>
            <a:endParaRPr kumimoji="0" lang="en-US" sz="44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19200"/>
            <a:ext cx="2743200" cy="2515304"/>
          </a:xfrm>
          <a:prstGeom prst="rect">
            <a:avLst/>
          </a:prstGeom>
          <a:ln>
            <a:noFill/>
          </a:ln>
          <a:effectLst>
            <a:reflection stA="50000" endPos="75000" dist="12700" dir="5400000" sy="-100000" algn="bl" rotWithShape="0"/>
            <a:softEdge rad="11250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81792102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THE MESSAGE IS.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6629400" cy="20574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If you want to be a </a:t>
            </a:r>
            <a:r>
              <a:rPr lang="en-US" sz="4400" dirty="0">
                <a:solidFill>
                  <a:srgbClr val="FFFFFF"/>
                </a:solidFill>
              </a:rPr>
              <a:t>CEO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>
                <a:solidFill>
                  <a:srgbClr val="FFFFFF"/>
                </a:solidFill>
              </a:rPr>
              <a:t>College President,</a:t>
            </a:r>
            <a:r>
              <a:rPr lang="en-US" sz="4400" dirty="0">
                <a:solidFill>
                  <a:schemeClr val="bg1"/>
                </a:solidFill>
              </a:rPr>
              <a:t> 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7200" i="1" dirty="0">
                <a:solidFill>
                  <a:srgbClr val="FFFF00"/>
                </a:solidFill>
              </a:rPr>
              <a:t>TAKE MUSIC!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0" y="2895600"/>
            <a:ext cx="594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</a:rPr>
              <a:t>even a </a:t>
            </a:r>
            <a:r>
              <a:rPr lang="en-US" sz="4400" b="1" i="1" u="sng" dirty="0">
                <a:solidFill>
                  <a:srgbClr val="FFFF00"/>
                </a:solidFill>
              </a:rPr>
              <a:t>Rock Star</a:t>
            </a:r>
            <a:r>
              <a:rPr lang="en-US" sz="4400" i="1" dirty="0">
                <a:solidFill>
                  <a:schemeClr val="bg1"/>
                </a:solidFill>
              </a:rPr>
              <a:t>, </a:t>
            </a:r>
            <a:endParaRPr kumimoji="0" lang="en-US" sz="44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creen Shot 2015-12-04 at 10.04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828800"/>
            <a:ext cx="513052" cy="1143000"/>
          </a:xfrm>
          <a:prstGeom prst="rect">
            <a:avLst/>
          </a:prstGeom>
        </p:spPr>
      </p:pic>
      <p:pic>
        <p:nvPicPr>
          <p:cNvPr id="13" name="Picture 12" descr="Screen Shot 2015-12-04 at 10.04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1981200"/>
            <a:ext cx="381000" cy="1143000"/>
          </a:xfrm>
          <a:prstGeom prst="rect">
            <a:avLst/>
          </a:prstGeom>
        </p:spPr>
      </p:pic>
      <p:pic>
        <p:nvPicPr>
          <p:cNvPr id="14" name="Picture 13" descr="Screen Shot 2015-12-04 at 10.04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581400"/>
            <a:ext cx="381000" cy="1143000"/>
          </a:xfrm>
          <a:prstGeom prst="rect">
            <a:avLst/>
          </a:prstGeom>
        </p:spPr>
      </p:pic>
      <p:pic>
        <p:nvPicPr>
          <p:cNvPr id="17" name="Picture 16" descr="Rock 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914400"/>
            <a:ext cx="3581400" cy="347287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8" name="Picture 17" descr="Black 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340557"/>
            <a:ext cx="1066800" cy="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6922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838200"/>
            <a:ext cx="5943600" cy="4876800"/>
          </a:xfrm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4000" u="sng" dirty="0">
                <a:solidFill>
                  <a:srgbClr val="FFFF00"/>
                </a:solidFill>
              </a:rPr>
              <a:t>82 percent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of Americans who don’t currently play an instrument wish they had learned to play one. </a:t>
            </a:r>
            <a:r>
              <a:rPr lang="en-US" sz="4000" i="1" dirty="0">
                <a:solidFill>
                  <a:schemeClr val="bg1"/>
                </a:solidFill>
              </a:rPr>
              <a:t>(Gallup Poll)</a:t>
            </a:r>
          </a:p>
          <a:p>
            <a:pPr indent="0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DSC_0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4" y="1371600"/>
            <a:ext cx="2671843" cy="410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675344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29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FFFFF"/>
                </a:solidFill>
              </a:rPr>
              <a:t>musicachievementcouncil.org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04800" y="759758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You can download </a:t>
            </a:r>
            <a:r>
              <a:rPr lang="en-US" sz="4000" u="sng" dirty="0">
                <a:solidFill>
                  <a:srgbClr val="FFFF00"/>
                </a:solidFill>
              </a:rPr>
              <a:t>FREE</a:t>
            </a:r>
            <a:r>
              <a:rPr lang="en-US" sz="4000" dirty="0">
                <a:solidFill>
                  <a:srgbClr val="FFFF00"/>
                </a:solidFill>
              </a:rPr>
              <a:t> COPIES </a:t>
            </a:r>
            <a:r>
              <a:rPr lang="en-US" sz="4000" dirty="0">
                <a:solidFill>
                  <a:srgbClr val="FFFFFF"/>
                </a:solidFill>
              </a:rPr>
              <a:t>of: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47290" y="2219884"/>
            <a:ext cx="4800600" cy="26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i="1" dirty="0">
                <a:solidFill>
                  <a:srgbClr val="00B000"/>
                </a:solidFill>
              </a:rPr>
              <a:t>Bridging the Gap Between </a:t>
            </a:r>
          </a:p>
          <a:p>
            <a:pPr algn="ctr"/>
            <a:r>
              <a:rPr lang="en-US" sz="4000" b="1" i="1" dirty="0">
                <a:solidFill>
                  <a:srgbClr val="00B000"/>
                </a:solidFill>
              </a:rPr>
              <a:t>Middle School and High School</a:t>
            </a:r>
          </a:p>
        </p:txBody>
      </p:sp>
      <p:pic>
        <p:nvPicPr>
          <p:cNvPr id="8" name="Picture 7" descr="Bridging-the-G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52" y="989479"/>
            <a:ext cx="3508075" cy="4648200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  <a:scene3d>
            <a:camera prst="isometricOffAxis2Left">
              <a:rot lat="1080000" lon="1560000" rev="0"/>
            </a:camera>
            <a:lightRig rig="threePt" dir="t"/>
          </a:scene3d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06AFBB42-451D-B74A-B659-4D449D90FF3A}"/>
              </a:ext>
            </a:extLst>
          </p:cNvPr>
          <p:cNvSpPr/>
          <p:nvPr/>
        </p:nvSpPr>
        <p:spPr>
          <a:xfrm>
            <a:off x="2580354" y="4922183"/>
            <a:ext cx="519953" cy="8494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2551"/>
      </p:ext>
    </p:extLst>
  </p:cSld>
  <p:clrMapOvr>
    <a:masterClrMapping/>
  </p:clrMapOvr>
  <p:transition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latin typeface="+mn-lt"/>
              </a:rPr>
              <a:t>DID YOU KNOW . .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bg1"/>
                </a:solidFill>
              </a:rPr>
              <a:t>musicedconsultants.net</a:t>
            </a:r>
            <a:r>
              <a:rPr lang="en-US" sz="2800" dirty="0">
                <a:solidFill>
                  <a:schemeClr val="bg1"/>
                </a:solidFill>
              </a:rPr>
              <a:t>/conference-materials</a:t>
            </a:r>
          </a:p>
        </p:txBody>
      </p:sp>
      <p:pic>
        <p:nvPicPr>
          <p:cNvPr id="9" name="Picture 8" descr="3-1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086600" cy="46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2" name="Picture 11" descr="slog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124200"/>
            <a:ext cx="38004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730360"/>
      </p:ext>
    </p:extLst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689</Words>
  <Application>Microsoft Macintosh PowerPoint</Application>
  <PresentationFormat>On-screen Show (4:3)</PresentationFormat>
  <Paragraphs>117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DID YOU KNOW . . .</vt:lpstr>
      <vt:lpstr>DID YOU KNOW . . .</vt:lpstr>
      <vt:lpstr>DID YOU KNOW . . .</vt:lpstr>
      <vt:lpstr>THE MESSAGE IS. . .</vt:lpstr>
      <vt:lpstr>THE MESSAGE IS. . .</vt:lpstr>
      <vt:lpstr>THE MESSAGE IS.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DID YOU KNOW . . .</vt:lpstr>
      <vt:lpstr>PowerPoint Presentation</vt:lpstr>
      <vt:lpstr>WHAT WAS LEARNED?</vt:lpstr>
      <vt:lpstr>FAMOUS QUOTES. . .</vt:lpstr>
      <vt:lpstr>FAMOUS QUOTES. . .</vt:lpstr>
    </vt:vector>
  </TitlesOfParts>
  <Company>Music Education Consultants,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566</cp:revision>
  <dcterms:created xsi:type="dcterms:W3CDTF">2019-02-28T17:04:59Z</dcterms:created>
  <dcterms:modified xsi:type="dcterms:W3CDTF">2022-04-09T15:05:40Z</dcterms:modified>
</cp:coreProperties>
</file>