
<file path=[Content_Types].xml><?xml version="1.0" encoding="utf-8"?>
<Types xmlns="http://schemas.openxmlformats.org/package/2006/content-types">
  <Default Extension="pdf" ContentType="application/pdf"/>
  <Default Extension="gif" ContentType="image/gif"/>
  <Override PartName="/ppt/slides/slide14.xml" ContentType="application/vnd.openxmlformats-officedocument.presentationml.slide+xml"/>
  <Override PartName="/ppt/notesSlides/notesSlide24.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tags/tag2.xml" ContentType="application/vnd.openxmlformats-officedocument.presentationml.tags+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tags/tag1.xml" ContentType="application/vnd.openxmlformats-officedocument.presentationml.tags+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3" r:id="rId1"/>
  </p:sldMasterIdLst>
  <p:notesMasterIdLst>
    <p:notesMasterId r:id="rId49"/>
  </p:notesMasterIdLst>
  <p:sldIdLst>
    <p:sldId id="261" r:id="rId2"/>
    <p:sldId id="262"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58" r:id="rId24"/>
    <p:sldId id="259" r:id="rId25"/>
    <p:sldId id="283" r:id="rId26"/>
    <p:sldId id="285" r:id="rId27"/>
    <p:sldId id="298" r:id="rId28"/>
    <p:sldId id="297" r:id="rId29"/>
    <p:sldId id="286" r:id="rId30"/>
    <p:sldId id="284" r:id="rId31"/>
    <p:sldId id="308" r:id="rId32"/>
    <p:sldId id="287" r:id="rId33"/>
    <p:sldId id="288" r:id="rId34"/>
    <p:sldId id="289" r:id="rId35"/>
    <p:sldId id="291" r:id="rId36"/>
    <p:sldId id="296" r:id="rId37"/>
    <p:sldId id="306" r:id="rId38"/>
    <p:sldId id="309" r:id="rId39"/>
    <p:sldId id="293" r:id="rId40"/>
    <p:sldId id="294" r:id="rId41"/>
    <p:sldId id="307" r:id="rId42"/>
    <p:sldId id="299" r:id="rId43"/>
    <p:sldId id="300" r:id="rId44"/>
    <p:sldId id="301" r:id="rId45"/>
    <p:sldId id="302" r:id="rId46"/>
    <p:sldId id="304" r:id="rId47"/>
    <p:sldId id="290"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66CCFF"/>
    <a:srgbClr val="80084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88" d="100"/>
          <a:sy n="88" d="100"/>
        </p:scale>
        <p:origin x="-928"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777B1A-C891-F141-B1B1-7CD0DEA4B540}" type="datetimeFigureOut">
              <a:rPr lang="en-US" smtClean="0"/>
              <a:pPr/>
              <a:t>4/3/16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5F9BA9-7AF3-2B4B-9641-557F30F0F6E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FEE917-5F64-334D-BB4C-D9BD7A5F9799}" type="slidenum">
              <a:rPr lang="en-US" smtClean="0"/>
              <a:pPr/>
              <a:t>16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a:noFill/>
        </p:spPr>
        <p:txBody>
          <a:bodyPr/>
          <a:lstStyle/>
          <a:p>
            <a:r>
              <a:rPr lang="en-US">
                <a:latin typeface="Arial" charset="0"/>
                <a:ea typeface="ＭＳ Ｐゴシック" charset="-128"/>
                <a:cs typeface="ＭＳ Ｐゴシック" charset="-128"/>
              </a:rPr>
              <a:t>Produced by the Music Achievement Council</a:t>
            </a:r>
          </a:p>
        </p:txBody>
      </p:sp>
      <p:sp>
        <p:nvSpPr>
          <p:cNvPr id="26627" name="Rectangle 7"/>
          <p:cNvSpPr>
            <a:spLocks noGrp="1" noChangeArrowheads="1"/>
          </p:cNvSpPr>
          <p:nvPr>
            <p:ph type="sldNum" sz="quarter" idx="5"/>
          </p:nvPr>
        </p:nvSpPr>
        <p:spPr>
          <a:noFill/>
        </p:spPr>
        <p:txBody>
          <a:bodyPr/>
          <a:lstStyle/>
          <a:p>
            <a:fld id="{84C1E7E6-20DF-524C-8AA5-9AFDB24DBFD4}" type="slidenum">
              <a:rPr lang="en-US">
                <a:latin typeface="Arial" charset="0"/>
                <a:ea typeface="ＭＳ Ｐゴシック" charset="-128"/>
                <a:cs typeface="ＭＳ Ｐゴシック" charset="-128"/>
              </a:rPr>
              <a:pPr/>
              <a:t>27</a:t>
            </a:fld>
            <a:endParaRPr lang="en-US">
              <a:latin typeface="Arial" charset="0"/>
              <a:ea typeface="ＭＳ Ｐゴシック" charset="-128"/>
              <a:cs typeface="ＭＳ Ｐゴシック" charset="-128"/>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a:noFill/>
        </p:spPr>
        <p:txBody>
          <a:bodyPr/>
          <a:lstStyle/>
          <a:p>
            <a:r>
              <a:rPr lang="en-US">
                <a:latin typeface="Arial" charset="0"/>
                <a:ea typeface="ＭＳ Ｐゴシック" charset="-128"/>
                <a:cs typeface="ＭＳ Ｐゴシック" charset="-128"/>
              </a:rPr>
              <a:t>Produced by the Music Achievement Council</a:t>
            </a:r>
          </a:p>
        </p:txBody>
      </p:sp>
      <p:sp>
        <p:nvSpPr>
          <p:cNvPr id="26627" name="Rectangle 7"/>
          <p:cNvSpPr>
            <a:spLocks noGrp="1" noChangeArrowheads="1"/>
          </p:cNvSpPr>
          <p:nvPr>
            <p:ph type="sldNum" sz="quarter" idx="5"/>
          </p:nvPr>
        </p:nvSpPr>
        <p:spPr>
          <a:noFill/>
        </p:spPr>
        <p:txBody>
          <a:bodyPr/>
          <a:lstStyle/>
          <a:p>
            <a:fld id="{84C1E7E6-20DF-524C-8AA5-9AFDB24DBFD4}" type="slidenum">
              <a:rPr lang="en-US">
                <a:latin typeface="Arial" charset="0"/>
                <a:ea typeface="ＭＳ Ｐゴシック" charset="-128"/>
                <a:cs typeface="ＭＳ Ｐゴシック" charset="-128"/>
              </a:rPr>
              <a:pPr/>
              <a:t>28</a:t>
            </a:fld>
            <a:endParaRPr lang="en-US">
              <a:latin typeface="Arial" charset="0"/>
              <a:ea typeface="ＭＳ Ｐゴシック" charset="-128"/>
              <a:cs typeface="ＭＳ Ｐゴシック" charset="-128"/>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a:noFill/>
        </p:spPr>
        <p:txBody>
          <a:bodyPr/>
          <a:lstStyle/>
          <a:p>
            <a:r>
              <a:rPr lang="en-US">
                <a:latin typeface="Arial" charset="0"/>
                <a:ea typeface="ＭＳ Ｐゴシック" charset="-128"/>
                <a:cs typeface="ＭＳ Ｐゴシック" charset="-128"/>
              </a:rPr>
              <a:t>Produced by the Music Achievement Council</a:t>
            </a:r>
          </a:p>
        </p:txBody>
      </p:sp>
      <p:sp>
        <p:nvSpPr>
          <p:cNvPr id="26627" name="Rectangle 7"/>
          <p:cNvSpPr>
            <a:spLocks noGrp="1" noChangeArrowheads="1"/>
          </p:cNvSpPr>
          <p:nvPr>
            <p:ph type="sldNum" sz="quarter" idx="5"/>
          </p:nvPr>
        </p:nvSpPr>
        <p:spPr>
          <a:noFill/>
        </p:spPr>
        <p:txBody>
          <a:bodyPr/>
          <a:lstStyle/>
          <a:p>
            <a:fld id="{84C1E7E6-20DF-524C-8AA5-9AFDB24DBFD4}" type="slidenum">
              <a:rPr lang="en-US">
                <a:latin typeface="Arial" charset="0"/>
                <a:ea typeface="ＭＳ Ｐゴシック" charset="-128"/>
                <a:cs typeface="ＭＳ Ｐゴシック" charset="-128"/>
              </a:rPr>
              <a:pPr/>
              <a:t>29</a:t>
            </a:fld>
            <a:endParaRPr lang="en-US">
              <a:latin typeface="Arial" charset="0"/>
              <a:ea typeface="ＭＳ Ｐゴシック" charset="-128"/>
              <a:cs typeface="ＭＳ Ｐゴシック" charset="-128"/>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a:noFill/>
        </p:spPr>
        <p:txBody>
          <a:bodyPr/>
          <a:lstStyle/>
          <a:p>
            <a:r>
              <a:rPr lang="en-US">
                <a:latin typeface="Arial" charset="0"/>
                <a:ea typeface="ＭＳ Ｐゴシック" charset="-128"/>
                <a:cs typeface="ＭＳ Ｐゴシック" charset="-128"/>
              </a:rPr>
              <a:t>Produced by the Music Achievement Council</a:t>
            </a:r>
          </a:p>
        </p:txBody>
      </p:sp>
      <p:sp>
        <p:nvSpPr>
          <p:cNvPr id="26627" name="Rectangle 7"/>
          <p:cNvSpPr>
            <a:spLocks noGrp="1" noChangeArrowheads="1"/>
          </p:cNvSpPr>
          <p:nvPr>
            <p:ph type="sldNum" sz="quarter" idx="5"/>
          </p:nvPr>
        </p:nvSpPr>
        <p:spPr>
          <a:noFill/>
        </p:spPr>
        <p:txBody>
          <a:bodyPr/>
          <a:lstStyle/>
          <a:p>
            <a:fld id="{84C1E7E6-20DF-524C-8AA5-9AFDB24DBFD4}" type="slidenum">
              <a:rPr lang="en-US">
                <a:latin typeface="Arial" charset="0"/>
                <a:ea typeface="ＭＳ Ｐゴシック" charset="-128"/>
                <a:cs typeface="ＭＳ Ｐゴシック" charset="-128"/>
              </a:rPr>
              <a:pPr/>
              <a:t>30</a:t>
            </a:fld>
            <a:endParaRPr lang="en-US">
              <a:latin typeface="Arial" charset="0"/>
              <a:ea typeface="ＭＳ Ｐゴシック" charset="-128"/>
              <a:cs typeface="ＭＳ Ｐゴシック" charset="-128"/>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a:noFill/>
        </p:spPr>
        <p:txBody>
          <a:bodyPr/>
          <a:lstStyle/>
          <a:p>
            <a:r>
              <a:rPr lang="en-US">
                <a:latin typeface="Arial" charset="0"/>
                <a:ea typeface="ＭＳ Ｐゴシック" charset="-128"/>
                <a:cs typeface="ＭＳ Ｐゴシック" charset="-128"/>
              </a:rPr>
              <a:t>Produced by the Music Achievement Council</a:t>
            </a:r>
          </a:p>
        </p:txBody>
      </p:sp>
      <p:sp>
        <p:nvSpPr>
          <p:cNvPr id="26627" name="Rectangle 7"/>
          <p:cNvSpPr>
            <a:spLocks noGrp="1" noChangeArrowheads="1"/>
          </p:cNvSpPr>
          <p:nvPr>
            <p:ph type="sldNum" sz="quarter" idx="5"/>
          </p:nvPr>
        </p:nvSpPr>
        <p:spPr>
          <a:noFill/>
        </p:spPr>
        <p:txBody>
          <a:bodyPr/>
          <a:lstStyle/>
          <a:p>
            <a:fld id="{84C1E7E6-20DF-524C-8AA5-9AFDB24DBFD4}" type="slidenum">
              <a:rPr lang="en-US">
                <a:latin typeface="Arial" charset="0"/>
                <a:ea typeface="ＭＳ Ｐゴシック" charset="-128"/>
                <a:cs typeface="ＭＳ Ｐゴシック" charset="-128"/>
              </a:rPr>
              <a:pPr/>
              <a:t>31</a:t>
            </a:fld>
            <a:endParaRPr lang="en-US">
              <a:latin typeface="Arial" charset="0"/>
              <a:ea typeface="ＭＳ Ｐゴシック" charset="-128"/>
              <a:cs typeface="ＭＳ Ｐゴシック" charset="-128"/>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a:noFill/>
        </p:spPr>
        <p:txBody>
          <a:bodyPr/>
          <a:lstStyle/>
          <a:p>
            <a:r>
              <a:rPr lang="en-US">
                <a:latin typeface="Arial" charset="0"/>
                <a:ea typeface="ＭＳ Ｐゴシック" charset="-128"/>
                <a:cs typeface="ＭＳ Ｐゴシック" charset="-128"/>
              </a:rPr>
              <a:t>Produced by the Music Achievement Council</a:t>
            </a:r>
          </a:p>
        </p:txBody>
      </p:sp>
      <p:sp>
        <p:nvSpPr>
          <p:cNvPr id="45059" name="Rectangle 7"/>
          <p:cNvSpPr>
            <a:spLocks noGrp="1" noChangeArrowheads="1"/>
          </p:cNvSpPr>
          <p:nvPr>
            <p:ph type="sldNum" sz="quarter" idx="5"/>
          </p:nvPr>
        </p:nvSpPr>
        <p:spPr>
          <a:noFill/>
        </p:spPr>
        <p:txBody>
          <a:bodyPr/>
          <a:lstStyle/>
          <a:p>
            <a:fld id="{B7592002-4822-C944-BA3C-B6D090F717B2}" type="slidenum">
              <a:rPr lang="en-US">
                <a:latin typeface="Arial" charset="0"/>
                <a:ea typeface="ＭＳ Ｐゴシック" charset="-128"/>
                <a:cs typeface="ＭＳ Ｐゴシック" charset="-128"/>
              </a:rPr>
              <a:pPr/>
              <a:t>32</a:t>
            </a:fld>
            <a:endParaRPr lang="en-US">
              <a:latin typeface="Arial" charset="0"/>
              <a:ea typeface="ＭＳ Ｐゴシック" charset="-128"/>
              <a:cs typeface="ＭＳ Ｐゴシック" charset="-128"/>
            </a:endParaRPr>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a:noFill/>
        </p:spPr>
        <p:txBody>
          <a:bodyPr/>
          <a:lstStyle/>
          <a:p>
            <a:r>
              <a:rPr lang="en-US">
                <a:latin typeface="Arial" charset="0"/>
                <a:ea typeface="ＭＳ Ｐゴシック" charset="-128"/>
                <a:cs typeface="ＭＳ Ｐゴシック" charset="-128"/>
              </a:rPr>
              <a:t>Produced by the Music Achievement Council</a:t>
            </a:r>
          </a:p>
        </p:txBody>
      </p:sp>
      <p:sp>
        <p:nvSpPr>
          <p:cNvPr id="47107" name="Rectangle 7"/>
          <p:cNvSpPr>
            <a:spLocks noGrp="1" noChangeArrowheads="1"/>
          </p:cNvSpPr>
          <p:nvPr>
            <p:ph type="sldNum" sz="quarter" idx="5"/>
          </p:nvPr>
        </p:nvSpPr>
        <p:spPr>
          <a:noFill/>
        </p:spPr>
        <p:txBody>
          <a:bodyPr/>
          <a:lstStyle/>
          <a:p>
            <a:fld id="{2EC787A7-C9C4-CA40-B597-EFFC1C648CFB}" type="slidenum">
              <a:rPr lang="en-US">
                <a:latin typeface="Arial" charset="0"/>
                <a:ea typeface="ＭＳ Ｐゴシック" charset="-128"/>
                <a:cs typeface="ＭＳ Ｐゴシック" charset="-128"/>
              </a:rPr>
              <a:pPr/>
              <a:t>33</a:t>
            </a:fld>
            <a:endParaRPr lang="en-US">
              <a:latin typeface="Arial" charset="0"/>
              <a:ea typeface="ＭＳ Ｐゴシック" charset="-128"/>
              <a:cs typeface="ＭＳ Ｐゴシック"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txBox="1">
            <a:spLocks noGrp="1" noChangeArrowheads="1"/>
          </p:cNvSpPr>
          <p:nvPr/>
        </p:nvSpPr>
        <p:spPr bwMode="auto">
          <a:xfrm>
            <a:off x="0" y="0"/>
            <a:ext cx="2971800" cy="457200"/>
          </a:xfrm>
          <a:prstGeom prst="rect">
            <a:avLst/>
          </a:prstGeom>
          <a:noFill/>
          <a:ln w="9525">
            <a:noFill/>
            <a:miter lim="800000"/>
            <a:headEnd/>
            <a:tailEnd/>
          </a:ln>
        </p:spPr>
        <p:txBody>
          <a:bodyPr>
            <a:prstTxWarp prst="textNoShape">
              <a:avLst/>
            </a:prstTxWarp>
          </a:bodyPr>
          <a:lstStyle/>
          <a:p>
            <a:r>
              <a:rPr lang="en-US" sz="1200"/>
              <a:t>Produced by the Music Achievement Council</a:t>
            </a:r>
          </a:p>
        </p:txBody>
      </p:sp>
      <p:sp>
        <p:nvSpPr>
          <p:cNvPr id="5529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ACD48491-1693-2A43-A35A-5D51A5A0773B}" type="slidenum">
              <a:rPr lang="en-US" sz="1200"/>
              <a:pPr algn="r"/>
              <a:t>34</a:t>
            </a:fld>
            <a:endParaRPr lang="en-US" sz="1200"/>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txBox="1">
            <a:spLocks noGrp="1" noChangeArrowheads="1"/>
          </p:cNvSpPr>
          <p:nvPr/>
        </p:nvSpPr>
        <p:spPr bwMode="auto">
          <a:xfrm>
            <a:off x="0" y="0"/>
            <a:ext cx="2971800" cy="457200"/>
          </a:xfrm>
          <a:prstGeom prst="rect">
            <a:avLst/>
          </a:prstGeom>
          <a:noFill/>
          <a:ln w="9525">
            <a:noFill/>
            <a:miter lim="800000"/>
            <a:headEnd/>
            <a:tailEnd/>
          </a:ln>
        </p:spPr>
        <p:txBody>
          <a:bodyPr>
            <a:prstTxWarp prst="textNoShape">
              <a:avLst/>
            </a:prstTxWarp>
          </a:bodyPr>
          <a:lstStyle/>
          <a:p>
            <a:r>
              <a:rPr lang="en-US" sz="1200"/>
              <a:t>Produced by the Music Achievement Council</a:t>
            </a:r>
          </a:p>
        </p:txBody>
      </p:sp>
      <p:sp>
        <p:nvSpPr>
          <p:cNvPr id="6963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470E7ED9-B0BE-2C49-9D8D-669D52BAD3DA}" type="slidenum">
              <a:rPr lang="en-US" sz="1200"/>
              <a:pPr algn="r"/>
              <a:t>35</a:t>
            </a:fld>
            <a:endParaRPr lang="en-US" sz="1200"/>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81923" name="Rectangle 7"/>
          <p:cNvSpPr txBox="1">
            <a:spLocks noGrp="1" noChangeArrowheads="1"/>
          </p:cNvSpPr>
          <p:nvPr/>
        </p:nvSpPr>
        <p:spPr bwMode="auto">
          <a:xfrm>
            <a:off x="3884613" y="8685457"/>
            <a:ext cx="2971800" cy="456962"/>
          </a:xfrm>
          <a:prstGeom prst="rect">
            <a:avLst/>
          </a:prstGeom>
          <a:noFill/>
          <a:ln w="9525">
            <a:noFill/>
            <a:miter lim="800000"/>
            <a:headEnd/>
            <a:tailEnd/>
          </a:ln>
        </p:spPr>
        <p:txBody>
          <a:bodyPr anchor="b">
            <a:prstTxWarp prst="textNoShape">
              <a:avLst/>
            </a:prstTxWarp>
          </a:bodyPr>
          <a:lstStyle/>
          <a:p>
            <a:pPr algn="r" eaLnBrk="0" hangingPunct="0"/>
            <a:fld id="{E7496D20-6913-8746-A50C-2AFCED1F8986}" type="slidenum">
              <a:rPr lang="en-US" sz="1200"/>
              <a:pPr algn="r" eaLnBrk="0" hangingPunct="0"/>
              <a:t>36</a:t>
            </a:fld>
            <a:endParaRPr lang="en-US" sz="1200"/>
          </a:p>
        </p:txBody>
      </p:sp>
      <p:sp>
        <p:nvSpPr>
          <p:cNvPr id="81924" name="Rectangle 1026"/>
          <p:cNvSpPr>
            <a:spLocks noGrp="1" noRot="1" noChangeAspect="1" noChangeArrowheads="1" noTextEdit="1"/>
          </p:cNvSpPr>
          <p:nvPr>
            <p:ph type="sldImg"/>
          </p:nvPr>
        </p:nvSpPr>
        <p:spPr>
          <a:xfrm>
            <a:off x="1144588" y="685800"/>
            <a:ext cx="4572000" cy="3429000"/>
          </a:xfrm>
          <a:ln/>
        </p:spPr>
      </p:sp>
      <p:sp>
        <p:nvSpPr>
          <p:cNvPr id="81925"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FEE917-5F64-334D-BB4C-D9BD7A5F9799}" type="slidenum">
              <a:rPr lang="en-US" smtClean="0"/>
              <a:pPr/>
              <a:t>17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81923" name="Rectangle 7"/>
          <p:cNvSpPr txBox="1">
            <a:spLocks noGrp="1" noChangeArrowheads="1"/>
          </p:cNvSpPr>
          <p:nvPr/>
        </p:nvSpPr>
        <p:spPr bwMode="auto">
          <a:xfrm>
            <a:off x="3884613" y="8685457"/>
            <a:ext cx="2971800" cy="456962"/>
          </a:xfrm>
          <a:prstGeom prst="rect">
            <a:avLst/>
          </a:prstGeom>
          <a:noFill/>
          <a:ln w="9525">
            <a:noFill/>
            <a:miter lim="800000"/>
            <a:headEnd/>
            <a:tailEnd/>
          </a:ln>
        </p:spPr>
        <p:txBody>
          <a:bodyPr anchor="b">
            <a:prstTxWarp prst="textNoShape">
              <a:avLst/>
            </a:prstTxWarp>
          </a:bodyPr>
          <a:lstStyle/>
          <a:p>
            <a:pPr algn="r" eaLnBrk="0" hangingPunct="0"/>
            <a:fld id="{E7496D20-6913-8746-A50C-2AFCED1F8986}" type="slidenum">
              <a:rPr lang="en-US" sz="1200"/>
              <a:pPr algn="r" eaLnBrk="0" hangingPunct="0"/>
              <a:t>37</a:t>
            </a:fld>
            <a:endParaRPr lang="en-US" sz="1200"/>
          </a:p>
        </p:txBody>
      </p:sp>
      <p:sp>
        <p:nvSpPr>
          <p:cNvPr id="81924" name="Rectangle 1026"/>
          <p:cNvSpPr>
            <a:spLocks noGrp="1" noRot="1" noChangeAspect="1" noChangeArrowheads="1" noTextEdit="1"/>
          </p:cNvSpPr>
          <p:nvPr>
            <p:ph type="sldImg"/>
          </p:nvPr>
        </p:nvSpPr>
        <p:spPr>
          <a:xfrm>
            <a:off x="1144588" y="685800"/>
            <a:ext cx="4572000" cy="3429000"/>
          </a:xfrm>
          <a:ln/>
        </p:spPr>
      </p:sp>
      <p:sp>
        <p:nvSpPr>
          <p:cNvPr id="81925"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81923" name="Rectangle 7"/>
          <p:cNvSpPr txBox="1">
            <a:spLocks noGrp="1" noChangeArrowheads="1"/>
          </p:cNvSpPr>
          <p:nvPr/>
        </p:nvSpPr>
        <p:spPr bwMode="auto">
          <a:xfrm>
            <a:off x="3884613" y="8685457"/>
            <a:ext cx="2971800" cy="456962"/>
          </a:xfrm>
          <a:prstGeom prst="rect">
            <a:avLst/>
          </a:prstGeom>
          <a:noFill/>
          <a:ln w="9525">
            <a:noFill/>
            <a:miter lim="800000"/>
            <a:headEnd/>
            <a:tailEnd/>
          </a:ln>
        </p:spPr>
        <p:txBody>
          <a:bodyPr anchor="b">
            <a:prstTxWarp prst="textNoShape">
              <a:avLst/>
            </a:prstTxWarp>
          </a:bodyPr>
          <a:lstStyle/>
          <a:p>
            <a:pPr algn="r" eaLnBrk="0" hangingPunct="0"/>
            <a:fld id="{E7496D20-6913-8746-A50C-2AFCED1F8986}" type="slidenum">
              <a:rPr lang="en-US" sz="1200"/>
              <a:pPr algn="r" eaLnBrk="0" hangingPunct="0"/>
              <a:t>38</a:t>
            </a:fld>
            <a:endParaRPr lang="en-US" sz="1200"/>
          </a:p>
        </p:txBody>
      </p:sp>
      <p:sp>
        <p:nvSpPr>
          <p:cNvPr id="81924" name="Rectangle 1026"/>
          <p:cNvSpPr>
            <a:spLocks noGrp="1" noRot="1" noChangeAspect="1" noChangeArrowheads="1" noTextEdit="1"/>
          </p:cNvSpPr>
          <p:nvPr>
            <p:ph type="sldImg"/>
          </p:nvPr>
        </p:nvSpPr>
        <p:spPr>
          <a:xfrm>
            <a:off x="1144588" y="685800"/>
            <a:ext cx="4572000" cy="3429000"/>
          </a:xfrm>
          <a:ln/>
        </p:spPr>
      </p:sp>
      <p:sp>
        <p:nvSpPr>
          <p:cNvPr id="81925" name="Rectangle 1027"/>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0483" name="Rectangle 7"/>
          <p:cNvSpPr>
            <a:spLocks noGrp="1" noChangeArrowheads="1"/>
          </p:cNvSpPr>
          <p:nvPr>
            <p:ph type="sldNum" sz="quarter" idx="5"/>
          </p:nvPr>
        </p:nvSpPr>
        <p:spPr>
          <a:noFill/>
        </p:spPr>
        <p:txBody>
          <a:bodyPr/>
          <a:lstStyle/>
          <a:p>
            <a:fld id="{C3DC51DA-B95C-D341-B962-2E8ACE502E8E}" type="slidenum">
              <a:rPr lang="en-US">
                <a:latin typeface="Times" charset="0"/>
              </a:rPr>
              <a:pPr/>
              <a:t>39</a:t>
            </a:fld>
            <a:endParaRPr lang="en-US">
              <a:latin typeface="Times" charset="0"/>
            </a:endParaRPr>
          </a:p>
        </p:txBody>
      </p:sp>
      <p:sp>
        <p:nvSpPr>
          <p:cNvPr id="20484" name="Rectangle 2"/>
          <p:cNvSpPr>
            <a:spLocks noGrp="1" noRot="1" noChangeAspect="1" noChangeArrowheads="1" noTextEdit="1"/>
          </p:cNvSpPr>
          <p:nvPr>
            <p:ph type="sldImg"/>
          </p:nvPr>
        </p:nvSpPr>
        <p:spPr>
          <a:xfrm>
            <a:off x="1144588" y="685800"/>
            <a:ext cx="4572000" cy="3429000"/>
          </a:xfrm>
          <a:ln/>
        </p:spPr>
      </p:sp>
      <p:sp>
        <p:nvSpPr>
          <p:cNvPr id="20485"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a:noFill/>
        </p:spPr>
        <p:txBody>
          <a:bodyPr/>
          <a:lstStyle/>
          <a:p>
            <a:r>
              <a:rPr lang="en-US" smtClean="0">
                <a:latin typeface="Times" charset="0"/>
              </a:rPr>
              <a:t>www.musiceducationconsultants.net/mmea2010</a:t>
            </a:r>
          </a:p>
        </p:txBody>
      </p:sp>
      <p:sp>
        <p:nvSpPr>
          <p:cNvPr id="20483" name="Rectangle 7"/>
          <p:cNvSpPr>
            <a:spLocks noGrp="1" noChangeArrowheads="1"/>
          </p:cNvSpPr>
          <p:nvPr>
            <p:ph type="sldNum" sz="quarter" idx="5"/>
          </p:nvPr>
        </p:nvSpPr>
        <p:spPr>
          <a:noFill/>
        </p:spPr>
        <p:txBody>
          <a:bodyPr/>
          <a:lstStyle/>
          <a:p>
            <a:fld id="{C3DC51DA-B95C-D341-B962-2E8ACE502E8E}" type="slidenum">
              <a:rPr lang="en-US">
                <a:latin typeface="Times" charset="0"/>
              </a:rPr>
              <a:pPr/>
              <a:t>40</a:t>
            </a:fld>
            <a:endParaRPr lang="en-US">
              <a:latin typeface="Times" charset="0"/>
            </a:endParaRPr>
          </a:p>
        </p:txBody>
      </p:sp>
      <p:sp>
        <p:nvSpPr>
          <p:cNvPr id="20484" name="Rectangle 2"/>
          <p:cNvSpPr>
            <a:spLocks noGrp="1" noRot="1" noChangeAspect="1" noChangeArrowheads="1" noTextEdit="1"/>
          </p:cNvSpPr>
          <p:nvPr>
            <p:ph type="sldImg"/>
          </p:nvPr>
        </p:nvSpPr>
        <p:spPr>
          <a:xfrm>
            <a:off x="1144588" y="685800"/>
            <a:ext cx="4572000" cy="3429000"/>
          </a:xfrm>
          <a:ln/>
        </p:spPr>
      </p:sp>
      <p:sp>
        <p:nvSpPr>
          <p:cNvPr id="20485"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2"/>
          <p:cNvSpPr txBox="1">
            <a:spLocks noGrp="1" noChangeArrowheads="1"/>
          </p:cNvSpPr>
          <p:nvPr/>
        </p:nvSpPr>
        <p:spPr bwMode="auto">
          <a:xfrm>
            <a:off x="0" y="0"/>
            <a:ext cx="2971800" cy="456963"/>
          </a:xfrm>
          <a:prstGeom prst="rect">
            <a:avLst/>
          </a:prstGeom>
          <a:noFill/>
          <a:ln w="9525">
            <a:noFill/>
            <a:miter lim="800000"/>
            <a:headEnd/>
            <a:tailEnd/>
          </a:ln>
        </p:spPr>
        <p:txBody>
          <a:bodyPr>
            <a:prstTxWarp prst="textNoShape">
              <a:avLst/>
            </a:prstTxWarp>
          </a:bodyPr>
          <a:lstStyle/>
          <a:p>
            <a:pPr eaLnBrk="0" hangingPunct="0"/>
            <a:r>
              <a:rPr lang="en-US" sz="1200"/>
              <a:t>www.musiceducationconsultants.net/mmea2010</a:t>
            </a:r>
          </a:p>
        </p:txBody>
      </p:sp>
      <p:sp>
        <p:nvSpPr>
          <p:cNvPr id="96259" name="Rectangle 7"/>
          <p:cNvSpPr txBox="1">
            <a:spLocks noGrp="1" noChangeArrowheads="1"/>
          </p:cNvSpPr>
          <p:nvPr/>
        </p:nvSpPr>
        <p:spPr bwMode="auto">
          <a:xfrm>
            <a:off x="3884613" y="8685457"/>
            <a:ext cx="2971800" cy="456962"/>
          </a:xfrm>
          <a:prstGeom prst="rect">
            <a:avLst/>
          </a:prstGeom>
          <a:noFill/>
          <a:ln w="9525">
            <a:noFill/>
            <a:miter lim="800000"/>
            <a:headEnd/>
            <a:tailEnd/>
          </a:ln>
        </p:spPr>
        <p:txBody>
          <a:bodyPr anchor="b">
            <a:prstTxWarp prst="textNoShape">
              <a:avLst/>
            </a:prstTxWarp>
          </a:bodyPr>
          <a:lstStyle/>
          <a:p>
            <a:pPr algn="r" eaLnBrk="0" hangingPunct="0"/>
            <a:fld id="{7320F90B-4549-8B42-8271-881C773E68E5}" type="slidenum">
              <a:rPr lang="en-US" sz="1200"/>
              <a:pPr algn="r" eaLnBrk="0" hangingPunct="0"/>
              <a:t>41</a:t>
            </a:fld>
            <a:endParaRPr lang="en-US" sz="1200"/>
          </a:p>
        </p:txBody>
      </p:sp>
      <p:sp>
        <p:nvSpPr>
          <p:cNvPr id="96260" name="Rectangle 2"/>
          <p:cNvSpPr>
            <a:spLocks noGrp="1" noRot="1" noChangeAspect="1" noChangeArrowheads="1" noTextEdit="1"/>
          </p:cNvSpPr>
          <p:nvPr>
            <p:ph type="sldImg"/>
          </p:nvPr>
        </p:nvSpPr>
        <p:spPr>
          <a:xfrm>
            <a:off x="1144588" y="685800"/>
            <a:ext cx="4572000" cy="3429000"/>
          </a:xfrm>
          <a:ln/>
        </p:spPr>
      </p:sp>
      <p:sp>
        <p:nvSpPr>
          <p:cNvPr id="9626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txBox="1">
            <a:spLocks noGrp="1" noChangeArrowheads="1"/>
          </p:cNvSpPr>
          <p:nvPr/>
        </p:nvSpPr>
        <p:spPr bwMode="auto">
          <a:xfrm>
            <a:off x="0" y="0"/>
            <a:ext cx="2971800" cy="457200"/>
          </a:xfrm>
          <a:prstGeom prst="rect">
            <a:avLst/>
          </a:prstGeom>
          <a:noFill/>
          <a:ln w="9525">
            <a:noFill/>
            <a:miter lim="800000"/>
            <a:headEnd/>
            <a:tailEnd/>
          </a:ln>
        </p:spPr>
        <p:txBody>
          <a:bodyPr>
            <a:prstTxWarp prst="textNoShape">
              <a:avLst/>
            </a:prstTxWarp>
          </a:bodyPr>
          <a:lstStyle/>
          <a:p>
            <a:r>
              <a:rPr lang="en-US" sz="1200"/>
              <a:t>Produced by the Music Achievement Council</a:t>
            </a:r>
          </a:p>
        </p:txBody>
      </p:sp>
      <p:sp>
        <p:nvSpPr>
          <p:cNvPr id="5529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ACD48491-1693-2A43-A35A-5D51A5A0773B}" type="slidenum">
              <a:rPr lang="en-US" sz="1200"/>
              <a:pPr algn="r"/>
              <a:t>47</a:t>
            </a:fld>
            <a:endParaRPr lang="en-US" sz="1200"/>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FEE917-5F64-334D-BB4C-D9BD7A5F9799}" type="slidenum">
              <a:rPr lang="en-US" smtClean="0"/>
              <a:pPr/>
              <a:t>18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FEE917-5F64-334D-BB4C-D9BD7A5F9799}" type="slidenum">
              <a:rPr lang="en-US" smtClean="0"/>
              <a:pPr/>
              <a:t>19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FEE917-5F64-334D-BB4C-D9BD7A5F9799}" type="slidenum">
              <a:rPr lang="en-US" smtClean="0"/>
              <a:pPr/>
              <a:t>20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FEE917-5F64-334D-BB4C-D9BD7A5F9799}" type="slidenum">
              <a:rPr lang="en-US" smtClean="0"/>
              <a:pPr/>
              <a:t>21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FEE917-5F64-334D-BB4C-D9BD7A5F9799}" type="slidenum">
              <a:rPr lang="en-US" smtClean="0"/>
              <a:pPr/>
              <a:t>22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a:noFill/>
        </p:spPr>
        <p:txBody>
          <a:bodyPr/>
          <a:lstStyle/>
          <a:p>
            <a:r>
              <a:rPr lang="en-US">
                <a:latin typeface="Arial" charset="0"/>
                <a:ea typeface="ＭＳ Ｐゴシック" charset="-128"/>
                <a:cs typeface="ＭＳ Ｐゴシック" charset="-128"/>
              </a:rPr>
              <a:t>Produced by the Music Achievement Council</a:t>
            </a:r>
          </a:p>
        </p:txBody>
      </p:sp>
      <p:sp>
        <p:nvSpPr>
          <p:cNvPr id="26627" name="Rectangle 7"/>
          <p:cNvSpPr>
            <a:spLocks noGrp="1" noChangeArrowheads="1"/>
          </p:cNvSpPr>
          <p:nvPr>
            <p:ph type="sldNum" sz="quarter" idx="5"/>
          </p:nvPr>
        </p:nvSpPr>
        <p:spPr>
          <a:noFill/>
        </p:spPr>
        <p:txBody>
          <a:bodyPr/>
          <a:lstStyle/>
          <a:p>
            <a:fld id="{84C1E7E6-20DF-524C-8AA5-9AFDB24DBFD4}" type="slidenum">
              <a:rPr lang="en-US">
                <a:latin typeface="Arial" charset="0"/>
                <a:ea typeface="ＭＳ Ｐゴシック" charset="-128"/>
                <a:cs typeface="ＭＳ Ｐゴシック" charset="-128"/>
              </a:rPr>
              <a:pPr/>
              <a:t>25</a:t>
            </a:fld>
            <a:endParaRPr lang="en-US">
              <a:latin typeface="Arial" charset="0"/>
              <a:ea typeface="ＭＳ Ｐゴシック" charset="-128"/>
              <a:cs typeface="ＭＳ Ｐゴシック" charset="-128"/>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a:noFill/>
        </p:spPr>
        <p:txBody>
          <a:bodyPr/>
          <a:lstStyle/>
          <a:p>
            <a:r>
              <a:rPr lang="en-US">
                <a:latin typeface="Arial" charset="0"/>
                <a:ea typeface="ＭＳ Ｐゴシック" charset="-128"/>
                <a:cs typeface="ＭＳ Ｐゴシック" charset="-128"/>
              </a:rPr>
              <a:t>Produced by the Music Achievement Council</a:t>
            </a:r>
          </a:p>
        </p:txBody>
      </p:sp>
      <p:sp>
        <p:nvSpPr>
          <p:cNvPr id="26627" name="Rectangle 7"/>
          <p:cNvSpPr>
            <a:spLocks noGrp="1" noChangeArrowheads="1"/>
          </p:cNvSpPr>
          <p:nvPr>
            <p:ph type="sldNum" sz="quarter" idx="5"/>
          </p:nvPr>
        </p:nvSpPr>
        <p:spPr>
          <a:noFill/>
        </p:spPr>
        <p:txBody>
          <a:bodyPr/>
          <a:lstStyle/>
          <a:p>
            <a:fld id="{84C1E7E6-20DF-524C-8AA5-9AFDB24DBFD4}" type="slidenum">
              <a:rPr lang="en-US">
                <a:latin typeface="Arial" charset="0"/>
                <a:ea typeface="ＭＳ Ｐゴシック" charset="-128"/>
                <a:cs typeface="ＭＳ Ｐゴシック" charset="-128"/>
              </a:rPr>
              <a:pPr/>
              <a:t>26</a:t>
            </a:fld>
            <a:endParaRPr lang="en-US">
              <a:latin typeface="Arial" charset="0"/>
              <a:ea typeface="ＭＳ Ｐゴシック" charset="-128"/>
              <a:cs typeface="ＭＳ Ｐゴシック" charset="-128"/>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6D69BBDA-87CB-3640-9FFD-6E3610CBDC46}" type="datetimeFigureOut">
              <a:rPr lang="en-US" smtClean="0"/>
              <a:pPr/>
              <a:t>4/3/16</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descr="CoverGlyph.png"/>
          <p:cNvPicPr>
            <a:picLocks noChangeAspect="1"/>
          </p:cNvPicPr>
          <p:nvPr/>
        </p:nvPicPr>
        <p:blipFill>
          <a:blip r:embed="rId2"/>
          <a:stretch>
            <a:fillRect/>
          </a:stretch>
        </p:blipFill>
        <p:spPr>
          <a:xfrm>
            <a:off x="4010025" y="3048000"/>
            <a:ext cx="1123950" cy="771525"/>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5800" y="5181600"/>
            <a:ext cx="7770813" cy="685800"/>
          </a:xfrm>
        </p:spPr>
        <p:txBody>
          <a:bodyPr vert="horz" lIns="91440" tIns="45720" rIns="91440" bIns="45720" rtlCol="0">
            <a:normAutofit/>
          </a:bodyPr>
          <a:lstStyle>
            <a:lvl1pPr marL="0" indent="0" algn="ctr">
              <a:spcBef>
                <a:spcPts val="3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6D69BBDA-87CB-3640-9FFD-6E3610CBDC46}" type="datetimeFigureOut">
              <a:rPr lang="en-US" smtClean="0"/>
              <a:pPr/>
              <a:t>4/3/16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997D75-1B3E-C843-BA0E-B4DDE011446C}"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4890247"/>
            <a:ext cx="1645920" cy="170411"/>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D69BBDA-87CB-3640-9FFD-6E3610CBDC46}" type="datetimeFigureOut">
              <a:rPr lang="en-US" smtClean="0"/>
              <a:pPr/>
              <a:t>4/3/16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997D75-1B3E-C843-BA0E-B4DDE011446C}"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2"/>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D69BBDA-87CB-3640-9FFD-6E3610CBDC46}" type="datetimeFigureOut">
              <a:rPr lang="en-US" smtClean="0"/>
              <a:pPr/>
              <a:t>4/3/16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997D75-1B3E-C843-BA0E-B4DDE011446C}"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6052928" y="3115195"/>
            <a:ext cx="1645920" cy="170411"/>
          </a:xfrm>
          <a:prstGeom prst="rect">
            <a:avLst/>
          </a:prstGeom>
          <a:noFill/>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828800"/>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fld id="{7DE0037E-6282-DB40-B0DA-163EFCF72F80}" type="datetime1">
              <a:rPr lang="en-US"/>
              <a:pPr>
                <a:defRPr/>
              </a:pPr>
              <a:t>4/3/16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www.musicachievementcouncil.org</a:t>
            </a:r>
          </a:p>
        </p:txBody>
      </p:sp>
      <p:sp>
        <p:nvSpPr>
          <p:cNvPr id="7" name="Rectangle 6"/>
          <p:cNvSpPr>
            <a:spLocks noGrp="1" noChangeArrowheads="1"/>
          </p:cNvSpPr>
          <p:nvPr>
            <p:ph type="sldNum" sz="quarter" idx="12"/>
          </p:nvPr>
        </p:nvSpPr>
        <p:spPr>
          <a:ln/>
        </p:spPr>
        <p:txBody>
          <a:bodyPr/>
          <a:lstStyle>
            <a:lvl1pPr>
              <a:defRPr/>
            </a:lvl1pPr>
          </a:lstStyle>
          <a:p>
            <a:pPr>
              <a:defRPr/>
            </a:pPr>
            <a:fld id="{0131D5DB-31D2-E845-B1D6-42C544E9CAD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D69BBDA-87CB-3640-9FFD-6E3610CBDC46}" type="datetimeFigureOut">
              <a:rPr lang="en-US" smtClean="0"/>
              <a:pPr/>
              <a:t>4/3/16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997D75-1B3E-C843-BA0E-B4DDE011446C}"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626440"/>
            <a:ext cx="7770813" cy="1472184"/>
          </a:xfrm>
        </p:spPr>
        <p:txBody>
          <a:bodyPr anchor="b" anchorCtr="0"/>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00" y="3813048"/>
            <a:ext cx="7770813" cy="1755648"/>
          </a:xfrm>
        </p:spPr>
        <p:txBody>
          <a:bodyPr anchor="t" anchorCtr="0">
            <a:normAutofit/>
          </a:bodyPr>
          <a:lstStyle>
            <a:lvl1pPr marL="0" indent="0" algn="ctr">
              <a:spcBef>
                <a:spcPts val="30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69BBDA-87CB-3640-9FFD-6E3610CBDC46}" type="datetimeFigureOut">
              <a:rPr lang="en-US" smtClean="0"/>
              <a:pPr/>
              <a:t>4/3/16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997D75-1B3E-C843-BA0E-B4DDE011446C}" type="slidenum">
              <a:rPr lang="en-US" smtClean="0"/>
              <a:pPr/>
              <a:t>‹#›</a:t>
            </a:fld>
            <a:endParaRPr lang="en-US"/>
          </a:p>
        </p:txBody>
      </p:sp>
      <p:pic>
        <p:nvPicPr>
          <p:cNvPr id="7" name="Picture 6" descr="Glyph-SectionHeader.png"/>
          <p:cNvPicPr>
            <a:picLocks noChangeAspect="1"/>
          </p:cNvPicPr>
          <p:nvPr/>
        </p:nvPicPr>
        <p:blipFill>
          <a:blip r:embed="rId2"/>
          <a:stretch>
            <a:fillRect/>
          </a:stretch>
        </p:blipFill>
        <p:spPr>
          <a:xfrm>
            <a:off x="4038600" y="3174066"/>
            <a:ext cx="1066800" cy="5905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6D69BBDA-87CB-3640-9FFD-6E3610CBDC46}" type="datetimeFigureOut">
              <a:rPr lang="en-US" smtClean="0"/>
              <a:pPr/>
              <a:t>4/3/16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997D75-1B3E-C843-BA0E-B4DDE011446C}"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6D69BBDA-87CB-3640-9FFD-6E3610CBDC46}" type="datetimeFigureOut">
              <a:rPr lang="en-US" smtClean="0"/>
              <a:pPr/>
              <a:t>4/3/16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997D75-1B3E-C843-BA0E-B4DDE011446C}"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D69BBDA-87CB-3640-9FFD-6E3610CBDC46}" type="datetimeFigureOut">
              <a:rPr lang="en-US" smtClean="0"/>
              <a:pPr/>
              <a:t>4/3/16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997D75-1B3E-C843-BA0E-B4DDE011446C}"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69BBDA-87CB-3640-9FFD-6E3610CBDC46}" type="datetimeFigureOut">
              <a:rPr lang="en-US" smtClean="0"/>
              <a:pPr/>
              <a:t>4/3/16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997D75-1B3E-C843-BA0E-B4DDE011446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69BBDA-87CB-3640-9FFD-6E3610CBDC46}" type="datetimeFigureOut">
              <a:rPr lang="en-US" smtClean="0"/>
              <a:pPr/>
              <a:t>4/3/16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997D75-1B3E-C843-BA0E-B4DDE011446C}"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99013" y="2587752"/>
            <a:ext cx="3657600" cy="2898648"/>
          </a:xfrm>
        </p:spPr>
        <p:txBody>
          <a:bodyPr vert="horz" lIns="91440" tIns="45720" rIns="91440" bIns="45720"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6D69BBDA-87CB-3640-9FFD-6E3610CBDC46}" type="datetimeFigureOut">
              <a:rPr lang="en-US" smtClean="0"/>
              <a:pPr/>
              <a:t>4/3/16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997D75-1B3E-C843-BA0E-B4DDE011446C}"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5804853" y="2286000"/>
            <a:ext cx="1645920" cy="170411"/>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115"/>
            <a:ext cx="53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E4997D75-1B3E-C843-BA0E-B4DDE011446C}" type="slidenum">
              <a:rPr lang="en-US" smtClean="0"/>
              <a:pPr/>
              <a:t>‹#›</a:t>
            </a:fld>
            <a:endParaRPr lang="en-US"/>
          </a:p>
        </p:txBody>
      </p:sp>
      <p:sp>
        <p:nvSpPr>
          <p:cNvPr id="2" name="Title Placeholder 1"/>
          <p:cNvSpPr>
            <a:spLocks noGrp="1"/>
          </p:cNvSpPr>
          <p:nvPr>
            <p:ph type="title"/>
          </p:nvPr>
        </p:nvSpPr>
        <p:spPr>
          <a:xfrm>
            <a:off x="685800" y="67236"/>
            <a:ext cx="7770813" cy="1371600"/>
          </a:xfrm>
          <a:prstGeom prst="rect">
            <a:avLst/>
          </a:prstGeom>
          <a:effectLst/>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685800" y="2209800"/>
            <a:ext cx="7770813" cy="3657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400800" y="6289115"/>
            <a:ext cx="237564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69BBDA-87CB-3640-9FFD-6E3610CBDC46}" type="datetimeFigureOut">
              <a:rPr lang="en-US" smtClean="0"/>
              <a:pPr/>
              <a:t>4/3/16</a:t>
            </a:fld>
            <a:endParaRPr lang="en-US"/>
          </a:p>
        </p:txBody>
      </p:sp>
      <p:sp>
        <p:nvSpPr>
          <p:cNvPr id="5" name="Footer Placeholder 4"/>
          <p:cNvSpPr>
            <a:spLocks noGrp="1"/>
          </p:cNvSpPr>
          <p:nvPr>
            <p:ph type="ftr" sz="quarter" idx="3"/>
          </p:nvPr>
        </p:nvSpPr>
        <p:spPr>
          <a:xfrm>
            <a:off x="349624" y="6289115"/>
            <a:ext cx="31555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jpeg"/><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2.png"/><Relationship Id="rId1" Type="http://schemas.openxmlformats.org/officeDocument/2006/relationships/video" Target="file://localhost/Users/marcianeel/Desktop/PPT%20Slide%2031%2013%20Reasons%20I%20Stayed%20in%20Band.mov" TargetMode="Externa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3.png"/><Relationship Id="rId1" Type="http://schemas.openxmlformats.org/officeDocument/2006/relationships/video" Target="file://localhost/Users/marcianeel/Desktop/PPT%20Slide%2028%20Parent%20Band.mp4" TargetMode="Externa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40.png"/><Relationship Id="rId1" Type="http://schemas.openxmlformats.org/officeDocument/2006/relationships/video" Target="file://localhost/Users/marcianeel/Desktop/PPT%20Slide%2031%2013%20Reasons%20to%20Stay%20in%20Band.mp4" TargetMode="Externa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df"/><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49.png"/><Relationship Id="rId5" Type="http://schemas.openxmlformats.org/officeDocument/2006/relationships/image" Target="../media/image19.jpe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1" Type="http://schemas.openxmlformats.org/officeDocument/2006/relationships/image" Target="../media/image56.png"/><Relationship Id="rId12" Type="http://schemas.openxmlformats.org/officeDocument/2006/relationships/image" Target="../media/image57.png"/><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22.xml"/><Relationship Id="rId4" Type="http://schemas.openxmlformats.org/officeDocument/2006/relationships/image" Target="../media/image48.png"/><Relationship Id="rId5" Type="http://schemas.openxmlformats.org/officeDocument/2006/relationships/image" Target="../media/image51.jpeg"/><Relationship Id="rId6" Type="http://schemas.openxmlformats.org/officeDocument/2006/relationships/image" Target="../media/image9.png"/><Relationship Id="rId7" Type="http://schemas.openxmlformats.org/officeDocument/2006/relationships/image" Target="../media/image52.jpe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1" Type="http://schemas.openxmlformats.org/officeDocument/2006/relationships/image" Target="../media/image64.png"/><Relationship Id="rId12" Type="http://schemas.openxmlformats.org/officeDocument/2006/relationships/image" Target="../media/image55.png"/><Relationship Id="rId13" Type="http://schemas.openxmlformats.org/officeDocument/2006/relationships/image" Target="../media/image65.png"/><Relationship Id="rId14" Type="http://schemas.openxmlformats.org/officeDocument/2006/relationships/image" Target="../media/image66.gif"/><Relationship Id="rId1" Type="http://schemas.openxmlformats.org/officeDocument/2006/relationships/tags" Target="../tags/tag2.xml"/><Relationship Id="rId2" Type="http://schemas.openxmlformats.org/officeDocument/2006/relationships/slideLayout" Target="../slideLayouts/slideLayout7.xml"/><Relationship Id="rId3" Type="http://schemas.openxmlformats.org/officeDocument/2006/relationships/notesSlide" Target="../notesSlides/notesSlide23.xml"/><Relationship Id="rId4" Type="http://schemas.openxmlformats.org/officeDocument/2006/relationships/image" Target="../media/image58.pdf"/><Relationship Id="rId5" Type="http://schemas.openxmlformats.org/officeDocument/2006/relationships/image" Target="../media/image59.png"/><Relationship Id="rId6" Type="http://schemas.openxmlformats.org/officeDocument/2006/relationships/image" Target="../media/image60.jpeg"/><Relationship Id="rId7" Type="http://schemas.openxmlformats.org/officeDocument/2006/relationships/image" Target="../media/image56.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s>
</file>

<file path=ppt/slides/_rels/slide41.xml.rels><?xml version="1.0" encoding="UTF-8" standalone="yes"?>
<Relationships xmlns="http://schemas.openxmlformats.org/package/2006/relationships"><Relationship Id="rId11" Type="http://schemas.openxmlformats.org/officeDocument/2006/relationships/image" Target="../media/image75.png"/><Relationship Id="rId12" Type="http://schemas.openxmlformats.org/officeDocument/2006/relationships/image" Target="../media/image76.png"/><Relationship Id="rId13" Type="http://schemas.openxmlformats.org/officeDocument/2006/relationships/image" Target="../media/image77.jpeg"/><Relationship Id="rId14" Type="http://schemas.openxmlformats.org/officeDocument/2006/relationships/image" Target="../media/image78.png"/><Relationship Id="rId15" Type="http://schemas.openxmlformats.org/officeDocument/2006/relationships/image" Target="../media/image48.png"/><Relationship Id="rId16"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7.png"/><Relationship Id="rId4" Type="http://schemas.openxmlformats.org/officeDocument/2006/relationships/image" Target="../media/image68.jpeg"/><Relationship Id="rId5" Type="http://schemas.openxmlformats.org/officeDocument/2006/relationships/image" Target="../media/image69.png"/><Relationship Id="rId6" Type="http://schemas.openxmlformats.org/officeDocument/2006/relationships/image" Target="../media/image70.jpeg"/><Relationship Id="rId7" Type="http://schemas.openxmlformats.org/officeDocument/2006/relationships/image" Target="../media/image71.jpeg"/><Relationship Id="rId8" Type="http://schemas.openxmlformats.org/officeDocument/2006/relationships/image" Target="../media/image72.jpeg"/><Relationship Id="rId9" Type="http://schemas.openxmlformats.org/officeDocument/2006/relationships/image" Target="../media/image73.jpeg"/><Relationship Id="rId10"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80.png"/><Relationship Id="rId1" Type="http://schemas.openxmlformats.org/officeDocument/2006/relationships/video" Target="file://localhost/Users/marcianeel/Desktop/PPT%20Slide%2047%20Foothill%20HS%20Band.mp4" TargetMode="Externa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DID YOU KNOW . . .</a:t>
            </a:r>
          </a:p>
        </p:txBody>
      </p:sp>
      <p:sp>
        <p:nvSpPr>
          <p:cNvPr id="10" name="TextBox 9"/>
          <p:cNvSpPr txBox="1"/>
          <p:nvPr/>
        </p:nvSpPr>
        <p:spPr>
          <a:xfrm>
            <a:off x="0" y="60960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FFFF"/>
                </a:solidFill>
                <a:latin typeface="Cambria"/>
                <a:cs typeface="Cambria"/>
              </a:rPr>
              <a:t>www.musicachievementcouncil.org</a:t>
            </a:r>
            <a:endParaRPr lang="en-US" sz="3200" dirty="0">
              <a:solidFill>
                <a:srgbClr val="FFFFFF"/>
              </a:solidFill>
              <a:latin typeface="Cambria"/>
              <a:cs typeface="Cambria"/>
            </a:endParaRPr>
          </a:p>
        </p:txBody>
      </p:sp>
      <p:sp>
        <p:nvSpPr>
          <p:cNvPr id="9" name="Rectangle 5"/>
          <p:cNvSpPr txBox="1">
            <a:spLocks noChangeArrowheads="1"/>
          </p:cNvSpPr>
          <p:nvPr/>
        </p:nvSpPr>
        <p:spPr bwMode="auto">
          <a:xfrm>
            <a:off x="457200" y="2971800"/>
            <a:ext cx="61722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latin typeface="Cambria"/>
                <a:cs typeface="Cambria"/>
              </a:rPr>
              <a:t>purpose is </a:t>
            </a:r>
            <a:r>
              <a:rPr lang="en-US" sz="4000" i="1" dirty="0" smtClean="0">
                <a:solidFill>
                  <a:srgbClr val="FFFF00"/>
                </a:solidFill>
                <a:latin typeface="Cambria"/>
                <a:cs typeface="Cambria"/>
              </a:rPr>
              <a:t>to enable more students to begin and continue in instrumental music programs.</a:t>
            </a:r>
            <a:endParaRPr lang="en-US" sz="4000" i="1" dirty="0">
              <a:solidFill>
                <a:srgbClr val="FFFF00"/>
              </a:solidFill>
              <a:latin typeface="Cambria"/>
              <a:cs typeface="Cambria"/>
            </a:endParaRPr>
          </a:p>
        </p:txBody>
      </p:sp>
      <p:sp>
        <p:nvSpPr>
          <p:cNvPr id="7" name="Rectangle 5"/>
          <p:cNvSpPr txBox="1">
            <a:spLocks noChangeArrowheads="1"/>
          </p:cNvSpPr>
          <p:nvPr/>
        </p:nvSpPr>
        <p:spPr bwMode="auto">
          <a:xfrm>
            <a:off x="457200" y="1143000"/>
            <a:ext cx="86868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latin typeface="Cambria"/>
                <a:cs typeface="Cambria"/>
              </a:rPr>
              <a:t>The </a:t>
            </a:r>
            <a:r>
              <a:rPr lang="en-US" sz="4000" i="1" dirty="0" smtClean="0">
                <a:solidFill>
                  <a:srgbClr val="FFFF00"/>
                </a:solidFill>
                <a:latin typeface="Cambria"/>
                <a:cs typeface="Cambria"/>
              </a:rPr>
              <a:t>Music Achievement Council (MAC) </a:t>
            </a:r>
            <a:r>
              <a:rPr lang="en-US" sz="4000" i="1" dirty="0" smtClean="0">
                <a:solidFill>
                  <a:srgbClr val="FFFFFF"/>
                </a:solidFill>
                <a:latin typeface="Cambria"/>
                <a:cs typeface="Cambria"/>
              </a:rPr>
              <a:t>  is an action-oriented, non-profit organization whose sole</a:t>
            </a:r>
            <a:endParaRPr lang="en-US" sz="4000" i="1" dirty="0">
              <a:solidFill>
                <a:srgbClr val="FFFFFF"/>
              </a:solidFill>
              <a:latin typeface="Cambria"/>
              <a:cs typeface="Cambria"/>
            </a:endParaRPr>
          </a:p>
        </p:txBody>
      </p:sp>
      <p:pic>
        <p:nvPicPr>
          <p:cNvPr id="16" name="Picture 15" descr="Screen Shot 2015-12-04 at 9.10.01 AM.png"/>
          <p:cNvPicPr>
            <a:picLocks noChangeAspect="1"/>
          </p:cNvPicPr>
          <p:nvPr/>
        </p:nvPicPr>
        <p:blipFill>
          <a:blip r:embed="rId2"/>
          <a:stretch>
            <a:fillRect/>
          </a:stretch>
        </p:blipFill>
        <p:spPr>
          <a:xfrm>
            <a:off x="6858000" y="2514600"/>
            <a:ext cx="1304429" cy="3200400"/>
          </a:xfrm>
          <a:prstGeom prst="rect">
            <a:avLst/>
          </a:prstGeom>
          <a:effectLst/>
        </p:spPr>
      </p:pic>
    </p:spTree>
  </p:cSld>
  <p:clrMapOvr>
    <a:masterClrMapping/>
  </p:clrMapOvr>
  <p:transition advClick="0" advTm="1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DID YOU KNOW . . .</a:t>
            </a: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FFFF"/>
                </a:solidFill>
                <a:latin typeface="Cambria"/>
                <a:cs typeface="Cambria"/>
              </a:rPr>
              <a:t>www.musicachievementcouncil.org</a:t>
            </a:r>
            <a:endParaRPr lang="en-US" sz="3200" dirty="0">
              <a:solidFill>
                <a:srgbClr val="FFFFFF"/>
              </a:solidFill>
              <a:latin typeface="Cambria"/>
              <a:cs typeface="Cambria"/>
            </a:endParaRPr>
          </a:p>
        </p:txBody>
      </p:sp>
      <p:sp>
        <p:nvSpPr>
          <p:cNvPr id="7" name="Rectangle 5"/>
          <p:cNvSpPr txBox="1">
            <a:spLocks noChangeArrowheads="1"/>
          </p:cNvSpPr>
          <p:nvPr/>
        </p:nvSpPr>
        <p:spPr bwMode="auto">
          <a:xfrm>
            <a:off x="304800" y="1066800"/>
            <a:ext cx="50292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latin typeface="Cambria"/>
                <a:cs typeface="Cambria"/>
              </a:rPr>
              <a:t>All of our MAC session attendees receive </a:t>
            </a:r>
            <a:r>
              <a:rPr lang="en-US" sz="4000" u="sng" dirty="0" smtClean="0">
                <a:solidFill>
                  <a:srgbClr val="FFFF00"/>
                </a:solidFill>
                <a:latin typeface="Cambria"/>
                <a:cs typeface="Cambria"/>
              </a:rPr>
              <a:t>FREE</a:t>
            </a:r>
            <a:r>
              <a:rPr lang="en-US" sz="4000" dirty="0" smtClean="0">
                <a:solidFill>
                  <a:srgbClr val="FFFF00"/>
                </a:solidFill>
                <a:latin typeface="Cambria"/>
                <a:cs typeface="Cambria"/>
              </a:rPr>
              <a:t> COPIES </a:t>
            </a:r>
            <a:r>
              <a:rPr lang="en-US" sz="4000" dirty="0" smtClean="0">
                <a:solidFill>
                  <a:srgbClr val="FFFFFF"/>
                </a:solidFill>
                <a:latin typeface="Cambria"/>
                <a:cs typeface="Cambria"/>
              </a:rPr>
              <a:t>of:</a:t>
            </a:r>
            <a:endParaRPr lang="en-US" sz="4000" dirty="0">
              <a:solidFill>
                <a:srgbClr val="FFFFFF"/>
              </a:solidFill>
              <a:latin typeface="Cambria"/>
              <a:cs typeface="Cambria"/>
            </a:endParaRPr>
          </a:p>
        </p:txBody>
      </p:sp>
      <p:sp>
        <p:nvSpPr>
          <p:cNvPr id="11" name="Rectangle 5"/>
          <p:cNvSpPr txBox="1">
            <a:spLocks noChangeArrowheads="1"/>
          </p:cNvSpPr>
          <p:nvPr/>
        </p:nvSpPr>
        <p:spPr bwMode="auto">
          <a:xfrm>
            <a:off x="228600" y="3048000"/>
            <a:ext cx="4800600"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algn="ctr"/>
            <a:r>
              <a:rPr lang="en-US" sz="4800" b="1" i="1" dirty="0" smtClean="0">
                <a:solidFill>
                  <a:srgbClr val="00B000"/>
                </a:solidFill>
                <a:latin typeface="Cambria"/>
                <a:cs typeface="Cambria"/>
              </a:rPr>
              <a:t>Bridging the Gap between </a:t>
            </a:r>
          </a:p>
          <a:p>
            <a:pPr algn="ctr"/>
            <a:r>
              <a:rPr lang="en-US" sz="4800" b="1" i="1" dirty="0" smtClean="0">
                <a:solidFill>
                  <a:srgbClr val="00B000"/>
                </a:solidFill>
                <a:latin typeface="Cambria"/>
                <a:cs typeface="Cambria"/>
              </a:rPr>
              <a:t>Middle School and High School</a:t>
            </a:r>
            <a:endParaRPr lang="en-US" sz="4800" b="1" i="1" dirty="0">
              <a:solidFill>
                <a:srgbClr val="00B000"/>
              </a:solidFill>
              <a:latin typeface="Cambria"/>
              <a:cs typeface="Cambria"/>
            </a:endParaRPr>
          </a:p>
        </p:txBody>
      </p:sp>
      <p:pic>
        <p:nvPicPr>
          <p:cNvPr id="9" name="Picture 8" descr="Bridging the Gap Cover:USE.jpg"/>
          <p:cNvPicPr>
            <a:picLocks noChangeAspect="1"/>
          </p:cNvPicPr>
          <p:nvPr/>
        </p:nvPicPr>
        <p:blipFill>
          <a:blip r:embed="rId2"/>
          <a:stretch>
            <a:fillRect/>
          </a:stretch>
        </p:blipFill>
        <p:spPr>
          <a:xfrm>
            <a:off x="5257800" y="1219200"/>
            <a:ext cx="3352800" cy="4635500"/>
          </a:xfrm>
          <a:prstGeom prst="rect">
            <a:avLst/>
          </a:prstGeom>
          <a:ln>
            <a:noFill/>
          </a:ln>
          <a:effectLst>
            <a:reflection blurRad="12700" stA="30000" endPos="30000" dist="5000" dir="5400000" sy="-100000" algn="bl" rotWithShape="0"/>
          </a:effectLst>
          <a:scene3d>
            <a:camera prst="isometricOffAxis2Left">
              <a:rot lat="1080000" lon="1560000" rev="0"/>
            </a:camera>
            <a:lightRig rig="threePt" dir="t">
              <a:rot lat="0" lon="0" rev="2700000"/>
            </a:lightRig>
          </a:scene3d>
          <a:sp3d>
            <a:bevelT w="63500" h="50800"/>
          </a:sp3d>
        </p:spPr>
      </p:pic>
    </p:spTree>
  </p:cSld>
  <p:clrMapOvr>
    <a:masterClrMapping/>
  </p:clrMapOvr>
  <p:transition advClick="0" advTm="1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DID YOU KNOW . . .</a:t>
            </a: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FFFF"/>
                </a:solidFill>
                <a:latin typeface="Cambria"/>
                <a:cs typeface="Cambria"/>
              </a:rPr>
              <a:t>www.musicachievementcouncil.org</a:t>
            </a:r>
            <a:endParaRPr lang="en-US" sz="3200" dirty="0">
              <a:solidFill>
                <a:srgbClr val="FFFFFF"/>
              </a:solidFill>
              <a:latin typeface="Cambria"/>
              <a:cs typeface="Cambria"/>
            </a:endParaRPr>
          </a:p>
        </p:txBody>
      </p:sp>
      <p:sp>
        <p:nvSpPr>
          <p:cNvPr id="7" name="Rectangle 5"/>
          <p:cNvSpPr txBox="1">
            <a:spLocks noChangeArrowheads="1"/>
          </p:cNvSpPr>
          <p:nvPr/>
        </p:nvSpPr>
        <p:spPr bwMode="auto">
          <a:xfrm>
            <a:off x="152400" y="1001872"/>
            <a:ext cx="5562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3200" b="1" i="1" dirty="0" smtClean="0">
                <a:solidFill>
                  <a:srgbClr val="FFFF00"/>
                </a:solidFill>
                <a:latin typeface="Cambria"/>
                <a:cs typeface="Cambria"/>
              </a:rPr>
              <a:t>The First Performance Demo Concert for Band and/or Orchestra </a:t>
            </a:r>
            <a:r>
              <a:rPr lang="en-US" sz="3200" dirty="0" smtClean="0">
                <a:solidFill>
                  <a:schemeClr val="bg1"/>
                </a:solidFill>
                <a:latin typeface="Cambria"/>
                <a:cs typeface="Cambria"/>
              </a:rPr>
              <a:t>features sheet music, parts, sample letters, programs and student certificates for beginning ensembles. Students can perform a composition in seven short weeks with the materials provided!</a:t>
            </a:r>
            <a:endParaRPr lang="en-US" sz="3200" i="1" dirty="0" smtClean="0">
              <a:solidFill>
                <a:schemeClr val="bg1"/>
              </a:solidFill>
              <a:latin typeface="Cambria"/>
              <a:cs typeface="Cambria"/>
            </a:endParaRPr>
          </a:p>
          <a:p>
            <a:endParaRPr lang="en-US" sz="3200" dirty="0">
              <a:solidFill>
                <a:srgbClr val="FFFFFF"/>
              </a:solidFill>
              <a:latin typeface="Cambria"/>
              <a:cs typeface="Cambria"/>
            </a:endParaRPr>
          </a:p>
        </p:txBody>
      </p:sp>
      <p:pic>
        <p:nvPicPr>
          <p:cNvPr id="9" name="Picture 8"/>
          <p:cNvPicPr>
            <a:picLocks noChangeAspect="1"/>
          </p:cNvPicPr>
          <p:nvPr/>
        </p:nvPicPr>
        <p:blipFill>
          <a:blip r:embed="rId2"/>
          <a:stretch>
            <a:fillRect/>
          </a:stretch>
        </p:blipFill>
        <p:spPr>
          <a:xfrm>
            <a:off x="5486400" y="914400"/>
            <a:ext cx="2362200" cy="2953645"/>
          </a:xfrm>
          <a:prstGeom prst="rect">
            <a:avLst/>
          </a:prstGeom>
          <a:effectLst>
            <a:reflection stA="50000" endPos="75000" dist="12700" dir="5400000" sy="-100000" algn="bl" rotWithShape="0"/>
          </a:effectLst>
          <a:scene3d>
            <a:camera prst="isometricOffAxis1Right">
              <a:rot lat="1080000" lon="20040000" rev="0"/>
            </a:camera>
            <a:lightRig rig="threePt" dir="t"/>
          </a:scene3d>
        </p:spPr>
      </p:pic>
      <p:pic>
        <p:nvPicPr>
          <p:cNvPr id="12" name="Picture 11"/>
          <p:cNvPicPr>
            <a:picLocks noChangeAspect="1"/>
          </p:cNvPicPr>
          <p:nvPr/>
        </p:nvPicPr>
        <p:blipFill>
          <a:blip r:embed="rId3"/>
          <a:stretch>
            <a:fillRect/>
          </a:stretch>
        </p:blipFill>
        <p:spPr>
          <a:xfrm>
            <a:off x="6324600" y="2819400"/>
            <a:ext cx="2514600" cy="2903387"/>
          </a:xfrm>
          <a:prstGeom prst="rect">
            <a:avLst/>
          </a:prstGeom>
          <a:effectLst>
            <a:reflection stA="50000" endPos="75000" dist="12700" dir="5400000" sy="-100000" algn="bl" rotWithShape="0"/>
          </a:effectLst>
          <a:scene3d>
            <a:camera prst="isometricOffAxis2Left">
              <a:rot lat="1080000" lon="1560000" rev="0"/>
            </a:camera>
            <a:lightRig rig="threePt" dir="t"/>
          </a:scene3d>
        </p:spPr>
      </p:pic>
    </p:spTree>
  </p:cSld>
  <p:clrMapOvr>
    <a:masterClrMapping/>
  </p:clrMapOvr>
  <p:transition advClick="0" advTm="1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DID YOU KNOW . . .</a:t>
            </a:r>
          </a:p>
        </p:txBody>
      </p:sp>
      <p:sp>
        <p:nvSpPr>
          <p:cNvPr id="9" name="Rectangle 5"/>
          <p:cNvSpPr txBox="1">
            <a:spLocks noChangeArrowheads="1"/>
          </p:cNvSpPr>
          <p:nvPr/>
        </p:nvSpPr>
        <p:spPr bwMode="auto">
          <a:xfrm>
            <a:off x="152400" y="2971800"/>
            <a:ext cx="59436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latin typeface="Cambria"/>
                <a:cs typeface="Cambria"/>
              </a:rPr>
              <a:t>They are based on real world strategies shared  by the profession’s most successful music educators.</a:t>
            </a:r>
            <a:endParaRPr lang="en-US" sz="4000" dirty="0">
              <a:solidFill>
                <a:srgbClr val="FFFFFF"/>
              </a:solidFill>
              <a:latin typeface="Cambria"/>
              <a:cs typeface="Cambria"/>
            </a:endParaRPr>
          </a:p>
        </p:txBody>
      </p:sp>
      <p:sp>
        <p:nvSpPr>
          <p:cNvPr id="7" name="Rectangle 5"/>
          <p:cNvSpPr txBox="1">
            <a:spLocks noChangeArrowheads="1"/>
          </p:cNvSpPr>
          <p:nvPr/>
        </p:nvSpPr>
        <p:spPr bwMode="auto">
          <a:xfrm>
            <a:off x="152400" y="1143000"/>
            <a:ext cx="8991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latin typeface="Cambria"/>
                <a:cs typeface="Cambria"/>
              </a:rPr>
              <a:t>Three of these publications are provided online at no charge by the </a:t>
            </a:r>
            <a:r>
              <a:rPr lang="en-US" sz="4000" dirty="0" smtClean="0">
                <a:solidFill>
                  <a:srgbClr val="FFFF00"/>
                </a:solidFill>
                <a:latin typeface="Cambria"/>
                <a:cs typeface="Cambria"/>
              </a:rPr>
              <a:t>Music Achievement Council. </a:t>
            </a:r>
            <a:endParaRPr lang="en-US" sz="4000" dirty="0">
              <a:solidFill>
                <a:srgbClr val="FFFF00"/>
              </a:solidFill>
              <a:latin typeface="Cambria"/>
              <a:cs typeface="Cambria"/>
            </a:endParaRPr>
          </a:p>
        </p:txBody>
      </p:sp>
      <p:pic>
        <p:nvPicPr>
          <p:cNvPr id="11" name="Picture 10" descr="Greg Bimm.jpg"/>
          <p:cNvPicPr>
            <a:picLocks noChangeAspect="1"/>
          </p:cNvPicPr>
          <p:nvPr/>
        </p:nvPicPr>
        <p:blipFill>
          <a:blip r:embed="rId2"/>
          <a:stretch>
            <a:fillRect/>
          </a:stretch>
        </p:blipFill>
        <p:spPr>
          <a:xfrm>
            <a:off x="6096000" y="2819400"/>
            <a:ext cx="2743200" cy="2743200"/>
          </a:xfrm>
          <a:prstGeom prst="rect">
            <a:avLst/>
          </a:prstGeom>
          <a:ln>
            <a:noFill/>
          </a:ln>
          <a:effectLst>
            <a:reflection stA="50000" endPos="75000" dist="12700" dir="5400000" sy="-100000" algn="bl" rotWithShape="0"/>
            <a:softEdge rad="112500"/>
          </a:effectLst>
        </p:spPr>
      </p:pic>
      <p:sp>
        <p:nvSpPr>
          <p:cNvPr id="8" name="TextBox 7"/>
          <p:cNvSpPr txBox="1"/>
          <p:nvPr/>
        </p:nvSpPr>
        <p:spPr>
          <a:xfrm>
            <a:off x="6418436" y="2362200"/>
            <a:ext cx="2346384" cy="584776"/>
          </a:xfrm>
          <a:prstGeom prst="rect">
            <a:avLst/>
          </a:prstGeom>
          <a:noFill/>
        </p:spPr>
        <p:txBody>
          <a:bodyPr wrap="none" rtlCol="0">
            <a:spAutoFit/>
          </a:bodyPr>
          <a:lstStyle/>
          <a:p>
            <a:r>
              <a:rPr lang="en-US" sz="3200" b="1" i="1" dirty="0" smtClean="0">
                <a:solidFill>
                  <a:srgbClr val="FFFFFF"/>
                </a:solidFill>
                <a:latin typeface="Cambria"/>
                <a:cs typeface="Cambria"/>
              </a:rPr>
              <a:t>Greg </a:t>
            </a:r>
            <a:r>
              <a:rPr lang="en-US" sz="3200" b="1" i="1" dirty="0" err="1" smtClean="0">
                <a:solidFill>
                  <a:srgbClr val="FFFFFF"/>
                </a:solidFill>
                <a:latin typeface="Cambria"/>
                <a:cs typeface="Cambria"/>
              </a:rPr>
              <a:t>Bimm</a:t>
            </a:r>
            <a:endParaRPr lang="en-US" sz="3200" b="1" i="1" dirty="0">
              <a:latin typeface="Cambria"/>
              <a:cs typeface="Cambria"/>
            </a:endParaRPr>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DID YOU KNOW . . .</a:t>
            </a: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FFFF"/>
                </a:solidFill>
                <a:latin typeface="Cambria"/>
                <a:cs typeface="Cambria"/>
              </a:rPr>
              <a:t>www.musicachievementcouncil.org</a:t>
            </a:r>
            <a:endParaRPr lang="en-US" sz="3200" dirty="0">
              <a:solidFill>
                <a:srgbClr val="FFFFFF"/>
              </a:solidFill>
              <a:latin typeface="Cambria"/>
              <a:cs typeface="Cambria"/>
            </a:endParaRPr>
          </a:p>
        </p:txBody>
      </p:sp>
      <p:pic>
        <p:nvPicPr>
          <p:cNvPr id="9" name="Picture 8" descr="3-12"/>
          <p:cNvPicPr>
            <a:picLocks noGrp="1" noChangeAspect="1" noChangeArrowheads="1"/>
          </p:cNvPicPr>
          <p:nvPr/>
        </p:nvPicPr>
        <p:blipFill>
          <a:blip r:embed="rId2" cstate="print"/>
          <a:srcRect/>
          <a:stretch>
            <a:fillRect/>
          </a:stretch>
        </p:blipFill>
        <p:spPr bwMode="auto">
          <a:xfrm>
            <a:off x="685800" y="1066800"/>
            <a:ext cx="7086600" cy="4615536"/>
          </a:xfrm>
          <a:prstGeom prst="rect">
            <a:avLst/>
          </a:prstGeom>
          <a:noFill/>
          <a:ln w="9525">
            <a:noFill/>
            <a:miter lim="800000"/>
            <a:headEnd/>
            <a:tailEnd/>
          </a:ln>
          <a:effectLst>
            <a:softEdge rad="112500"/>
          </a:effectLst>
        </p:spPr>
      </p:pic>
      <p:pic>
        <p:nvPicPr>
          <p:cNvPr id="7" name="Picture 6" descr="Research Tells Us.png"/>
          <p:cNvPicPr>
            <a:picLocks noChangeAspect="1"/>
          </p:cNvPicPr>
          <p:nvPr/>
        </p:nvPicPr>
        <p:blipFill>
          <a:blip r:embed="rId3"/>
          <a:stretch>
            <a:fillRect/>
          </a:stretch>
        </p:blipFill>
        <p:spPr>
          <a:xfrm>
            <a:off x="6400800" y="3429000"/>
            <a:ext cx="2537209" cy="2565400"/>
          </a:xfrm>
          <a:prstGeom prst="rect">
            <a:avLst/>
          </a:prstGeom>
        </p:spPr>
      </p:pic>
    </p:spTree>
  </p:cSld>
  <p:clrMapOvr>
    <a:masterClrMapping/>
  </p:clrMapOvr>
  <p:transition advClick="0" advTm="1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DID YOU KNOW . . .</a:t>
            </a:r>
          </a:p>
        </p:txBody>
      </p:sp>
      <p:sp>
        <p:nvSpPr>
          <p:cNvPr id="6" name="TextBox 5"/>
          <p:cNvSpPr txBox="1"/>
          <p:nvPr/>
        </p:nvSpPr>
        <p:spPr>
          <a:xfrm>
            <a:off x="0" y="947916"/>
            <a:ext cx="9144000" cy="1261884"/>
          </a:xfrm>
          <a:prstGeom prst="rect">
            <a:avLst/>
          </a:prstGeom>
          <a:noFill/>
        </p:spPr>
        <p:txBody>
          <a:bodyPr wrap="square" rtlCol="0">
            <a:spAutoFit/>
          </a:bodyPr>
          <a:lstStyle/>
          <a:p>
            <a:pPr algn="ctr"/>
            <a:r>
              <a:rPr lang="en-US" sz="3600" i="1" dirty="0" smtClean="0">
                <a:solidFill>
                  <a:schemeClr val="bg1"/>
                </a:solidFill>
                <a:latin typeface="Cambria"/>
                <a:cs typeface="Cambria"/>
              </a:rPr>
              <a:t>Music making has been </a:t>
            </a:r>
            <a:r>
              <a:rPr lang="en-US" sz="3600" i="1" u="sng" dirty="0" smtClean="0">
                <a:solidFill>
                  <a:srgbClr val="FFFF00"/>
                </a:solidFill>
                <a:latin typeface="Cambria"/>
                <a:cs typeface="Cambria"/>
              </a:rPr>
              <a:t>scientifically </a:t>
            </a:r>
            <a:r>
              <a:rPr lang="en-US" sz="3600" i="1" dirty="0" smtClean="0">
                <a:solidFill>
                  <a:schemeClr val="bg1"/>
                </a:solidFill>
                <a:latin typeface="Cambria"/>
                <a:cs typeface="Cambria"/>
              </a:rPr>
              <a:t>proven to:</a:t>
            </a:r>
          </a:p>
          <a:p>
            <a:endParaRPr lang="en-US" sz="4000" dirty="0">
              <a:latin typeface="Cambria"/>
              <a:cs typeface="Cambria"/>
            </a:endParaRPr>
          </a:p>
        </p:txBody>
      </p:sp>
      <p:sp>
        <p:nvSpPr>
          <p:cNvPr id="11" name="TextBox 10"/>
          <p:cNvSpPr txBox="1"/>
          <p:nvPr/>
        </p:nvSpPr>
        <p:spPr>
          <a:xfrm>
            <a:off x="220464" y="1600200"/>
            <a:ext cx="7010400" cy="1200329"/>
          </a:xfrm>
          <a:prstGeom prst="rect">
            <a:avLst/>
          </a:prstGeom>
          <a:noFill/>
        </p:spPr>
        <p:txBody>
          <a:bodyPr wrap="square" rtlCol="0">
            <a:spAutoFit/>
          </a:bodyPr>
          <a:lstStyle/>
          <a:p>
            <a:r>
              <a:rPr lang="en-US" sz="3600" b="1" dirty="0" smtClean="0">
                <a:solidFill>
                  <a:srgbClr val="66CCFF"/>
                </a:solidFill>
                <a:latin typeface="Cambria"/>
                <a:cs typeface="Cambria"/>
              </a:rPr>
              <a:t>Exercise the brain</a:t>
            </a:r>
          </a:p>
          <a:p>
            <a:r>
              <a:rPr lang="en-US" sz="3600" b="1" dirty="0" smtClean="0">
                <a:solidFill>
                  <a:srgbClr val="FFC000"/>
                </a:solidFill>
                <a:latin typeface="Cambria"/>
                <a:cs typeface="Cambria"/>
              </a:rPr>
              <a:t>   </a:t>
            </a:r>
            <a:endParaRPr lang="en-US" sz="4000" b="1" dirty="0">
              <a:latin typeface="Cambria"/>
              <a:cs typeface="Cambria"/>
            </a:endParaRPr>
          </a:p>
        </p:txBody>
      </p:sp>
      <p:sp>
        <p:nvSpPr>
          <p:cNvPr id="5" name="TextBox 4"/>
          <p:cNvSpPr txBox="1"/>
          <p:nvPr/>
        </p:nvSpPr>
        <p:spPr>
          <a:xfrm>
            <a:off x="753864" y="2209800"/>
            <a:ext cx="7010400" cy="1200329"/>
          </a:xfrm>
          <a:prstGeom prst="rect">
            <a:avLst/>
          </a:prstGeom>
          <a:noFill/>
        </p:spPr>
        <p:txBody>
          <a:bodyPr wrap="square" rtlCol="0">
            <a:spAutoFit/>
          </a:bodyPr>
          <a:lstStyle/>
          <a:p>
            <a:r>
              <a:rPr lang="en-US" sz="3600" b="1" dirty="0" smtClean="0">
                <a:solidFill>
                  <a:srgbClr val="FFFF00"/>
                </a:solidFill>
                <a:latin typeface="Cambria"/>
                <a:cs typeface="Cambria"/>
              </a:rPr>
              <a:t>Inspire creativity</a:t>
            </a:r>
          </a:p>
          <a:p>
            <a:r>
              <a:rPr lang="en-US" sz="3600" b="1" dirty="0" smtClean="0">
                <a:solidFill>
                  <a:srgbClr val="FFFF00"/>
                </a:solidFill>
                <a:latin typeface="Cambria"/>
                <a:cs typeface="Cambria"/>
              </a:rPr>
              <a:t>      </a:t>
            </a:r>
            <a:endParaRPr lang="en-US" sz="4000" b="1" dirty="0">
              <a:solidFill>
                <a:srgbClr val="FFFF00"/>
              </a:solidFill>
              <a:latin typeface="Cambria"/>
              <a:cs typeface="Cambria"/>
            </a:endParaRPr>
          </a:p>
        </p:txBody>
      </p:sp>
      <p:sp>
        <p:nvSpPr>
          <p:cNvPr id="8" name="TextBox 7"/>
          <p:cNvSpPr txBox="1"/>
          <p:nvPr/>
        </p:nvSpPr>
        <p:spPr>
          <a:xfrm>
            <a:off x="1363464" y="2819400"/>
            <a:ext cx="7010400" cy="1200329"/>
          </a:xfrm>
          <a:prstGeom prst="rect">
            <a:avLst/>
          </a:prstGeom>
          <a:noFill/>
        </p:spPr>
        <p:txBody>
          <a:bodyPr wrap="square" rtlCol="0">
            <a:spAutoFit/>
          </a:bodyPr>
          <a:lstStyle/>
          <a:p>
            <a:r>
              <a:rPr lang="en-US" sz="3600" b="1" dirty="0" smtClean="0">
                <a:solidFill>
                  <a:srgbClr val="66CCFF"/>
                </a:solidFill>
                <a:latin typeface="Cambria"/>
                <a:cs typeface="Cambria"/>
              </a:rPr>
              <a:t>Increase productivity</a:t>
            </a:r>
          </a:p>
          <a:p>
            <a:r>
              <a:rPr lang="en-US" sz="3600" b="1" dirty="0" smtClean="0">
                <a:solidFill>
                  <a:srgbClr val="66CCFF"/>
                </a:solidFill>
                <a:latin typeface="Cambria"/>
                <a:cs typeface="Cambria"/>
              </a:rPr>
              <a:t>         </a:t>
            </a:r>
            <a:endParaRPr lang="en-US" sz="4000" b="1" dirty="0">
              <a:solidFill>
                <a:srgbClr val="66CCFF"/>
              </a:solidFill>
              <a:latin typeface="Cambria"/>
              <a:cs typeface="Cambria"/>
            </a:endParaRPr>
          </a:p>
        </p:txBody>
      </p:sp>
      <p:sp>
        <p:nvSpPr>
          <p:cNvPr id="9" name="TextBox 8"/>
          <p:cNvSpPr txBox="1"/>
          <p:nvPr/>
        </p:nvSpPr>
        <p:spPr>
          <a:xfrm>
            <a:off x="2049264" y="3429000"/>
            <a:ext cx="7010400" cy="1200329"/>
          </a:xfrm>
          <a:prstGeom prst="rect">
            <a:avLst/>
          </a:prstGeom>
          <a:noFill/>
        </p:spPr>
        <p:txBody>
          <a:bodyPr wrap="square" rtlCol="0">
            <a:spAutoFit/>
          </a:bodyPr>
          <a:lstStyle/>
          <a:p>
            <a:r>
              <a:rPr lang="en-US" sz="3600" b="1" dirty="0" smtClean="0">
                <a:solidFill>
                  <a:srgbClr val="FFFF00"/>
                </a:solidFill>
                <a:latin typeface="Cambria"/>
                <a:cs typeface="Cambria"/>
              </a:rPr>
              <a:t>Fight memory loss</a:t>
            </a:r>
          </a:p>
          <a:p>
            <a:r>
              <a:rPr lang="en-US" sz="3600" b="1" dirty="0" smtClean="0">
                <a:solidFill>
                  <a:srgbClr val="FFFF00"/>
                </a:solidFill>
                <a:latin typeface="Cambria"/>
                <a:cs typeface="Cambria"/>
              </a:rPr>
              <a:t>           </a:t>
            </a:r>
            <a:endParaRPr lang="en-US" sz="4000" b="1" dirty="0">
              <a:solidFill>
                <a:srgbClr val="FFFF00"/>
              </a:solidFill>
              <a:latin typeface="Cambria"/>
              <a:cs typeface="Cambria"/>
            </a:endParaRPr>
          </a:p>
        </p:txBody>
      </p:sp>
      <p:sp>
        <p:nvSpPr>
          <p:cNvPr id="10" name="TextBox 9"/>
          <p:cNvSpPr txBox="1"/>
          <p:nvPr/>
        </p:nvSpPr>
        <p:spPr>
          <a:xfrm>
            <a:off x="2658864" y="4038600"/>
            <a:ext cx="7010400" cy="1200329"/>
          </a:xfrm>
          <a:prstGeom prst="rect">
            <a:avLst/>
          </a:prstGeom>
          <a:noFill/>
        </p:spPr>
        <p:txBody>
          <a:bodyPr wrap="square" rtlCol="0">
            <a:spAutoFit/>
          </a:bodyPr>
          <a:lstStyle/>
          <a:p>
            <a:r>
              <a:rPr lang="en-US" sz="3600" b="1" dirty="0" smtClean="0">
                <a:solidFill>
                  <a:srgbClr val="66CCFF"/>
                </a:solidFill>
                <a:latin typeface="Cambria"/>
                <a:cs typeface="Cambria"/>
              </a:rPr>
              <a:t>Reduce stress</a:t>
            </a:r>
          </a:p>
          <a:p>
            <a:r>
              <a:rPr lang="en-US" sz="3600" b="1" dirty="0" smtClean="0">
                <a:solidFill>
                  <a:srgbClr val="66CCFF"/>
                </a:solidFill>
                <a:latin typeface="Cambria"/>
                <a:cs typeface="Cambria"/>
              </a:rPr>
              <a:t>               </a:t>
            </a:r>
            <a:endParaRPr lang="en-US" sz="4000" b="1" dirty="0">
              <a:solidFill>
                <a:srgbClr val="66CCFF"/>
              </a:solidFill>
              <a:latin typeface="Cambria"/>
              <a:cs typeface="Cambria"/>
            </a:endParaRPr>
          </a:p>
        </p:txBody>
      </p:sp>
      <p:sp>
        <p:nvSpPr>
          <p:cNvPr id="12" name="TextBox 11"/>
          <p:cNvSpPr txBox="1"/>
          <p:nvPr/>
        </p:nvSpPr>
        <p:spPr>
          <a:xfrm>
            <a:off x="3344664" y="4648200"/>
            <a:ext cx="7010400" cy="1200329"/>
          </a:xfrm>
          <a:prstGeom prst="rect">
            <a:avLst/>
          </a:prstGeom>
          <a:noFill/>
        </p:spPr>
        <p:txBody>
          <a:bodyPr wrap="square" rtlCol="0">
            <a:spAutoFit/>
          </a:bodyPr>
          <a:lstStyle/>
          <a:p>
            <a:r>
              <a:rPr lang="en-US" sz="3600" b="1" dirty="0" smtClean="0">
                <a:solidFill>
                  <a:srgbClr val="FFFF00"/>
                </a:solidFill>
                <a:latin typeface="Cambria"/>
                <a:cs typeface="Cambria"/>
              </a:rPr>
              <a:t>Lower blood pressure</a:t>
            </a:r>
          </a:p>
          <a:p>
            <a:r>
              <a:rPr lang="en-US" sz="3600" b="1" dirty="0" smtClean="0">
                <a:solidFill>
                  <a:srgbClr val="FFFF00"/>
                </a:solidFill>
                <a:latin typeface="Cambria"/>
                <a:cs typeface="Cambria"/>
              </a:rPr>
              <a:t>                  </a:t>
            </a:r>
            <a:endParaRPr lang="en-US" sz="4000" b="1" dirty="0">
              <a:solidFill>
                <a:srgbClr val="FFFF00"/>
              </a:solidFill>
              <a:latin typeface="Cambria"/>
              <a:cs typeface="Cambria"/>
            </a:endParaRPr>
          </a:p>
        </p:txBody>
      </p:sp>
      <p:sp>
        <p:nvSpPr>
          <p:cNvPr id="13" name="TextBox 12"/>
          <p:cNvSpPr txBox="1"/>
          <p:nvPr/>
        </p:nvSpPr>
        <p:spPr>
          <a:xfrm>
            <a:off x="4106664" y="5221069"/>
            <a:ext cx="7010400" cy="646331"/>
          </a:xfrm>
          <a:prstGeom prst="rect">
            <a:avLst/>
          </a:prstGeom>
          <a:noFill/>
        </p:spPr>
        <p:txBody>
          <a:bodyPr wrap="square" rtlCol="0">
            <a:spAutoFit/>
          </a:bodyPr>
          <a:lstStyle/>
          <a:p>
            <a:r>
              <a:rPr lang="en-US" sz="3600" b="1" dirty="0" smtClean="0">
                <a:solidFill>
                  <a:srgbClr val="66CCFF"/>
                </a:solidFill>
                <a:latin typeface="Cambria"/>
                <a:cs typeface="Cambria"/>
              </a:rPr>
              <a:t>Build confidence</a:t>
            </a:r>
            <a:endParaRPr lang="en-US" sz="4000" b="1" dirty="0">
              <a:solidFill>
                <a:srgbClr val="66CCFF"/>
              </a:solidFill>
              <a:latin typeface="Cambria"/>
              <a:cs typeface="Cambria"/>
            </a:endParaRPr>
          </a:p>
        </p:txBody>
      </p:sp>
      <p:sp>
        <p:nvSpPr>
          <p:cNvPr id="14" name="TextBox 13"/>
          <p:cNvSpPr txBox="1"/>
          <p:nvPr/>
        </p:nvSpPr>
        <p:spPr>
          <a:xfrm>
            <a:off x="4716264" y="5824716"/>
            <a:ext cx="7010400" cy="1261884"/>
          </a:xfrm>
          <a:prstGeom prst="rect">
            <a:avLst/>
          </a:prstGeom>
          <a:noFill/>
        </p:spPr>
        <p:txBody>
          <a:bodyPr wrap="square" rtlCol="0">
            <a:spAutoFit/>
          </a:bodyPr>
          <a:lstStyle/>
          <a:p>
            <a:r>
              <a:rPr lang="en-US" sz="3600" b="1" dirty="0" smtClean="0">
                <a:solidFill>
                  <a:srgbClr val="FFFF00"/>
                </a:solidFill>
                <a:latin typeface="Cambria"/>
                <a:cs typeface="Cambria"/>
              </a:rPr>
              <a:t>Stave off depression</a:t>
            </a:r>
          </a:p>
          <a:p>
            <a:pPr algn="ctr"/>
            <a:endParaRPr lang="en-US" sz="4000" b="1" dirty="0">
              <a:solidFill>
                <a:srgbClr val="FFFF00"/>
              </a:solidFill>
              <a:latin typeface="Cambria"/>
              <a:cs typeface="Cambria"/>
            </a:endParaRPr>
          </a:p>
        </p:txBody>
      </p:sp>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20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ID="23" presetClass="entr" presetSubtype="16" fill="hold" grpId="0" nodeType="afterEffect">
                                  <p:stCondLst>
                                    <p:cond delay="200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ID="23" presetClass="entr" presetSubtype="16" fill="hold" grpId="0" nodeType="afterEffect">
                                  <p:stCondLst>
                                    <p:cond delay="200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par>
                          <p:cTn id="19" fill="hold">
                            <p:stCondLst>
                              <p:cond delay="7500"/>
                            </p:stCondLst>
                            <p:childTnLst>
                              <p:par>
                                <p:cTn id="20" presetID="23" presetClass="entr" presetSubtype="16" fill="hold" grpId="0" nodeType="afterEffect">
                                  <p:stCondLst>
                                    <p:cond delay="200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childTnLst>
                          </p:cTn>
                        </p:par>
                        <p:par>
                          <p:cTn id="24" fill="hold">
                            <p:stCondLst>
                              <p:cond delay="10000"/>
                            </p:stCondLst>
                            <p:childTnLst>
                              <p:par>
                                <p:cTn id="25" presetID="23" presetClass="entr" presetSubtype="16" fill="hold" grpId="0" nodeType="afterEffect">
                                  <p:stCondLst>
                                    <p:cond delay="20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cTn>
                              </p:par>
                            </p:childTnLst>
                          </p:cTn>
                        </p:par>
                        <p:par>
                          <p:cTn id="29" fill="hold">
                            <p:stCondLst>
                              <p:cond delay="12500"/>
                            </p:stCondLst>
                            <p:childTnLst>
                              <p:par>
                                <p:cTn id="30" presetID="23" presetClass="entr" presetSubtype="16" fill="hold" grpId="0" nodeType="afterEffect">
                                  <p:stCondLst>
                                    <p:cond delay="20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childTnLst>
                                </p:cTn>
                              </p:par>
                            </p:childTnLst>
                          </p:cTn>
                        </p:par>
                        <p:par>
                          <p:cTn id="34" fill="hold">
                            <p:stCondLst>
                              <p:cond delay="15000"/>
                            </p:stCondLst>
                            <p:childTnLst>
                              <p:par>
                                <p:cTn id="35" presetID="23" presetClass="entr" presetSubtype="16" fill="hold" grpId="0" nodeType="after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childTnLst>
                                </p:cTn>
                              </p:par>
                            </p:childTnLst>
                          </p:cTn>
                        </p:par>
                        <p:par>
                          <p:cTn id="39" fill="hold">
                            <p:stCondLst>
                              <p:cond delay="17500"/>
                            </p:stCondLst>
                            <p:childTnLst>
                              <p:par>
                                <p:cTn id="40" presetID="23" presetClass="entr" presetSubtype="16" fill="hold" grpId="0" nodeType="afterEffect">
                                  <p:stCondLst>
                                    <p:cond delay="2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8" grpId="0"/>
      <p:bldP spid="9" grpId="0"/>
      <p:bldP spid="10" grpId="0"/>
      <p:bldP spid="12" grpId="0"/>
      <p:bldP spid="13" grpId="0"/>
      <p:bldP spid="14"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DID YOU KNOW . . .</a:t>
            </a:r>
          </a:p>
        </p:txBody>
      </p:sp>
      <p:sp>
        <p:nvSpPr>
          <p:cNvPr id="7" name="Rectangle 5"/>
          <p:cNvSpPr txBox="1">
            <a:spLocks noChangeArrowheads="1"/>
          </p:cNvSpPr>
          <p:nvPr/>
        </p:nvSpPr>
        <p:spPr bwMode="auto">
          <a:xfrm>
            <a:off x="381000" y="914400"/>
            <a:ext cx="85344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latin typeface="Cambria"/>
                <a:cs typeface="Cambria"/>
              </a:rPr>
              <a:t>Metropolitan Nashville Public Schools found that </a:t>
            </a:r>
            <a:r>
              <a:rPr lang="en-US" sz="4000" dirty="0" smtClean="0">
                <a:solidFill>
                  <a:srgbClr val="FFFF00"/>
                </a:solidFill>
                <a:latin typeface="Cambria"/>
                <a:cs typeface="Cambria"/>
              </a:rPr>
              <a:t>ATTENDANCE RATES </a:t>
            </a:r>
            <a:r>
              <a:rPr lang="en-US" sz="4000" u="sng" dirty="0" smtClean="0">
                <a:solidFill>
                  <a:srgbClr val="FFFF00"/>
                </a:solidFill>
                <a:latin typeface="Cambria"/>
                <a:cs typeface="Cambria"/>
              </a:rPr>
              <a:t>ROSE </a:t>
            </a:r>
            <a:r>
              <a:rPr lang="en-US" sz="4000" i="1" dirty="0" smtClean="0">
                <a:solidFill>
                  <a:srgbClr val="FFFFFF"/>
                </a:solidFill>
                <a:latin typeface="Cambria"/>
                <a:cs typeface="Cambria"/>
              </a:rPr>
              <a:t>with increased study in music.  </a:t>
            </a:r>
            <a:endParaRPr lang="en-US" sz="4000" i="1" dirty="0">
              <a:solidFill>
                <a:srgbClr val="FFFFFF"/>
              </a:solidFill>
              <a:latin typeface="Cambria"/>
              <a:cs typeface="Cambria"/>
            </a:endParaRPr>
          </a:p>
        </p:txBody>
      </p:sp>
      <p:sp>
        <p:nvSpPr>
          <p:cNvPr id="12" name="Rectangle 5"/>
          <p:cNvSpPr txBox="1">
            <a:spLocks noChangeArrowheads="1"/>
          </p:cNvSpPr>
          <p:nvPr/>
        </p:nvSpPr>
        <p:spPr bwMode="auto">
          <a:xfrm>
            <a:off x="304800" y="2971800"/>
            <a:ext cx="86106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latin typeface="Cambria"/>
                <a:cs typeface="Cambria"/>
              </a:rPr>
              <a:t>              No Music:			</a:t>
            </a:r>
          </a:p>
          <a:p>
            <a:r>
              <a:rPr lang="en-US" sz="4000" i="1" dirty="0" smtClean="0">
                <a:solidFill>
                  <a:srgbClr val="FFFFFF"/>
                </a:solidFill>
                <a:latin typeface="Cambria"/>
                <a:cs typeface="Cambria"/>
              </a:rPr>
              <a:t>&lt; 1 Year of Music: 	</a:t>
            </a:r>
          </a:p>
          <a:p>
            <a:r>
              <a:rPr lang="en-US" sz="4000" i="1" dirty="0" smtClean="0">
                <a:solidFill>
                  <a:srgbClr val="FFFFFF"/>
                </a:solidFill>
                <a:latin typeface="Cambria"/>
                <a:cs typeface="Cambria"/>
              </a:rPr>
              <a:t>&gt; 1 Year of Music: 	</a:t>
            </a:r>
            <a:endParaRPr lang="en-US" sz="4000" i="1" dirty="0">
              <a:solidFill>
                <a:srgbClr val="FFFFFF"/>
              </a:solidFill>
              <a:latin typeface="Cambria"/>
              <a:cs typeface="Cambria"/>
            </a:endParaRPr>
          </a:p>
        </p:txBody>
      </p:sp>
      <p:pic>
        <p:nvPicPr>
          <p:cNvPr id="14" name="Picture 13" descr="Screen Shot 2015-12-04 at 10.22.58 AM.png"/>
          <p:cNvPicPr>
            <a:picLocks noChangeAspect="1"/>
          </p:cNvPicPr>
          <p:nvPr/>
        </p:nvPicPr>
        <p:blipFill>
          <a:blip r:embed="rId2"/>
          <a:stretch>
            <a:fillRect/>
          </a:stretch>
        </p:blipFill>
        <p:spPr>
          <a:xfrm>
            <a:off x="914400" y="5181600"/>
            <a:ext cx="7162800" cy="2422418"/>
          </a:xfrm>
          <a:prstGeom prst="rect">
            <a:avLst/>
          </a:prstGeom>
        </p:spPr>
      </p:pic>
      <p:sp>
        <p:nvSpPr>
          <p:cNvPr id="6" name="Rectangle 5"/>
          <p:cNvSpPr txBox="1">
            <a:spLocks noChangeArrowheads="1"/>
          </p:cNvSpPr>
          <p:nvPr/>
        </p:nvSpPr>
        <p:spPr bwMode="auto">
          <a:xfrm>
            <a:off x="4724400" y="29718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00"/>
                </a:solidFill>
                <a:latin typeface="Cambria"/>
                <a:cs typeface="Cambria"/>
              </a:rPr>
              <a:t>87% </a:t>
            </a:r>
            <a:r>
              <a:rPr lang="en-US" sz="4000" i="1" dirty="0" smtClean="0">
                <a:solidFill>
                  <a:srgbClr val="FFFFFF"/>
                </a:solidFill>
                <a:latin typeface="Cambria"/>
                <a:cs typeface="Cambria"/>
              </a:rPr>
              <a:t>Attendance</a:t>
            </a:r>
          </a:p>
        </p:txBody>
      </p:sp>
      <p:sp>
        <p:nvSpPr>
          <p:cNvPr id="8" name="Rectangle 5"/>
          <p:cNvSpPr txBox="1">
            <a:spLocks noChangeArrowheads="1"/>
          </p:cNvSpPr>
          <p:nvPr/>
        </p:nvSpPr>
        <p:spPr bwMode="auto">
          <a:xfrm>
            <a:off x="4724400" y="4191000"/>
            <a:ext cx="4038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00"/>
                </a:solidFill>
                <a:latin typeface="Cambria"/>
                <a:cs typeface="Cambria"/>
              </a:rPr>
              <a:t>93% </a:t>
            </a:r>
            <a:r>
              <a:rPr lang="en-US" sz="4000" i="1" dirty="0" smtClean="0">
                <a:solidFill>
                  <a:srgbClr val="FFFFFF"/>
                </a:solidFill>
                <a:latin typeface="Cambria"/>
                <a:cs typeface="Cambria"/>
              </a:rPr>
              <a:t>Attendance</a:t>
            </a:r>
            <a:endParaRPr lang="en-US" sz="4000" i="1" dirty="0">
              <a:solidFill>
                <a:srgbClr val="FFFFFF"/>
              </a:solidFill>
              <a:latin typeface="Cambria"/>
              <a:cs typeface="Cambria"/>
            </a:endParaRPr>
          </a:p>
        </p:txBody>
      </p:sp>
      <p:sp>
        <p:nvSpPr>
          <p:cNvPr id="9" name="Rectangle 5"/>
          <p:cNvSpPr txBox="1">
            <a:spLocks noChangeArrowheads="1"/>
          </p:cNvSpPr>
          <p:nvPr/>
        </p:nvSpPr>
        <p:spPr bwMode="auto">
          <a:xfrm>
            <a:off x="4724400" y="35814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00"/>
                </a:solidFill>
                <a:latin typeface="Cambria"/>
                <a:cs typeface="Cambria"/>
              </a:rPr>
              <a:t>91% </a:t>
            </a:r>
            <a:r>
              <a:rPr lang="en-US" sz="4000" i="1" dirty="0" smtClean="0">
                <a:solidFill>
                  <a:srgbClr val="FFFFFF"/>
                </a:solidFill>
                <a:latin typeface="Cambria"/>
                <a:cs typeface="Cambria"/>
              </a:rPr>
              <a:t>Attendance</a:t>
            </a:r>
          </a:p>
        </p:txBody>
      </p:sp>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afterEffect">
                                  <p:stCondLst>
                                    <p:cond delay="5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6000"/>
                            </p:stCondLst>
                            <p:childTnLst>
                              <p:par>
                                <p:cTn id="10" presetID="2" presetClass="entr" presetSubtype="2" accel="50000" decel="50000" fill="hold" grpId="0" nodeType="afterEffect">
                                  <p:stCondLst>
                                    <p:cond delay="5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2000"/>
                            </p:stCondLst>
                            <p:childTnLst>
                              <p:par>
                                <p:cTn id="15" presetID="2" presetClass="entr" presetSubtype="2" accel="50000" decel="50000" fill="hold" grpId="0" nodeType="afterEffect">
                                  <p:stCondLst>
                                    <p:cond delay="5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1+#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DID YOU KNOW . . .</a:t>
            </a:r>
          </a:p>
        </p:txBody>
      </p:sp>
      <p:sp>
        <p:nvSpPr>
          <p:cNvPr id="7" name="Rectangle 5"/>
          <p:cNvSpPr txBox="1">
            <a:spLocks noChangeArrowheads="1"/>
          </p:cNvSpPr>
          <p:nvPr/>
        </p:nvSpPr>
        <p:spPr bwMode="auto">
          <a:xfrm>
            <a:off x="381000" y="914400"/>
            <a:ext cx="85344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latin typeface="Cambria"/>
                <a:cs typeface="Cambria"/>
              </a:rPr>
              <a:t>Metropolitan Nashville Public Schools found that </a:t>
            </a:r>
            <a:r>
              <a:rPr lang="en-US" sz="4000" dirty="0" smtClean="0">
                <a:solidFill>
                  <a:srgbClr val="FFFF00"/>
                </a:solidFill>
                <a:latin typeface="Cambria"/>
                <a:cs typeface="Cambria"/>
              </a:rPr>
              <a:t>DISCIPLINE REPORTS </a:t>
            </a:r>
            <a:r>
              <a:rPr lang="en-US" sz="4000" u="sng" dirty="0" smtClean="0">
                <a:solidFill>
                  <a:srgbClr val="FFFF00"/>
                </a:solidFill>
                <a:latin typeface="Cambria"/>
                <a:cs typeface="Cambria"/>
              </a:rPr>
              <a:t>FELL </a:t>
            </a:r>
            <a:r>
              <a:rPr lang="en-US" sz="4000" i="1" dirty="0" smtClean="0">
                <a:solidFill>
                  <a:srgbClr val="FFFFFF"/>
                </a:solidFill>
                <a:latin typeface="Cambria"/>
                <a:cs typeface="Cambria"/>
              </a:rPr>
              <a:t>with increased study in music.  </a:t>
            </a:r>
            <a:endParaRPr lang="en-US" sz="4000" i="1" dirty="0">
              <a:solidFill>
                <a:srgbClr val="FFFFFF"/>
              </a:solidFill>
              <a:latin typeface="Cambria"/>
              <a:cs typeface="Cambria"/>
            </a:endParaRPr>
          </a:p>
        </p:txBody>
      </p:sp>
      <p:sp>
        <p:nvSpPr>
          <p:cNvPr id="12" name="Rectangle 5"/>
          <p:cNvSpPr txBox="1">
            <a:spLocks noChangeArrowheads="1"/>
          </p:cNvSpPr>
          <p:nvPr/>
        </p:nvSpPr>
        <p:spPr bwMode="auto">
          <a:xfrm>
            <a:off x="304800" y="2971800"/>
            <a:ext cx="85344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latin typeface="Cambria"/>
                <a:cs typeface="Cambria"/>
              </a:rPr>
              <a:t>              No Music:			</a:t>
            </a:r>
          </a:p>
          <a:p>
            <a:r>
              <a:rPr lang="en-US" sz="4000" i="1" dirty="0" smtClean="0">
                <a:solidFill>
                  <a:srgbClr val="FFFFFF"/>
                </a:solidFill>
                <a:latin typeface="Cambria"/>
                <a:cs typeface="Cambria"/>
              </a:rPr>
              <a:t>&lt; 1 Year of Music: 	</a:t>
            </a:r>
          </a:p>
          <a:p>
            <a:r>
              <a:rPr lang="en-US" sz="4000" i="1" dirty="0" smtClean="0">
                <a:solidFill>
                  <a:srgbClr val="FFFFFF"/>
                </a:solidFill>
                <a:latin typeface="Cambria"/>
                <a:cs typeface="Cambria"/>
              </a:rPr>
              <a:t>&gt; 1 Year of Music: 	</a:t>
            </a:r>
            <a:endParaRPr lang="en-US" sz="4000" i="1" dirty="0">
              <a:solidFill>
                <a:srgbClr val="FFFFFF"/>
              </a:solidFill>
              <a:latin typeface="Cambria"/>
              <a:cs typeface="Cambria"/>
            </a:endParaRPr>
          </a:p>
        </p:txBody>
      </p:sp>
      <p:pic>
        <p:nvPicPr>
          <p:cNvPr id="14" name="Picture 13" descr="Screen Shot 2015-12-04 at 10.22.58 AM.png"/>
          <p:cNvPicPr>
            <a:picLocks noChangeAspect="1"/>
          </p:cNvPicPr>
          <p:nvPr/>
        </p:nvPicPr>
        <p:blipFill>
          <a:blip r:embed="rId3"/>
          <a:stretch>
            <a:fillRect/>
          </a:stretch>
        </p:blipFill>
        <p:spPr>
          <a:xfrm>
            <a:off x="914400" y="5181600"/>
            <a:ext cx="7162800" cy="2422418"/>
          </a:xfrm>
          <a:prstGeom prst="rect">
            <a:avLst/>
          </a:prstGeom>
        </p:spPr>
      </p:pic>
      <p:sp>
        <p:nvSpPr>
          <p:cNvPr id="6" name="Rectangle 5"/>
          <p:cNvSpPr txBox="1">
            <a:spLocks noChangeArrowheads="1"/>
          </p:cNvSpPr>
          <p:nvPr/>
        </p:nvSpPr>
        <p:spPr bwMode="auto">
          <a:xfrm>
            <a:off x="4724400" y="29718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00"/>
                </a:solidFill>
                <a:latin typeface="Cambria"/>
                <a:cs typeface="Cambria"/>
              </a:rPr>
              <a:t>4.34</a:t>
            </a:r>
            <a:r>
              <a:rPr lang="en-US" sz="4000" dirty="0" smtClean="0">
                <a:solidFill>
                  <a:srgbClr val="FFCC00"/>
                </a:solidFill>
                <a:latin typeface="Cambria"/>
                <a:cs typeface="Cambria"/>
              </a:rPr>
              <a:t> </a:t>
            </a:r>
            <a:r>
              <a:rPr lang="en-US" sz="4000" i="1" dirty="0" smtClean="0">
                <a:solidFill>
                  <a:srgbClr val="FFFFFF"/>
                </a:solidFill>
                <a:latin typeface="Cambria"/>
                <a:cs typeface="Cambria"/>
              </a:rPr>
              <a:t>over 4 years</a:t>
            </a:r>
          </a:p>
        </p:txBody>
      </p:sp>
      <p:sp>
        <p:nvSpPr>
          <p:cNvPr id="8" name="Rectangle 5"/>
          <p:cNvSpPr txBox="1">
            <a:spLocks noChangeArrowheads="1"/>
          </p:cNvSpPr>
          <p:nvPr/>
        </p:nvSpPr>
        <p:spPr bwMode="auto">
          <a:xfrm>
            <a:off x="4724400" y="4191000"/>
            <a:ext cx="4038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00"/>
                </a:solidFill>
                <a:latin typeface="Cambria"/>
                <a:cs typeface="Cambria"/>
              </a:rPr>
              <a:t>3.23</a:t>
            </a:r>
            <a:r>
              <a:rPr lang="en-US" sz="4000" i="1" dirty="0" smtClean="0">
                <a:solidFill>
                  <a:srgbClr val="FFFFFF"/>
                </a:solidFill>
                <a:latin typeface="Cambria"/>
                <a:cs typeface="Cambria"/>
              </a:rPr>
              <a:t> over 4 years</a:t>
            </a:r>
            <a:endParaRPr lang="en-US" sz="4000" i="1" dirty="0">
              <a:solidFill>
                <a:srgbClr val="FFFFFF"/>
              </a:solidFill>
              <a:latin typeface="Cambria"/>
              <a:cs typeface="Cambria"/>
            </a:endParaRPr>
          </a:p>
        </p:txBody>
      </p:sp>
      <p:sp>
        <p:nvSpPr>
          <p:cNvPr id="9" name="Rectangle 5"/>
          <p:cNvSpPr txBox="1">
            <a:spLocks noChangeArrowheads="1"/>
          </p:cNvSpPr>
          <p:nvPr/>
        </p:nvSpPr>
        <p:spPr bwMode="auto">
          <a:xfrm>
            <a:off x="4724400" y="35814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00"/>
                </a:solidFill>
                <a:latin typeface="Cambria"/>
                <a:cs typeface="Cambria"/>
              </a:rPr>
              <a:t>3.75</a:t>
            </a:r>
            <a:r>
              <a:rPr lang="en-US" sz="4000" i="1" dirty="0" smtClean="0">
                <a:solidFill>
                  <a:srgbClr val="FFFFFF"/>
                </a:solidFill>
                <a:latin typeface="Cambria"/>
                <a:cs typeface="Cambria"/>
              </a:rPr>
              <a:t> over 4 years</a:t>
            </a:r>
          </a:p>
        </p:txBody>
      </p:sp>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afterEffect">
                                  <p:stCondLst>
                                    <p:cond delay="5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6000"/>
                            </p:stCondLst>
                            <p:childTnLst>
                              <p:par>
                                <p:cTn id="10" presetID="2" presetClass="entr" presetSubtype="2" accel="50000" decel="50000" fill="hold" grpId="0" nodeType="afterEffect">
                                  <p:stCondLst>
                                    <p:cond delay="5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2000"/>
                            </p:stCondLst>
                            <p:childTnLst>
                              <p:par>
                                <p:cTn id="15" presetID="2" presetClass="entr" presetSubtype="2" accel="50000" decel="50000" fill="hold" grpId="0" nodeType="afterEffect">
                                  <p:stCondLst>
                                    <p:cond delay="5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1+#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DID YOU KNOW . . .</a:t>
            </a:r>
          </a:p>
        </p:txBody>
      </p:sp>
      <p:sp>
        <p:nvSpPr>
          <p:cNvPr id="7" name="Rectangle 5"/>
          <p:cNvSpPr txBox="1">
            <a:spLocks noChangeArrowheads="1"/>
          </p:cNvSpPr>
          <p:nvPr/>
        </p:nvSpPr>
        <p:spPr bwMode="auto">
          <a:xfrm>
            <a:off x="381000" y="914400"/>
            <a:ext cx="85344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latin typeface="Cambria"/>
                <a:cs typeface="Cambria"/>
              </a:rPr>
              <a:t>Metropolitan Nashville Public Schools found that </a:t>
            </a:r>
            <a:r>
              <a:rPr lang="en-US" sz="4000" dirty="0" smtClean="0">
                <a:solidFill>
                  <a:srgbClr val="FFFF00"/>
                </a:solidFill>
                <a:latin typeface="Cambria"/>
                <a:cs typeface="Cambria"/>
              </a:rPr>
              <a:t>GPAs </a:t>
            </a:r>
            <a:r>
              <a:rPr lang="en-US" sz="4000" u="sng" dirty="0" smtClean="0">
                <a:solidFill>
                  <a:srgbClr val="FFFF00"/>
                </a:solidFill>
                <a:latin typeface="Cambria"/>
                <a:cs typeface="Cambria"/>
              </a:rPr>
              <a:t>ROSE</a:t>
            </a:r>
            <a:r>
              <a:rPr lang="en-US" sz="4000" dirty="0" smtClean="0">
                <a:solidFill>
                  <a:srgbClr val="FFFF00"/>
                </a:solidFill>
                <a:latin typeface="Cambria"/>
                <a:cs typeface="Cambria"/>
              </a:rPr>
              <a:t> </a:t>
            </a:r>
            <a:r>
              <a:rPr lang="en-US" sz="4000" i="1" dirty="0" smtClean="0">
                <a:solidFill>
                  <a:srgbClr val="FFFFFF"/>
                </a:solidFill>
                <a:latin typeface="Cambria"/>
                <a:cs typeface="Cambria"/>
              </a:rPr>
              <a:t>with increased study in music.  </a:t>
            </a:r>
            <a:endParaRPr lang="en-US" sz="4000" i="1" dirty="0">
              <a:solidFill>
                <a:srgbClr val="FFFFFF"/>
              </a:solidFill>
              <a:latin typeface="Cambria"/>
              <a:cs typeface="Cambria"/>
            </a:endParaRPr>
          </a:p>
        </p:txBody>
      </p:sp>
      <p:sp>
        <p:nvSpPr>
          <p:cNvPr id="12" name="Rectangle 5"/>
          <p:cNvSpPr txBox="1">
            <a:spLocks noChangeArrowheads="1"/>
          </p:cNvSpPr>
          <p:nvPr/>
        </p:nvSpPr>
        <p:spPr bwMode="auto">
          <a:xfrm>
            <a:off x="304800" y="2971800"/>
            <a:ext cx="86106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latin typeface="Cambria"/>
                <a:cs typeface="Cambria"/>
              </a:rPr>
              <a:t>              No Music:			</a:t>
            </a:r>
          </a:p>
          <a:p>
            <a:r>
              <a:rPr lang="en-US" sz="4000" i="1" dirty="0" smtClean="0">
                <a:solidFill>
                  <a:srgbClr val="FFFFFF"/>
                </a:solidFill>
                <a:latin typeface="Cambria"/>
                <a:cs typeface="Cambria"/>
              </a:rPr>
              <a:t>&lt; 1 Year of Music: 	</a:t>
            </a:r>
          </a:p>
          <a:p>
            <a:r>
              <a:rPr lang="en-US" sz="4000" i="1" dirty="0" smtClean="0">
                <a:solidFill>
                  <a:srgbClr val="FFFFFF"/>
                </a:solidFill>
                <a:latin typeface="Cambria"/>
                <a:cs typeface="Cambria"/>
              </a:rPr>
              <a:t>&gt; 1 Year of Music: 	</a:t>
            </a:r>
            <a:endParaRPr lang="en-US" sz="4000" i="1" dirty="0">
              <a:solidFill>
                <a:srgbClr val="FFFFFF"/>
              </a:solidFill>
              <a:latin typeface="Cambria"/>
              <a:cs typeface="Cambria"/>
            </a:endParaRPr>
          </a:p>
        </p:txBody>
      </p:sp>
      <p:pic>
        <p:nvPicPr>
          <p:cNvPr id="14" name="Picture 13" descr="Screen Shot 2015-12-04 at 10.22.58 AM.png"/>
          <p:cNvPicPr>
            <a:picLocks noChangeAspect="1"/>
          </p:cNvPicPr>
          <p:nvPr/>
        </p:nvPicPr>
        <p:blipFill>
          <a:blip r:embed="rId3"/>
          <a:stretch>
            <a:fillRect/>
          </a:stretch>
        </p:blipFill>
        <p:spPr>
          <a:xfrm>
            <a:off x="914400" y="5181600"/>
            <a:ext cx="7162800" cy="2422418"/>
          </a:xfrm>
          <a:prstGeom prst="rect">
            <a:avLst/>
          </a:prstGeom>
        </p:spPr>
      </p:pic>
      <p:sp>
        <p:nvSpPr>
          <p:cNvPr id="6" name="Rectangle 5"/>
          <p:cNvSpPr txBox="1">
            <a:spLocks noChangeArrowheads="1"/>
          </p:cNvSpPr>
          <p:nvPr/>
        </p:nvSpPr>
        <p:spPr bwMode="auto">
          <a:xfrm>
            <a:off x="4724400" y="29718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00"/>
                </a:solidFill>
                <a:latin typeface="Cambria"/>
                <a:cs typeface="Cambria"/>
              </a:rPr>
              <a:t>2.51</a:t>
            </a:r>
            <a:r>
              <a:rPr lang="en-US" sz="4000" i="1" dirty="0" smtClean="0">
                <a:solidFill>
                  <a:srgbClr val="FFFFFF"/>
                </a:solidFill>
                <a:latin typeface="Cambria"/>
                <a:cs typeface="Cambria"/>
              </a:rPr>
              <a:t> Average</a:t>
            </a:r>
          </a:p>
        </p:txBody>
      </p:sp>
      <p:sp>
        <p:nvSpPr>
          <p:cNvPr id="8" name="Rectangle 5"/>
          <p:cNvSpPr txBox="1">
            <a:spLocks noChangeArrowheads="1"/>
          </p:cNvSpPr>
          <p:nvPr/>
        </p:nvSpPr>
        <p:spPr bwMode="auto">
          <a:xfrm>
            <a:off x="4724400" y="4191000"/>
            <a:ext cx="4038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00"/>
                </a:solidFill>
                <a:latin typeface="Cambria"/>
                <a:cs typeface="Cambria"/>
              </a:rPr>
              <a:t>2.89</a:t>
            </a:r>
            <a:r>
              <a:rPr lang="en-US" sz="4000" i="1" dirty="0" smtClean="0">
                <a:solidFill>
                  <a:srgbClr val="FFFFFF"/>
                </a:solidFill>
                <a:latin typeface="Cambria"/>
                <a:cs typeface="Cambria"/>
              </a:rPr>
              <a:t> Average</a:t>
            </a:r>
            <a:endParaRPr lang="en-US" sz="4000" i="1" dirty="0">
              <a:solidFill>
                <a:srgbClr val="FFFFFF"/>
              </a:solidFill>
              <a:latin typeface="Cambria"/>
              <a:cs typeface="Cambria"/>
            </a:endParaRPr>
          </a:p>
        </p:txBody>
      </p:sp>
      <p:sp>
        <p:nvSpPr>
          <p:cNvPr id="9" name="Rectangle 5"/>
          <p:cNvSpPr txBox="1">
            <a:spLocks noChangeArrowheads="1"/>
          </p:cNvSpPr>
          <p:nvPr/>
        </p:nvSpPr>
        <p:spPr bwMode="auto">
          <a:xfrm>
            <a:off x="4724400" y="35814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00"/>
                </a:solidFill>
                <a:latin typeface="Cambria"/>
                <a:cs typeface="Cambria"/>
              </a:rPr>
              <a:t>2.61</a:t>
            </a:r>
            <a:r>
              <a:rPr lang="en-US" sz="4000" i="1" dirty="0" smtClean="0">
                <a:solidFill>
                  <a:srgbClr val="FFFFFF"/>
                </a:solidFill>
                <a:latin typeface="Cambria"/>
                <a:cs typeface="Cambria"/>
              </a:rPr>
              <a:t> Average</a:t>
            </a:r>
          </a:p>
        </p:txBody>
      </p:sp>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500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1000"/>
                                        <p:tgtEl>
                                          <p:spTgt spid="6"/>
                                        </p:tgtEl>
                                      </p:cBhvr>
                                    </p:animEffect>
                                  </p:childTnLst>
                                </p:cTn>
                              </p:par>
                            </p:childTnLst>
                          </p:cTn>
                        </p:par>
                        <p:par>
                          <p:cTn id="8" fill="hold">
                            <p:stCondLst>
                              <p:cond delay="6000"/>
                            </p:stCondLst>
                            <p:childTnLst>
                              <p:par>
                                <p:cTn id="9" presetID="12" presetClass="entr" presetSubtype="4" fill="hold" grpId="0" nodeType="afterEffect">
                                  <p:stCondLst>
                                    <p:cond delay="500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1000"/>
                                        <p:tgtEl>
                                          <p:spTgt spid="9"/>
                                        </p:tgtEl>
                                      </p:cBhvr>
                                    </p:animEffect>
                                  </p:childTnLst>
                                </p:cTn>
                              </p:par>
                            </p:childTnLst>
                          </p:cTn>
                        </p:par>
                        <p:par>
                          <p:cTn id="12" fill="hold">
                            <p:stCondLst>
                              <p:cond delay="12000"/>
                            </p:stCondLst>
                            <p:childTnLst>
                              <p:par>
                                <p:cTn id="13" presetID="12" presetClass="entr" presetSubtype="4" fill="hold" grpId="0" nodeType="afterEffect">
                                  <p:stCondLst>
                                    <p:cond delay="5000"/>
                                  </p:stCondLst>
                                  <p:childTnLst>
                                    <p:set>
                                      <p:cBhvr>
                                        <p:cTn id="14" dur="1" fill="hold">
                                          <p:stCondLst>
                                            <p:cond delay="0"/>
                                          </p:stCondLst>
                                        </p:cTn>
                                        <p:tgtEl>
                                          <p:spTgt spid="8"/>
                                        </p:tgtEl>
                                        <p:attrNameLst>
                                          <p:attrName>style.visibility</p:attrName>
                                        </p:attrNameLst>
                                      </p:cBhvr>
                                      <p:to>
                                        <p:strVal val="visible"/>
                                      </p:to>
                                    </p:set>
                                    <p:animEffect transition="in" filter="slide(fromBottom)">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DID YOU KNOW . . .</a:t>
            </a:r>
          </a:p>
        </p:txBody>
      </p:sp>
      <p:sp>
        <p:nvSpPr>
          <p:cNvPr id="7" name="Rectangle 5"/>
          <p:cNvSpPr txBox="1">
            <a:spLocks noChangeArrowheads="1"/>
          </p:cNvSpPr>
          <p:nvPr/>
        </p:nvSpPr>
        <p:spPr bwMode="auto">
          <a:xfrm>
            <a:off x="381000" y="914400"/>
            <a:ext cx="85344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latin typeface="Cambria"/>
                <a:cs typeface="Cambria"/>
              </a:rPr>
              <a:t>Metropolitan Nashville Public Schools found that </a:t>
            </a:r>
            <a:r>
              <a:rPr lang="en-US" sz="4000" dirty="0" smtClean="0">
                <a:solidFill>
                  <a:srgbClr val="FFFF00"/>
                </a:solidFill>
                <a:latin typeface="Cambria"/>
                <a:cs typeface="Cambria"/>
              </a:rPr>
              <a:t>GRADUATION RATES </a:t>
            </a:r>
            <a:r>
              <a:rPr lang="en-US" sz="4000" u="sng" dirty="0" smtClean="0">
                <a:solidFill>
                  <a:srgbClr val="FFFF00"/>
                </a:solidFill>
                <a:latin typeface="Cambria"/>
                <a:cs typeface="Cambria"/>
              </a:rPr>
              <a:t>ROSE </a:t>
            </a:r>
            <a:r>
              <a:rPr lang="en-US" sz="4000" i="1" dirty="0" smtClean="0">
                <a:solidFill>
                  <a:srgbClr val="FFFFFF"/>
                </a:solidFill>
                <a:latin typeface="Cambria"/>
                <a:cs typeface="Cambria"/>
              </a:rPr>
              <a:t>with increased study in music.  </a:t>
            </a:r>
            <a:endParaRPr lang="en-US" sz="4000" i="1" dirty="0">
              <a:solidFill>
                <a:srgbClr val="FFFFFF"/>
              </a:solidFill>
              <a:latin typeface="Cambria"/>
              <a:cs typeface="Cambria"/>
            </a:endParaRPr>
          </a:p>
        </p:txBody>
      </p:sp>
      <p:sp>
        <p:nvSpPr>
          <p:cNvPr id="12" name="Rectangle 5"/>
          <p:cNvSpPr txBox="1">
            <a:spLocks noChangeArrowheads="1"/>
          </p:cNvSpPr>
          <p:nvPr/>
        </p:nvSpPr>
        <p:spPr bwMode="auto">
          <a:xfrm>
            <a:off x="304800" y="2971800"/>
            <a:ext cx="86868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latin typeface="Cambria"/>
                <a:cs typeface="Cambria"/>
              </a:rPr>
              <a:t>              No Music:			</a:t>
            </a:r>
          </a:p>
          <a:p>
            <a:r>
              <a:rPr lang="en-US" sz="4000" i="1" dirty="0" smtClean="0">
                <a:solidFill>
                  <a:srgbClr val="FFFFFF"/>
                </a:solidFill>
                <a:latin typeface="Cambria"/>
                <a:cs typeface="Cambria"/>
              </a:rPr>
              <a:t>&lt; 1 Year of Music: 	</a:t>
            </a:r>
          </a:p>
          <a:p>
            <a:r>
              <a:rPr lang="en-US" sz="4000" i="1" dirty="0" smtClean="0">
                <a:solidFill>
                  <a:srgbClr val="FFFFFF"/>
                </a:solidFill>
                <a:latin typeface="Cambria"/>
                <a:cs typeface="Cambria"/>
              </a:rPr>
              <a:t>&gt; 1 Year of Music: 	</a:t>
            </a:r>
            <a:endParaRPr lang="en-US" sz="4000" i="1" dirty="0">
              <a:solidFill>
                <a:srgbClr val="FFFFFF"/>
              </a:solidFill>
              <a:latin typeface="Cambria"/>
              <a:cs typeface="Cambria"/>
            </a:endParaRPr>
          </a:p>
        </p:txBody>
      </p:sp>
      <p:pic>
        <p:nvPicPr>
          <p:cNvPr id="14" name="Picture 13" descr="Screen Shot 2015-12-04 at 10.22.58 AM.png"/>
          <p:cNvPicPr>
            <a:picLocks noChangeAspect="1"/>
          </p:cNvPicPr>
          <p:nvPr/>
        </p:nvPicPr>
        <p:blipFill>
          <a:blip r:embed="rId3"/>
          <a:stretch>
            <a:fillRect/>
          </a:stretch>
        </p:blipFill>
        <p:spPr>
          <a:xfrm>
            <a:off x="914400" y="5181600"/>
            <a:ext cx="7162800" cy="2422418"/>
          </a:xfrm>
          <a:prstGeom prst="rect">
            <a:avLst/>
          </a:prstGeom>
        </p:spPr>
      </p:pic>
      <p:sp>
        <p:nvSpPr>
          <p:cNvPr id="6" name="Rectangle 5"/>
          <p:cNvSpPr txBox="1">
            <a:spLocks noChangeArrowheads="1"/>
          </p:cNvSpPr>
          <p:nvPr/>
        </p:nvSpPr>
        <p:spPr bwMode="auto">
          <a:xfrm>
            <a:off x="4724400" y="29718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00"/>
                </a:solidFill>
                <a:latin typeface="Cambria"/>
                <a:cs typeface="Cambria"/>
              </a:rPr>
              <a:t>60% </a:t>
            </a:r>
            <a:r>
              <a:rPr lang="en-US" sz="4000" i="1" dirty="0" smtClean="0">
                <a:solidFill>
                  <a:srgbClr val="FFFFFF"/>
                </a:solidFill>
                <a:latin typeface="Cambria"/>
                <a:cs typeface="Cambria"/>
              </a:rPr>
              <a:t>Average</a:t>
            </a:r>
          </a:p>
        </p:txBody>
      </p:sp>
      <p:sp>
        <p:nvSpPr>
          <p:cNvPr id="8" name="Rectangle 5"/>
          <p:cNvSpPr txBox="1">
            <a:spLocks noChangeArrowheads="1"/>
          </p:cNvSpPr>
          <p:nvPr/>
        </p:nvSpPr>
        <p:spPr bwMode="auto">
          <a:xfrm>
            <a:off x="4724400" y="4191000"/>
            <a:ext cx="4038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00"/>
                </a:solidFill>
                <a:latin typeface="Cambria"/>
                <a:cs typeface="Cambria"/>
              </a:rPr>
              <a:t>91% </a:t>
            </a:r>
            <a:r>
              <a:rPr lang="en-US" sz="4000" i="1" dirty="0" smtClean="0">
                <a:solidFill>
                  <a:srgbClr val="FFFFFF"/>
                </a:solidFill>
                <a:latin typeface="Cambria"/>
                <a:cs typeface="Cambria"/>
              </a:rPr>
              <a:t>Average</a:t>
            </a:r>
            <a:endParaRPr lang="en-US" sz="4000" i="1" dirty="0">
              <a:solidFill>
                <a:srgbClr val="FFFFFF"/>
              </a:solidFill>
              <a:latin typeface="Cambria"/>
              <a:cs typeface="Cambria"/>
            </a:endParaRPr>
          </a:p>
        </p:txBody>
      </p:sp>
      <p:sp>
        <p:nvSpPr>
          <p:cNvPr id="9" name="Rectangle 5"/>
          <p:cNvSpPr txBox="1">
            <a:spLocks noChangeArrowheads="1"/>
          </p:cNvSpPr>
          <p:nvPr/>
        </p:nvSpPr>
        <p:spPr bwMode="auto">
          <a:xfrm>
            <a:off x="4724400" y="3581400"/>
            <a:ext cx="4038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00"/>
                </a:solidFill>
                <a:latin typeface="Cambria"/>
                <a:cs typeface="Cambria"/>
              </a:rPr>
              <a:t>81% </a:t>
            </a:r>
            <a:r>
              <a:rPr lang="en-US" sz="4000" i="1" dirty="0" smtClean="0">
                <a:solidFill>
                  <a:srgbClr val="FFFFFF"/>
                </a:solidFill>
                <a:latin typeface="Cambria"/>
                <a:cs typeface="Cambria"/>
              </a:rPr>
              <a:t>Average</a:t>
            </a:r>
          </a:p>
        </p:txBody>
      </p:sp>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500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1000"/>
                                        <p:tgtEl>
                                          <p:spTgt spid="6"/>
                                        </p:tgtEl>
                                      </p:cBhvr>
                                    </p:animEffect>
                                  </p:childTnLst>
                                </p:cTn>
                              </p:par>
                            </p:childTnLst>
                          </p:cTn>
                        </p:par>
                        <p:par>
                          <p:cTn id="8" fill="hold">
                            <p:stCondLst>
                              <p:cond delay="6000"/>
                            </p:stCondLst>
                            <p:childTnLst>
                              <p:par>
                                <p:cTn id="9" presetID="12" presetClass="entr" presetSubtype="4" fill="hold" grpId="0" nodeType="afterEffect">
                                  <p:stCondLst>
                                    <p:cond delay="500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1000"/>
                                        <p:tgtEl>
                                          <p:spTgt spid="9"/>
                                        </p:tgtEl>
                                      </p:cBhvr>
                                    </p:animEffect>
                                  </p:childTnLst>
                                </p:cTn>
                              </p:par>
                            </p:childTnLst>
                          </p:cTn>
                        </p:par>
                        <p:par>
                          <p:cTn id="12" fill="hold">
                            <p:stCondLst>
                              <p:cond delay="12000"/>
                            </p:stCondLst>
                            <p:childTnLst>
                              <p:par>
                                <p:cTn id="13" presetID="12" presetClass="entr" presetSubtype="4" fill="hold" grpId="0" nodeType="afterEffect">
                                  <p:stCondLst>
                                    <p:cond delay="5000"/>
                                  </p:stCondLst>
                                  <p:childTnLst>
                                    <p:set>
                                      <p:cBhvr>
                                        <p:cTn id="14" dur="1" fill="hold">
                                          <p:stCondLst>
                                            <p:cond delay="0"/>
                                          </p:stCondLst>
                                        </p:cTn>
                                        <p:tgtEl>
                                          <p:spTgt spid="8"/>
                                        </p:tgtEl>
                                        <p:attrNameLst>
                                          <p:attrName>style.visibility</p:attrName>
                                        </p:attrNameLst>
                                      </p:cBhvr>
                                      <p:to>
                                        <p:strVal val="visible"/>
                                      </p:to>
                                    </p:set>
                                    <p:animEffect transition="in" filter="slide(fromBottom)">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DID YOU KNOW . . .</a:t>
            </a:r>
          </a:p>
        </p:txBody>
      </p:sp>
      <p:sp>
        <p:nvSpPr>
          <p:cNvPr id="7" name="Rectangle 5"/>
          <p:cNvSpPr txBox="1">
            <a:spLocks noChangeArrowheads="1"/>
          </p:cNvSpPr>
          <p:nvPr/>
        </p:nvSpPr>
        <p:spPr bwMode="auto">
          <a:xfrm>
            <a:off x="381000" y="914400"/>
            <a:ext cx="85344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latin typeface="Cambria"/>
                <a:cs typeface="Cambria"/>
              </a:rPr>
              <a:t>Metropolitan Nashville Public Schools found that </a:t>
            </a:r>
            <a:r>
              <a:rPr lang="en-US" sz="4000" dirty="0" smtClean="0">
                <a:solidFill>
                  <a:srgbClr val="FFFF00"/>
                </a:solidFill>
                <a:latin typeface="Cambria"/>
                <a:cs typeface="Cambria"/>
              </a:rPr>
              <a:t>ACT SCORES </a:t>
            </a:r>
            <a:r>
              <a:rPr lang="en-US" sz="4000" u="sng" dirty="0" smtClean="0">
                <a:solidFill>
                  <a:srgbClr val="FFFF00"/>
                </a:solidFill>
                <a:latin typeface="Cambria"/>
                <a:cs typeface="Cambria"/>
              </a:rPr>
              <a:t>ROSE</a:t>
            </a:r>
            <a:r>
              <a:rPr lang="en-US" sz="4000" dirty="0" smtClean="0">
                <a:solidFill>
                  <a:srgbClr val="FFFF00"/>
                </a:solidFill>
                <a:latin typeface="Cambria"/>
                <a:cs typeface="Cambria"/>
              </a:rPr>
              <a:t> </a:t>
            </a:r>
            <a:r>
              <a:rPr lang="en-US" sz="4000" i="1" dirty="0" smtClean="0">
                <a:solidFill>
                  <a:srgbClr val="FFFFFF"/>
                </a:solidFill>
                <a:latin typeface="Cambria"/>
                <a:cs typeface="Cambria"/>
              </a:rPr>
              <a:t>with increased study in music.  </a:t>
            </a:r>
            <a:endParaRPr lang="en-US" sz="4000" i="1" dirty="0">
              <a:solidFill>
                <a:srgbClr val="FFFFFF"/>
              </a:solidFill>
              <a:latin typeface="Cambria"/>
              <a:cs typeface="Cambria"/>
            </a:endParaRPr>
          </a:p>
        </p:txBody>
      </p:sp>
      <p:sp>
        <p:nvSpPr>
          <p:cNvPr id="12" name="Rectangle 5"/>
          <p:cNvSpPr txBox="1">
            <a:spLocks noChangeArrowheads="1"/>
          </p:cNvSpPr>
          <p:nvPr/>
        </p:nvSpPr>
        <p:spPr bwMode="auto">
          <a:xfrm>
            <a:off x="304800" y="2971800"/>
            <a:ext cx="88392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FF"/>
                </a:solidFill>
                <a:latin typeface="Cambria"/>
                <a:cs typeface="Cambria"/>
              </a:rPr>
              <a:t>              No Music:			</a:t>
            </a:r>
          </a:p>
          <a:p>
            <a:r>
              <a:rPr lang="en-US" sz="4000" i="1" dirty="0" smtClean="0">
                <a:solidFill>
                  <a:srgbClr val="FFFFFF"/>
                </a:solidFill>
                <a:latin typeface="Cambria"/>
                <a:cs typeface="Cambria"/>
              </a:rPr>
              <a:t>&lt; 1 Year of Music: 	</a:t>
            </a:r>
          </a:p>
          <a:p>
            <a:r>
              <a:rPr lang="en-US" sz="4000" i="1" dirty="0" smtClean="0">
                <a:solidFill>
                  <a:srgbClr val="FFFFFF"/>
                </a:solidFill>
                <a:latin typeface="Cambria"/>
                <a:cs typeface="Cambria"/>
              </a:rPr>
              <a:t>&gt; 1 Year of Music: 	</a:t>
            </a:r>
            <a:endParaRPr lang="en-US" sz="4000" i="1" dirty="0">
              <a:solidFill>
                <a:srgbClr val="FFFFFF"/>
              </a:solidFill>
              <a:latin typeface="Cambria"/>
              <a:cs typeface="Cambria"/>
            </a:endParaRPr>
          </a:p>
        </p:txBody>
      </p:sp>
      <p:pic>
        <p:nvPicPr>
          <p:cNvPr id="14" name="Picture 13" descr="Screen Shot 2015-12-04 at 10.22.58 AM.png"/>
          <p:cNvPicPr>
            <a:picLocks noChangeAspect="1"/>
          </p:cNvPicPr>
          <p:nvPr/>
        </p:nvPicPr>
        <p:blipFill>
          <a:blip r:embed="rId3"/>
          <a:stretch>
            <a:fillRect/>
          </a:stretch>
        </p:blipFill>
        <p:spPr>
          <a:xfrm>
            <a:off x="914400" y="5181600"/>
            <a:ext cx="7162800" cy="2422418"/>
          </a:xfrm>
          <a:prstGeom prst="rect">
            <a:avLst/>
          </a:prstGeom>
        </p:spPr>
      </p:pic>
      <p:sp>
        <p:nvSpPr>
          <p:cNvPr id="6" name="Rectangle 5"/>
          <p:cNvSpPr txBox="1">
            <a:spLocks noChangeArrowheads="1"/>
          </p:cNvSpPr>
          <p:nvPr/>
        </p:nvSpPr>
        <p:spPr bwMode="auto">
          <a:xfrm>
            <a:off x="4191000" y="2971800"/>
            <a:ext cx="49530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00"/>
                </a:solidFill>
                <a:latin typeface="Cambria"/>
                <a:cs typeface="Cambria"/>
              </a:rPr>
              <a:t>16.95</a:t>
            </a:r>
            <a:r>
              <a:rPr lang="en-US" sz="4000" i="1" dirty="0" smtClean="0">
                <a:solidFill>
                  <a:srgbClr val="FFFFFF"/>
                </a:solidFill>
                <a:latin typeface="Cambria"/>
                <a:cs typeface="Cambria"/>
              </a:rPr>
              <a:t> Eng, </a:t>
            </a:r>
            <a:r>
              <a:rPr lang="en-US" sz="4000" i="1" dirty="0" smtClean="0">
                <a:solidFill>
                  <a:srgbClr val="FFFF00"/>
                </a:solidFill>
                <a:latin typeface="Cambria"/>
                <a:cs typeface="Cambria"/>
              </a:rPr>
              <a:t>17.20</a:t>
            </a:r>
            <a:r>
              <a:rPr lang="en-US" sz="4000" i="1" dirty="0" smtClean="0">
                <a:solidFill>
                  <a:srgbClr val="FFFFFF"/>
                </a:solidFill>
                <a:latin typeface="Cambria"/>
                <a:cs typeface="Cambria"/>
              </a:rPr>
              <a:t> Math</a:t>
            </a:r>
          </a:p>
        </p:txBody>
      </p:sp>
      <p:sp>
        <p:nvSpPr>
          <p:cNvPr id="8" name="Rectangle 5"/>
          <p:cNvSpPr txBox="1">
            <a:spLocks noChangeArrowheads="1"/>
          </p:cNvSpPr>
          <p:nvPr/>
        </p:nvSpPr>
        <p:spPr bwMode="auto">
          <a:xfrm>
            <a:off x="4191000" y="4191000"/>
            <a:ext cx="49530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00"/>
                </a:solidFill>
                <a:latin typeface="Cambria"/>
                <a:cs typeface="Cambria"/>
              </a:rPr>
              <a:t>19.58</a:t>
            </a:r>
            <a:r>
              <a:rPr lang="en-US" sz="4000" i="1" dirty="0" smtClean="0">
                <a:solidFill>
                  <a:srgbClr val="FFFFFF"/>
                </a:solidFill>
                <a:latin typeface="Cambria"/>
                <a:cs typeface="Cambria"/>
              </a:rPr>
              <a:t> Eng, </a:t>
            </a:r>
            <a:r>
              <a:rPr lang="en-US" sz="4000" i="1" dirty="0" smtClean="0">
                <a:solidFill>
                  <a:srgbClr val="FFFF00"/>
                </a:solidFill>
                <a:latin typeface="Cambria"/>
                <a:cs typeface="Cambria"/>
              </a:rPr>
              <a:t>18.67</a:t>
            </a:r>
            <a:r>
              <a:rPr lang="en-US" sz="4000" i="1" dirty="0" smtClean="0">
                <a:solidFill>
                  <a:srgbClr val="FFFFFF"/>
                </a:solidFill>
                <a:latin typeface="Cambria"/>
                <a:cs typeface="Cambria"/>
              </a:rPr>
              <a:t> Math</a:t>
            </a:r>
          </a:p>
        </p:txBody>
      </p:sp>
      <p:sp>
        <p:nvSpPr>
          <p:cNvPr id="9" name="Rectangle 5"/>
          <p:cNvSpPr txBox="1">
            <a:spLocks noChangeArrowheads="1"/>
          </p:cNvSpPr>
          <p:nvPr/>
        </p:nvSpPr>
        <p:spPr bwMode="auto">
          <a:xfrm>
            <a:off x="4191000" y="3581400"/>
            <a:ext cx="49530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i="1" dirty="0" smtClean="0">
                <a:solidFill>
                  <a:srgbClr val="FFFF00"/>
                </a:solidFill>
                <a:latin typeface="Cambria"/>
                <a:cs typeface="Cambria"/>
              </a:rPr>
              <a:t>17.64</a:t>
            </a:r>
            <a:r>
              <a:rPr lang="en-US" sz="4000" i="1" dirty="0" smtClean="0">
                <a:solidFill>
                  <a:srgbClr val="FFFFFF"/>
                </a:solidFill>
                <a:latin typeface="Cambria"/>
                <a:cs typeface="Cambria"/>
              </a:rPr>
              <a:t> Eng, </a:t>
            </a:r>
            <a:r>
              <a:rPr lang="en-US" sz="4000" i="1" dirty="0" smtClean="0">
                <a:solidFill>
                  <a:srgbClr val="FFFF00"/>
                </a:solidFill>
                <a:latin typeface="Cambria"/>
                <a:cs typeface="Cambria"/>
              </a:rPr>
              <a:t>17.62</a:t>
            </a:r>
            <a:r>
              <a:rPr lang="en-US" sz="4000" i="1" dirty="0" smtClean="0">
                <a:solidFill>
                  <a:srgbClr val="FFFFFF"/>
                </a:solidFill>
                <a:latin typeface="Cambria"/>
                <a:cs typeface="Cambria"/>
              </a:rPr>
              <a:t> Math</a:t>
            </a:r>
          </a:p>
        </p:txBody>
      </p:sp>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500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5000"/>
                                  </p:stCondLst>
                                  <p:childTnLst>
                                    <p:set>
                                      <p:cBhvr>
                                        <p:cTn id="13" dur="1" fill="hold">
                                          <p:stCondLst>
                                            <p:cond delay="0"/>
                                          </p:stCondLst>
                                        </p:cTn>
                                        <p:tgtEl>
                                          <p:spTgt spid="9"/>
                                        </p:tgtEl>
                                        <p:attrNameLst>
                                          <p:attrName>style.visibility</p:attrName>
                                        </p:attrNameLst>
                                      </p:cBhvr>
                                      <p:to>
                                        <p:strVal val="visible"/>
                                      </p:to>
                                    </p:set>
                                    <p:animScale>
                                      <p:cBhvr>
                                        <p:cTn id="14"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9"/>
                                        </p:tgtEl>
                                        <p:attrNameLst>
                                          <p:attrName>ppt_x</p:attrName>
                                          <p:attrName>ppt_y</p:attrName>
                                        </p:attrNameLst>
                                      </p:cBhvr>
                                    </p:animMotion>
                                    <p:animEffect transition="in" filter="fade">
                                      <p:cBhvr>
                                        <p:cTn id="16" dur="1000"/>
                                        <p:tgtEl>
                                          <p:spTgt spid="9"/>
                                        </p:tgtEl>
                                      </p:cBhvr>
                                    </p:animEffect>
                                  </p:childTnLst>
                                </p:cTn>
                              </p:par>
                            </p:childTnLst>
                          </p:cTn>
                        </p:par>
                        <p:par>
                          <p:cTn id="17" fill="hold">
                            <p:stCondLst>
                              <p:cond delay="6000"/>
                            </p:stCondLst>
                            <p:childTnLst>
                              <p:par>
                                <p:cTn id="18" presetID="52" presetClass="entr" presetSubtype="0" fill="hold" grpId="0" nodeType="afterEffect">
                                  <p:stCondLst>
                                    <p:cond delay="5000"/>
                                  </p:stCondLst>
                                  <p:childTnLst>
                                    <p:set>
                                      <p:cBhvr>
                                        <p:cTn id="19" dur="1" fill="hold">
                                          <p:stCondLst>
                                            <p:cond delay="0"/>
                                          </p:stCondLst>
                                        </p:cTn>
                                        <p:tgtEl>
                                          <p:spTgt spid="8"/>
                                        </p:tgtEl>
                                        <p:attrNameLst>
                                          <p:attrName>style.visibility</p:attrName>
                                        </p:attrNameLst>
                                      </p:cBhvr>
                                      <p:to>
                                        <p:strVal val="visible"/>
                                      </p:to>
                                    </p:set>
                                    <p:animScale>
                                      <p:cBhvr>
                                        <p:cTn id="20"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8"/>
                                        </p:tgtEl>
                                        <p:attrNameLst>
                                          <p:attrName>ppt_x</p:attrName>
                                          <p:attrName>ppt_y</p:attrName>
                                        </p:attrNameLst>
                                      </p:cBhvr>
                                    </p:animMotion>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DID YOU KNOW . . .</a:t>
            </a:r>
          </a:p>
        </p:txBody>
      </p:sp>
      <p:sp>
        <p:nvSpPr>
          <p:cNvPr id="10" name="TextBox 9"/>
          <p:cNvSpPr txBox="1"/>
          <p:nvPr/>
        </p:nvSpPr>
        <p:spPr>
          <a:xfrm>
            <a:off x="0" y="61722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FFFF"/>
                </a:solidFill>
                <a:latin typeface="Cambria"/>
                <a:cs typeface="Cambria"/>
              </a:rPr>
              <a:t>www.musicachievementcouncil.org</a:t>
            </a:r>
            <a:endParaRPr lang="en-US" sz="3200" dirty="0">
              <a:solidFill>
                <a:srgbClr val="FFFFFF"/>
              </a:solidFill>
              <a:latin typeface="Cambria"/>
              <a:cs typeface="Cambria"/>
            </a:endParaRPr>
          </a:p>
        </p:txBody>
      </p:sp>
      <p:pic>
        <p:nvPicPr>
          <p:cNvPr id="7" name="Content Placeholder 4" descr="07_Img2362_LOW.jpg"/>
          <p:cNvPicPr>
            <a:picLocks noGrp="1" noChangeAspect="1"/>
          </p:cNvPicPr>
          <p:nvPr/>
        </p:nvPicPr>
        <p:blipFill>
          <a:blip r:embed="rId2" cstate="print"/>
          <a:stretch>
            <a:fillRect/>
          </a:stretch>
        </p:blipFill>
        <p:spPr bwMode="auto">
          <a:xfrm>
            <a:off x="3733800" y="3505200"/>
            <a:ext cx="4016568" cy="2667000"/>
          </a:xfrm>
          <a:prstGeom prst="roundRect">
            <a:avLst>
              <a:gd name="adj" fmla="val 8594"/>
            </a:avLst>
          </a:prstGeom>
          <a:solidFill>
            <a:srgbClr val="FFFFFF">
              <a:shade val="85000"/>
            </a:srgbClr>
          </a:solidFill>
          <a:ln w="9525">
            <a:noFill/>
            <a:miter lim="800000"/>
            <a:headEnd/>
            <a:tailEnd/>
          </a:ln>
          <a:effectLst>
            <a:reflection stA="50000" endPos="75000" dist="12700" dir="5400000" sy="-100000" algn="bl" rotWithShape="0"/>
            <a:softEdge rad="127000"/>
          </a:effectLst>
        </p:spPr>
      </p:pic>
      <p:sp>
        <p:nvSpPr>
          <p:cNvPr id="8" name="TextBox 7"/>
          <p:cNvSpPr txBox="1"/>
          <p:nvPr/>
        </p:nvSpPr>
        <p:spPr>
          <a:xfrm>
            <a:off x="457200" y="914400"/>
            <a:ext cx="8407397" cy="3170099"/>
          </a:xfrm>
          <a:prstGeom prst="rect">
            <a:avLst/>
          </a:prstGeom>
          <a:noFill/>
        </p:spPr>
        <p:txBody>
          <a:bodyPr wrap="none" rtlCol="0">
            <a:spAutoFit/>
          </a:bodyPr>
          <a:lstStyle/>
          <a:p>
            <a:r>
              <a:rPr lang="en-US" sz="4000" u="sng" dirty="0" smtClean="0">
                <a:solidFill>
                  <a:srgbClr val="FFFF00"/>
                </a:solidFill>
                <a:latin typeface="Cambria"/>
                <a:cs typeface="Cambria"/>
              </a:rPr>
              <a:t>96 percent</a:t>
            </a:r>
            <a:r>
              <a:rPr lang="en-US" sz="4000" dirty="0" smtClean="0">
                <a:solidFill>
                  <a:srgbClr val="FFFF00"/>
                </a:solidFill>
                <a:latin typeface="Cambria"/>
                <a:cs typeface="Cambria"/>
              </a:rPr>
              <a:t> </a:t>
            </a:r>
            <a:r>
              <a:rPr lang="en-US" sz="4000" dirty="0" smtClean="0">
                <a:solidFill>
                  <a:srgbClr val="FFFFFF"/>
                </a:solidFill>
                <a:latin typeface="Cambria"/>
                <a:cs typeface="Cambria"/>
              </a:rPr>
              <a:t>of public school principals </a:t>
            </a:r>
          </a:p>
          <a:p>
            <a:r>
              <a:rPr lang="en-US" sz="4000" dirty="0" smtClean="0">
                <a:solidFill>
                  <a:srgbClr val="FFFFFF"/>
                </a:solidFill>
                <a:latin typeface="Cambria"/>
                <a:cs typeface="Cambria"/>
              </a:rPr>
              <a:t>believe that participating in music</a:t>
            </a:r>
          </a:p>
          <a:p>
            <a:r>
              <a:rPr lang="en-US" sz="4000" dirty="0" smtClean="0">
                <a:solidFill>
                  <a:srgbClr val="FFFFFF"/>
                </a:solidFill>
                <a:latin typeface="Cambria"/>
                <a:cs typeface="Cambria"/>
              </a:rPr>
              <a:t>education encourages and motivates</a:t>
            </a:r>
          </a:p>
          <a:p>
            <a:r>
              <a:rPr lang="en-US" sz="4000" dirty="0" smtClean="0">
                <a:solidFill>
                  <a:srgbClr val="FFFFFF"/>
                </a:solidFill>
                <a:latin typeface="Cambria"/>
                <a:cs typeface="Cambria"/>
              </a:rPr>
              <a:t>students to stay in school longer.</a:t>
            </a:r>
          </a:p>
          <a:p>
            <a:r>
              <a:rPr lang="en-US" sz="4000" i="1" dirty="0" smtClean="0">
                <a:solidFill>
                  <a:srgbClr val="FFFFFF"/>
                </a:solidFill>
                <a:latin typeface="Cambria"/>
                <a:cs typeface="Cambria"/>
              </a:rPr>
              <a:t>(Harris Poll) </a:t>
            </a:r>
            <a:endParaRPr lang="en-US" sz="4000" dirty="0">
              <a:latin typeface="Cambria"/>
              <a:cs typeface="Cambria"/>
            </a:endParaRPr>
          </a:p>
        </p:txBody>
      </p:sp>
    </p:spTree>
  </p:cSld>
  <p:clrMapOvr>
    <a:masterClrMapping/>
  </p:clrMapOvr>
  <p:transition advClick="0" advTm="1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WHAT WAS LEARNED?</a:t>
            </a:r>
          </a:p>
        </p:txBody>
      </p:sp>
      <p:sp>
        <p:nvSpPr>
          <p:cNvPr id="7" name="Rectangle 5"/>
          <p:cNvSpPr txBox="1">
            <a:spLocks noChangeArrowheads="1"/>
          </p:cNvSpPr>
          <p:nvPr/>
        </p:nvSpPr>
        <p:spPr bwMode="auto">
          <a:xfrm>
            <a:off x="457200" y="1066800"/>
            <a:ext cx="83058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algn="ctr"/>
            <a:r>
              <a:rPr lang="en-US" sz="4800" i="1" dirty="0" smtClean="0">
                <a:solidFill>
                  <a:srgbClr val="FFFFFF"/>
                </a:solidFill>
                <a:latin typeface="Cambria"/>
                <a:cs typeface="Cambria"/>
              </a:rPr>
              <a:t>The </a:t>
            </a:r>
            <a:r>
              <a:rPr lang="en-US" sz="4800" dirty="0" smtClean="0">
                <a:solidFill>
                  <a:srgbClr val="FFFF00"/>
                </a:solidFill>
                <a:latin typeface="Cambria"/>
                <a:cs typeface="Cambria"/>
              </a:rPr>
              <a:t>MORE</a:t>
            </a:r>
            <a:r>
              <a:rPr lang="en-US" sz="4800" i="1" dirty="0" smtClean="0">
                <a:solidFill>
                  <a:srgbClr val="FFFF00"/>
                </a:solidFill>
                <a:latin typeface="Cambria"/>
                <a:cs typeface="Cambria"/>
              </a:rPr>
              <a:t> </a:t>
            </a:r>
            <a:r>
              <a:rPr lang="en-US" sz="4800" i="1" dirty="0" smtClean="0">
                <a:solidFill>
                  <a:srgbClr val="FFFFFF"/>
                </a:solidFill>
                <a:latin typeface="Cambria"/>
                <a:cs typeface="Cambria"/>
              </a:rPr>
              <a:t>a student participates in </a:t>
            </a:r>
            <a:r>
              <a:rPr lang="en-US" sz="4800" dirty="0" smtClean="0">
                <a:solidFill>
                  <a:srgbClr val="FFFF00"/>
                </a:solidFill>
                <a:latin typeface="Cambria"/>
                <a:cs typeface="Cambria"/>
              </a:rPr>
              <a:t>MUSIC</a:t>
            </a:r>
            <a:r>
              <a:rPr lang="en-US" sz="4800" i="1" dirty="0" smtClean="0">
                <a:solidFill>
                  <a:srgbClr val="FFFFFF"/>
                </a:solidFill>
                <a:latin typeface="Cambria"/>
                <a:cs typeface="Cambria"/>
              </a:rPr>
              <a:t>, </a:t>
            </a:r>
          </a:p>
          <a:p>
            <a:pPr algn="ctr"/>
            <a:r>
              <a:rPr lang="en-US" sz="4800" i="1" dirty="0" smtClean="0">
                <a:solidFill>
                  <a:srgbClr val="FFFFFF"/>
                </a:solidFill>
                <a:latin typeface="Cambria"/>
                <a:cs typeface="Cambria"/>
              </a:rPr>
              <a:t>the more </a:t>
            </a:r>
            <a:r>
              <a:rPr lang="en-US" sz="4800" dirty="0" smtClean="0">
                <a:solidFill>
                  <a:srgbClr val="FFFF00"/>
                </a:solidFill>
                <a:latin typeface="Cambria"/>
                <a:cs typeface="Cambria"/>
              </a:rPr>
              <a:t>POSITIVE </a:t>
            </a:r>
            <a:r>
              <a:rPr lang="en-US" sz="4800" i="1" dirty="0" smtClean="0">
                <a:solidFill>
                  <a:srgbClr val="FFFFFF"/>
                </a:solidFill>
                <a:latin typeface="Cambria"/>
                <a:cs typeface="Cambria"/>
              </a:rPr>
              <a:t>these </a:t>
            </a:r>
            <a:r>
              <a:rPr lang="en-US" sz="4800" dirty="0" smtClean="0">
                <a:solidFill>
                  <a:srgbClr val="FFFF00"/>
                </a:solidFill>
                <a:latin typeface="Cambria"/>
                <a:cs typeface="Cambria"/>
              </a:rPr>
              <a:t>BENEFITS </a:t>
            </a:r>
            <a:r>
              <a:rPr lang="en-US" sz="4800" i="1" dirty="0" smtClean="0">
                <a:solidFill>
                  <a:srgbClr val="FFFFFF"/>
                </a:solidFill>
                <a:latin typeface="Cambria"/>
                <a:cs typeface="Cambria"/>
              </a:rPr>
              <a:t>become. </a:t>
            </a:r>
            <a:endParaRPr lang="en-US" sz="4800" i="1" dirty="0">
              <a:solidFill>
                <a:srgbClr val="FFFFFF"/>
              </a:solidFill>
              <a:latin typeface="Cambria"/>
              <a:cs typeface="Cambria"/>
            </a:endParaRPr>
          </a:p>
        </p:txBody>
      </p:sp>
      <p:pic>
        <p:nvPicPr>
          <p:cNvPr id="14" name="Picture 13" descr="Screen Shot 2015-12-04 at 10.22.58 AM.png"/>
          <p:cNvPicPr>
            <a:picLocks noChangeAspect="1"/>
          </p:cNvPicPr>
          <p:nvPr/>
        </p:nvPicPr>
        <p:blipFill>
          <a:blip r:embed="rId3"/>
          <a:stretch>
            <a:fillRect/>
          </a:stretch>
        </p:blipFill>
        <p:spPr>
          <a:xfrm>
            <a:off x="914400" y="4359382"/>
            <a:ext cx="7162800" cy="2422418"/>
          </a:xfrm>
          <a:prstGeom prst="rect">
            <a:avLst/>
          </a:prstGeom>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FAMOUS QUOTES. . .</a:t>
            </a:r>
          </a:p>
        </p:txBody>
      </p:sp>
      <p:pic>
        <p:nvPicPr>
          <p:cNvPr id="10" name="Content Placeholder 4" descr="07_Img2362_LOW.jpg"/>
          <p:cNvPicPr>
            <a:picLocks noGrp="1" noChangeAspect="1"/>
          </p:cNvPicPr>
          <p:nvPr/>
        </p:nvPicPr>
        <p:blipFill>
          <a:blip r:embed="rId3" cstate="print"/>
          <a:stretch>
            <a:fillRect/>
          </a:stretch>
        </p:blipFill>
        <p:spPr bwMode="auto">
          <a:xfrm>
            <a:off x="2151045" y="2895600"/>
            <a:ext cx="5164155" cy="3429000"/>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softEdge rad="127000"/>
          </a:effectLst>
        </p:spPr>
      </p:pic>
      <p:sp>
        <p:nvSpPr>
          <p:cNvPr id="5" name="TextBox 4"/>
          <p:cNvSpPr txBox="1"/>
          <p:nvPr/>
        </p:nvSpPr>
        <p:spPr>
          <a:xfrm>
            <a:off x="228600" y="914400"/>
            <a:ext cx="8684743" cy="1938992"/>
          </a:xfrm>
          <a:prstGeom prst="rect">
            <a:avLst/>
          </a:prstGeom>
          <a:noFill/>
        </p:spPr>
        <p:txBody>
          <a:bodyPr wrap="none" rtlCol="0">
            <a:spAutoFit/>
          </a:bodyPr>
          <a:lstStyle/>
          <a:p>
            <a:r>
              <a:rPr lang="en-US" sz="4000" dirty="0" smtClean="0">
                <a:solidFill>
                  <a:srgbClr val="FFFFFF"/>
                </a:solidFill>
                <a:latin typeface="Cambria"/>
                <a:cs typeface="Cambria"/>
              </a:rPr>
              <a:t>Music has the power of producing a </a:t>
            </a:r>
          </a:p>
          <a:p>
            <a:r>
              <a:rPr lang="en-US" sz="4000" dirty="0" smtClean="0">
                <a:solidFill>
                  <a:srgbClr val="FFFFFF"/>
                </a:solidFill>
                <a:latin typeface="Cambria"/>
                <a:cs typeface="Cambria"/>
              </a:rPr>
              <a:t>certain effect on the moral character of</a:t>
            </a:r>
          </a:p>
          <a:p>
            <a:r>
              <a:rPr lang="en-US" sz="4000" dirty="0" smtClean="0">
                <a:solidFill>
                  <a:srgbClr val="FFFFFF"/>
                </a:solidFill>
                <a:latin typeface="Cambria"/>
                <a:cs typeface="Cambria"/>
              </a:rPr>
              <a:t>of the soul.</a:t>
            </a:r>
            <a:r>
              <a:rPr lang="en-US" sz="4000" i="1" dirty="0" smtClean="0">
                <a:solidFill>
                  <a:srgbClr val="FFFFFF"/>
                </a:solidFill>
                <a:latin typeface="Cambria"/>
                <a:cs typeface="Cambria"/>
              </a:rPr>
              <a:t>	</a:t>
            </a:r>
            <a:endParaRPr lang="en-US" sz="4000" dirty="0">
              <a:latin typeface="Cambria"/>
              <a:cs typeface="Cambria"/>
            </a:endParaRPr>
          </a:p>
        </p:txBody>
      </p:sp>
      <p:sp>
        <p:nvSpPr>
          <p:cNvPr id="6" name="TextBox 5"/>
          <p:cNvSpPr txBox="1"/>
          <p:nvPr/>
        </p:nvSpPr>
        <p:spPr>
          <a:xfrm>
            <a:off x="5486400" y="2133600"/>
            <a:ext cx="2685929" cy="707886"/>
          </a:xfrm>
          <a:prstGeom prst="rect">
            <a:avLst/>
          </a:prstGeom>
          <a:noFill/>
        </p:spPr>
        <p:txBody>
          <a:bodyPr wrap="none" rtlCol="0">
            <a:spAutoFit/>
          </a:bodyPr>
          <a:lstStyle/>
          <a:p>
            <a:r>
              <a:rPr lang="en-US" sz="4000" i="1" dirty="0" smtClean="0">
                <a:solidFill>
                  <a:srgbClr val="FFFFFF"/>
                </a:solidFill>
                <a:latin typeface="Cambria"/>
                <a:cs typeface="Cambria"/>
              </a:rPr>
              <a:t>. . . Aristotle</a:t>
            </a:r>
            <a:endParaRPr lang="en-US" sz="4000" dirty="0">
              <a:latin typeface="Cambria"/>
              <a:cs typeface="Cambria"/>
            </a:endParaRPr>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FAMOUS QUOTES. . .</a:t>
            </a:r>
          </a:p>
        </p:txBody>
      </p:sp>
      <p:sp>
        <p:nvSpPr>
          <p:cNvPr id="5" name="TextBox 4"/>
          <p:cNvSpPr txBox="1"/>
          <p:nvPr/>
        </p:nvSpPr>
        <p:spPr>
          <a:xfrm>
            <a:off x="4267200" y="1219200"/>
            <a:ext cx="4648200" cy="3785652"/>
          </a:xfrm>
          <a:prstGeom prst="rect">
            <a:avLst/>
          </a:prstGeom>
          <a:noFill/>
        </p:spPr>
        <p:txBody>
          <a:bodyPr wrap="square" rtlCol="0">
            <a:spAutoFit/>
          </a:bodyPr>
          <a:lstStyle/>
          <a:p>
            <a:r>
              <a:rPr lang="en-US" sz="4000" dirty="0" smtClean="0">
                <a:solidFill>
                  <a:srgbClr val="FFFFFF"/>
                </a:solidFill>
                <a:latin typeface="Cambria"/>
                <a:cs typeface="Cambria"/>
              </a:rPr>
              <a:t>Music furnishes a delightful recreation</a:t>
            </a:r>
          </a:p>
          <a:p>
            <a:r>
              <a:rPr lang="en-US" sz="4000" dirty="0" smtClean="0">
                <a:solidFill>
                  <a:srgbClr val="FFFFFF"/>
                </a:solidFill>
                <a:latin typeface="Cambria"/>
                <a:cs typeface="Cambria"/>
              </a:rPr>
              <a:t>for the hours of respite from the cares of the day, and lasts us through life.</a:t>
            </a:r>
          </a:p>
        </p:txBody>
      </p:sp>
      <p:pic>
        <p:nvPicPr>
          <p:cNvPr id="7" name="Picture 6" descr="Screen Shot 2015-12-08 at 5.44.03 PM.png"/>
          <p:cNvPicPr>
            <a:picLocks noChangeAspect="1"/>
          </p:cNvPicPr>
          <p:nvPr/>
        </p:nvPicPr>
        <p:blipFill>
          <a:blip r:embed="rId3"/>
          <a:stretch>
            <a:fillRect/>
          </a:stretch>
        </p:blipFill>
        <p:spPr>
          <a:xfrm>
            <a:off x="381000" y="1143000"/>
            <a:ext cx="3728703" cy="4256088"/>
          </a:xfrm>
          <a:prstGeom prst="rect">
            <a:avLst/>
          </a:prstGeom>
          <a:ln>
            <a:noFill/>
          </a:ln>
          <a:effectLst>
            <a:reflection stA="50000" endPos="75000" dist="12700" dir="5400000" sy="-100000" algn="bl" rotWithShape="0"/>
            <a:softEdge rad="112500"/>
          </a:effectLst>
        </p:spPr>
      </p:pic>
      <p:sp>
        <p:nvSpPr>
          <p:cNvPr id="6" name="TextBox 5"/>
          <p:cNvSpPr txBox="1"/>
          <p:nvPr/>
        </p:nvSpPr>
        <p:spPr>
          <a:xfrm>
            <a:off x="4495800" y="5181600"/>
            <a:ext cx="4648200" cy="707886"/>
          </a:xfrm>
          <a:prstGeom prst="rect">
            <a:avLst/>
          </a:prstGeom>
          <a:noFill/>
        </p:spPr>
        <p:txBody>
          <a:bodyPr wrap="square" rtlCol="0">
            <a:spAutoFit/>
          </a:bodyPr>
          <a:lstStyle/>
          <a:p>
            <a:r>
              <a:rPr lang="en-US" sz="4000" i="1" dirty="0" smtClean="0">
                <a:solidFill>
                  <a:srgbClr val="FFFFFF"/>
                </a:solidFill>
                <a:latin typeface="Cambria"/>
                <a:cs typeface="Cambria"/>
              </a:rPr>
              <a:t>. . . Thomas Jefferson</a:t>
            </a:r>
            <a:endParaRPr lang="en-US" sz="4000" dirty="0">
              <a:latin typeface="Cambria"/>
              <a:cs typeface="Cambria"/>
            </a:endParaRPr>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3297"/>
            <a:ext cx="9144000" cy="3132085"/>
          </a:xfrm>
        </p:spPr>
        <p:txBody>
          <a:bodyPr/>
          <a:lstStyle/>
          <a:p>
            <a:r>
              <a:rPr lang="en-US" sz="4800" dirty="0" smtClean="0">
                <a:solidFill>
                  <a:srgbClr val="FFFF00"/>
                </a:solidFill>
              </a:rPr>
              <a:t>MAC Update:</a:t>
            </a:r>
            <a:r>
              <a:rPr lang="en-US" sz="6600" dirty="0" smtClean="0">
                <a:solidFill>
                  <a:srgbClr val="FFFF00"/>
                </a:solidFill>
              </a:rPr>
              <a:t/>
            </a:r>
            <a:br>
              <a:rPr lang="en-US" sz="6600" dirty="0" smtClean="0">
                <a:solidFill>
                  <a:srgbClr val="FFFF00"/>
                </a:solidFill>
              </a:rPr>
            </a:br>
            <a:r>
              <a:rPr lang="en-US" sz="6600" i="1" dirty="0" smtClean="0">
                <a:solidFill>
                  <a:srgbClr val="FFFF00"/>
                </a:solidFill>
              </a:rPr>
              <a:t>What Music Education Needs from You!</a:t>
            </a:r>
            <a:endParaRPr lang="en-US" sz="6600" i="1" dirty="0">
              <a:solidFill>
                <a:srgbClr val="FFFF00"/>
              </a:solidFill>
            </a:endParaRPr>
          </a:p>
        </p:txBody>
      </p:sp>
      <p:pic>
        <p:nvPicPr>
          <p:cNvPr id="4" name="Picture 3" descr="Screen Shot 2015-12-04 at 9.10.01 AM.png"/>
          <p:cNvPicPr>
            <a:picLocks noChangeAspect="1"/>
          </p:cNvPicPr>
          <p:nvPr/>
        </p:nvPicPr>
        <p:blipFill>
          <a:blip r:embed="rId2"/>
          <a:stretch>
            <a:fillRect/>
          </a:stretch>
        </p:blipFill>
        <p:spPr>
          <a:xfrm>
            <a:off x="2174097" y="3694156"/>
            <a:ext cx="1092985" cy="2681625"/>
          </a:xfrm>
          <a:prstGeom prst="rect">
            <a:avLst/>
          </a:prstGeom>
          <a:effectLst/>
        </p:spPr>
      </p:pic>
      <p:pic>
        <p:nvPicPr>
          <p:cNvPr id="6" name="Picture 5" descr="NASMD Logo:Green on White Transparent.png"/>
          <p:cNvPicPr>
            <a:picLocks noChangeAspect="1"/>
          </p:cNvPicPr>
          <p:nvPr/>
        </p:nvPicPr>
        <p:blipFill>
          <a:blip r:embed="rId3"/>
          <a:stretch>
            <a:fillRect/>
          </a:stretch>
        </p:blipFill>
        <p:spPr>
          <a:xfrm>
            <a:off x="4650828" y="4657161"/>
            <a:ext cx="3006754" cy="87697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81260"/>
            <a:ext cx="9144000" cy="1470025"/>
          </a:xfrm>
        </p:spPr>
        <p:txBody>
          <a:bodyPr/>
          <a:lstStyle/>
          <a:p>
            <a:r>
              <a:rPr lang="en-US" sz="6600" dirty="0" smtClean="0">
                <a:solidFill>
                  <a:srgbClr val="FFFF00"/>
                </a:solidFill>
              </a:rPr>
              <a:t>Promoting “our” </a:t>
            </a:r>
            <a:br>
              <a:rPr lang="en-US" sz="6600" dirty="0" smtClean="0">
                <a:solidFill>
                  <a:srgbClr val="FFFF00"/>
                </a:solidFill>
              </a:rPr>
            </a:br>
            <a:r>
              <a:rPr lang="en-US" sz="6600" dirty="0" smtClean="0">
                <a:solidFill>
                  <a:srgbClr val="FFFF00"/>
                </a:solidFill>
              </a:rPr>
              <a:t>Message</a:t>
            </a:r>
            <a:endParaRPr lang="en-US" sz="6600" dirty="0">
              <a:solidFill>
                <a:srgbClr val="FFFF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ahoma" pitchFamily="-109" charset="0"/>
              <a:ea typeface="ＭＳ Ｐゴシック" pitchFamily="-109" charset="-128"/>
              <a:cs typeface="ＭＳ Ｐゴシック" pitchFamily="-109" charset="-128"/>
            </a:endParaRPr>
          </a:p>
        </p:txBody>
      </p:sp>
      <p:sp>
        <p:nvSpPr>
          <p:cNvPr id="25603" name="Rectangle 2"/>
          <p:cNvSpPr>
            <a:spLocks noGrp="1" noChangeArrowheads="1"/>
          </p:cNvSpPr>
          <p:nvPr>
            <p:ph type="title" idx="4294967295"/>
          </p:nvPr>
        </p:nvSpPr>
        <p:spPr>
          <a:xfrm>
            <a:off x="0" y="76200"/>
            <a:ext cx="9144000" cy="1143000"/>
          </a:xfrm>
          <a:effectLst>
            <a:outerShdw blurRad="50800" dist="38100" dir="2700000">
              <a:srgbClr val="000000">
                <a:alpha val="43000"/>
              </a:srgbClr>
            </a:outerShdw>
          </a:effectLst>
        </p:spPr>
        <p:txBody>
          <a:bodyPr/>
          <a:lstStyle/>
          <a:p>
            <a:pPr eaLnBrk="1" hangingPunct="1"/>
            <a:r>
              <a:rPr lang="en-US" b="1" dirty="0" smtClean="0">
                <a:solidFill>
                  <a:srgbClr val="FFFF00"/>
                </a:solidFill>
                <a:effectLst>
                  <a:outerShdw blurRad="50800" dist="38100" dir="2700000">
                    <a:srgbClr val="000000">
                      <a:alpha val="43000"/>
                    </a:srgbClr>
                  </a:outerShdw>
                </a:effectLst>
                <a:latin typeface="Cambria"/>
                <a:cs typeface="Cambria"/>
              </a:rPr>
              <a:t>Recruitment </a:t>
            </a:r>
            <a:r>
              <a:rPr lang="en-US" b="1" dirty="0">
                <a:solidFill>
                  <a:srgbClr val="FFFF00"/>
                </a:solidFill>
                <a:effectLst>
                  <a:outerShdw blurRad="50800" dist="38100" dir="2700000">
                    <a:srgbClr val="000000">
                      <a:alpha val="43000"/>
                    </a:srgbClr>
                  </a:outerShdw>
                </a:effectLst>
                <a:latin typeface="Cambria"/>
                <a:cs typeface="Cambria"/>
              </a:rPr>
              <a:t>and Retention</a:t>
            </a:r>
            <a:endParaRPr lang="en-US" b="1" dirty="0">
              <a:solidFill>
                <a:schemeClr val="tx1"/>
              </a:solidFill>
              <a:effectLst>
                <a:outerShdw blurRad="50800" dist="38100" dir="2700000">
                  <a:srgbClr val="000000">
                    <a:alpha val="43000"/>
                  </a:srgbClr>
                </a:outerShdw>
              </a:effectLst>
              <a:latin typeface="Cambria"/>
              <a:cs typeface="Cambria"/>
            </a:endParaRPr>
          </a:p>
        </p:txBody>
      </p:sp>
      <p:pic>
        <p:nvPicPr>
          <p:cNvPr id="29704" name="Picture 7" descr="Picture 1"/>
          <p:cNvPicPr>
            <a:picLocks noChangeAspect="1" noChangeArrowheads="1"/>
          </p:cNvPicPr>
          <p:nvPr/>
        </p:nvPicPr>
        <p:blipFill>
          <a:blip r:embed="rId3"/>
          <a:srcRect/>
          <a:stretch>
            <a:fillRect/>
          </a:stretch>
        </p:blipFill>
        <p:spPr bwMode="auto">
          <a:xfrm>
            <a:off x="304802" y="1295400"/>
            <a:ext cx="8610598" cy="5562600"/>
          </a:xfrm>
          <a:prstGeom prst="rect">
            <a:avLst/>
          </a:prstGeom>
          <a:noFill/>
          <a:ln w="9525">
            <a:noFill/>
            <a:miter lim="800000"/>
            <a:headEnd/>
            <a:tailEnd/>
          </a:ln>
          <a:effectLst>
            <a:outerShdw blurRad="50800" dist="38100" dir="2700000">
              <a:srgbClr val="000000">
                <a:alpha val="43000"/>
              </a:srgbClr>
            </a:outerShdw>
          </a:effectLst>
        </p:spPr>
      </p:pic>
      <p:sp>
        <p:nvSpPr>
          <p:cNvPr id="7" name="TextBox 6"/>
          <p:cNvSpPr txBox="1"/>
          <p:nvPr/>
        </p:nvSpPr>
        <p:spPr>
          <a:xfrm>
            <a:off x="1066800" y="1143000"/>
            <a:ext cx="7315200" cy="830997"/>
          </a:xfrm>
          <a:prstGeom prst="rect">
            <a:avLst/>
          </a:prstGeom>
          <a:noFill/>
          <a:effectLst>
            <a:outerShdw blurRad="50800" dist="38100" dir="2700000">
              <a:srgbClr val="000000">
                <a:alpha val="43000"/>
              </a:srgbClr>
            </a:outerShdw>
          </a:effectLst>
        </p:spPr>
        <p:txBody>
          <a:bodyPr wrap="square" rtlCol="0">
            <a:spAutoFit/>
          </a:bodyPr>
          <a:lstStyle/>
          <a:p>
            <a:pPr algn="ctr"/>
            <a:r>
              <a:rPr lang="en-US" sz="4800" b="1" dirty="0" smtClean="0">
                <a:solidFill>
                  <a:srgbClr val="008000"/>
                </a:solidFill>
                <a:effectLst>
                  <a:outerShdw blurRad="50800" dist="38100" dir="2700000">
                    <a:srgbClr val="000000">
                      <a:alpha val="43000"/>
                    </a:srgbClr>
                  </a:outerShdw>
                </a:effectLst>
              </a:rPr>
              <a:t>WE WANT YOU!</a:t>
            </a:r>
            <a:endParaRPr lang="en-US" sz="4800" b="1" dirty="0">
              <a:solidFill>
                <a:srgbClr val="008000"/>
              </a:solidFill>
              <a:effectLst>
                <a:outerShdw blurRad="50800" dist="38100" dir="2700000">
                  <a:srgbClr val="000000">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style.rotation</p:attrName>
                                        </p:attrNameLst>
                                      </p:cBhvr>
                                      <p:tavLst>
                                        <p:tav tm="0">
                                          <p:val>
                                            <p:fltVal val="720"/>
                                          </p:val>
                                        </p:tav>
                                        <p:tav tm="100000">
                                          <p:val>
                                            <p:fltVal val="0"/>
                                          </p:val>
                                        </p:tav>
                                      </p:tavLst>
                                    </p:anim>
                                    <p:anim calcmode="lin" valueType="num">
                                      <p:cBhvr>
                                        <p:cTn id="9" dur="1000" fill="hold"/>
                                        <p:tgtEl>
                                          <p:spTgt spid="7"/>
                                        </p:tgtEl>
                                        <p:attrNameLst>
                                          <p:attrName>ppt_h</p:attrName>
                                        </p:attrNameLst>
                                      </p:cBhvr>
                                      <p:tavLst>
                                        <p:tav tm="0">
                                          <p:val>
                                            <p:fltVal val="0"/>
                                          </p:val>
                                        </p:tav>
                                        <p:tav tm="100000">
                                          <p:val>
                                            <p:strVal val="#ppt_h"/>
                                          </p:val>
                                        </p:tav>
                                      </p:tavLst>
                                    </p:anim>
                                    <p:anim calcmode="lin" valueType="num">
                                      <p:cBhvr>
                                        <p:cTn id="10"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ahoma" pitchFamily="-109" charset="0"/>
              <a:ea typeface="ＭＳ Ｐゴシック" pitchFamily="-109" charset="-128"/>
              <a:cs typeface="ＭＳ Ｐゴシック" pitchFamily="-109" charset="-128"/>
            </a:endParaRPr>
          </a:p>
        </p:txBody>
      </p:sp>
      <p:sp>
        <p:nvSpPr>
          <p:cNvPr id="25603" name="Rectangle 2"/>
          <p:cNvSpPr>
            <a:spLocks noGrp="1" noChangeArrowheads="1"/>
          </p:cNvSpPr>
          <p:nvPr>
            <p:ph type="title" idx="4294967295"/>
          </p:nvPr>
        </p:nvSpPr>
        <p:spPr>
          <a:xfrm>
            <a:off x="0" y="-80760"/>
            <a:ext cx="9144000" cy="1143000"/>
          </a:xfrm>
          <a:effectLst>
            <a:outerShdw blurRad="50800" dist="38100" dir="2700000">
              <a:srgbClr val="000000">
                <a:alpha val="43000"/>
              </a:srgbClr>
            </a:outerShdw>
          </a:effectLst>
        </p:spPr>
        <p:txBody>
          <a:bodyPr/>
          <a:lstStyle/>
          <a:p>
            <a:pPr eaLnBrk="1" hangingPunct="1"/>
            <a:r>
              <a:rPr lang="en-US" dirty="0" smtClean="0">
                <a:solidFill>
                  <a:srgbClr val="FFFF00"/>
                </a:solidFill>
                <a:effectLst>
                  <a:outerShdw blurRad="50800" dist="38100" dir="2700000">
                    <a:srgbClr val="000000">
                      <a:alpha val="43000"/>
                    </a:srgbClr>
                  </a:outerShdw>
                </a:effectLst>
                <a:latin typeface="Cambria"/>
                <a:cs typeface="Cambria"/>
              </a:rPr>
              <a:t/>
            </a:r>
            <a:br>
              <a:rPr lang="en-US" dirty="0" smtClean="0">
                <a:solidFill>
                  <a:srgbClr val="FFFF00"/>
                </a:solidFill>
                <a:effectLst>
                  <a:outerShdw blurRad="50800" dist="38100" dir="2700000">
                    <a:srgbClr val="000000">
                      <a:alpha val="43000"/>
                    </a:srgbClr>
                  </a:outerShdw>
                </a:effectLst>
                <a:latin typeface="Cambria"/>
                <a:cs typeface="Cambria"/>
              </a:rPr>
            </a:br>
            <a:r>
              <a:rPr lang="en-US" sz="4000" b="1" dirty="0" smtClean="0">
                <a:solidFill>
                  <a:srgbClr val="FFFF00"/>
                </a:solidFill>
                <a:effectLst>
                  <a:outerShdw blurRad="50800" dist="38100" dir="2700000">
                    <a:srgbClr val="000000">
                      <a:alpha val="43000"/>
                    </a:srgbClr>
                  </a:outerShdw>
                </a:effectLst>
                <a:latin typeface="Cambria"/>
                <a:cs typeface="Cambria"/>
              </a:rPr>
              <a:t>Build the vision EARLY — Elementary</a:t>
            </a:r>
            <a:r>
              <a:rPr lang="en-US" dirty="0" smtClean="0">
                <a:effectLst>
                  <a:outerShdw blurRad="50800" dist="38100" dir="2700000">
                    <a:srgbClr val="000000">
                      <a:alpha val="43000"/>
                    </a:srgbClr>
                  </a:outerShdw>
                </a:effectLst>
                <a:latin typeface="Cambria"/>
                <a:cs typeface="Cambria"/>
              </a:rPr>
              <a:t/>
            </a:r>
            <a:br>
              <a:rPr lang="en-US" dirty="0" smtClean="0">
                <a:effectLst>
                  <a:outerShdw blurRad="50800" dist="38100" dir="2700000">
                    <a:srgbClr val="000000">
                      <a:alpha val="43000"/>
                    </a:srgbClr>
                  </a:outerShdw>
                </a:effectLst>
                <a:latin typeface="Cambria"/>
                <a:cs typeface="Cambria"/>
              </a:rPr>
            </a:br>
            <a:endParaRPr lang="en-US" b="1" dirty="0">
              <a:solidFill>
                <a:schemeClr val="tx1"/>
              </a:solidFill>
              <a:effectLst>
                <a:outerShdw blurRad="50800" dist="38100" dir="2700000">
                  <a:srgbClr val="000000">
                    <a:alpha val="43000"/>
                  </a:srgbClr>
                </a:outerShdw>
              </a:effectLst>
              <a:latin typeface="Cambria"/>
              <a:cs typeface="Cambria"/>
            </a:endParaRPr>
          </a:p>
        </p:txBody>
      </p:sp>
      <p:sp>
        <p:nvSpPr>
          <p:cNvPr id="24581" name="Rectangle 5"/>
          <p:cNvSpPr>
            <a:spLocks noGrp="1" noChangeArrowheads="1"/>
          </p:cNvSpPr>
          <p:nvPr>
            <p:ph type="body" sz="half" idx="4294967295"/>
          </p:nvPr>
        </p:nvSpPr>
        <p:spPr>
          <a:xfrm>
            <a:off x="228600" y="1344510"/>
            <a:ext cx="5410200" cy="3810000"/>
          </a:xfrm>
          <a:effectLst>
            <a:outerShdw blurRad="50800" dist="38100" dir="2700000">
              <a:srgbClr val="000000">
                <a:alpha val="43000"/>
              </a:srgbClr>
            </a:outerShdw>
          </a:effectLst>
        </p:spPr>
        <p:txBody>
          <a:bodyPr>
            <a:normAutofit fontScale="92500" lnSpcReduction="10000"/>
          </a:bodyPr>
          <a:lstStyle/>
          <a:p>
            <a:pPr marL="533400" indent="-533400" algn="ctr" eaLnBrk="1" hangingPunct="1">
              <a:buNone/>
            </a:pPr>
            <a:r>
              <a:rPr lang="en-US" sz="4000" dirty="0" smtClean="0">
                <a:solidFill>
                  <a:srgbClr val="FFFFFF"/>
                </a:solidFill>
                <a:effectLst>
                  <a:outerShdw blurRad="50800" dist="38100" dir="2700000">
                    <a:srgbClr val="000000">
                      <a:alpha val="43000"/>
                    </a:srgbClr>
                  </a:outerShdw>
                </a:effectLst>
                <a:latin typeface="Cambria"/>
                <a:cs typeface="Cambria"/>
              </a:rPr>
              <a:t>GET ‘EM FIRED UP!</a:t>
            </a:r>
          </a:p>
          <a:p>
            <a:pPr marL="533400" indent="-533400" algn="ctr" eaLnBrk="1" hangingPunct="1">
              <a:buNone/>
            </a:pPr>
            <a:r>
              <a:rPr lang="en-US" sz="4000" dirty="0" smtClean="0">
                <a:solidFill>
                  <a:srgbClr val="FFFFFF"/>
                </a:solidFill>
                <a:effectLst>
                  <a:outerShdw blurRad="50800" dist="38100" dir="2700000">
                    <a:srgbClr val="000000">
                      <a:alpha val="43000"/>
                    </a:srgbClr>
                  </a:outerShdw>
                </a:effectLst>
                <a:latin typeface="Cambria"/>
                <a:cs typeface="Cambria"/>
              </a:rPr>
              <a:t>Give a</a:t>
            </a:r>
            <a:endParaRPr lang="en-US" sz="4000" i="1" dirty="0" smtClean="0">
              <a:solidFill>
                <a:srgbClr val="FFFFFF"/>
              </a:solidFill>
              <a:effectLst>
                <a:outerShdw blurRad="50800" dist="38100" dir="2700000">
                  <a:srgbClr val="000000">
                    <a:alpha val="43000"/>
                  </a:srgbClr>
                </a:outerShdw>
              </a:effectLst>
              <a:latin typeface="Cambria"/>
              <a:cs typeface="Cambria"/>
            </a:endParaRPr>
          </a:p>
          <a:p>
            <a:pPr marL="533400" indent="-533400" algn="ctr" eaLnBrk="1" hangingPunct="1">
              <a:buNone/>
            </a:pPr>
            <a:r>
              <a:rPr lang="en-US" sz="4400" b="1" i="1" dirty="0" smtClean="0">
                <a:solidFill>
                  <a:srgbClr val="FFFF00"/>
                </a:solidFill>
                <a:effectLst>
                  <a:outerShdw blurRad="50800" dist="38100" dir="2700000">
                    <a:srgbClr val="000000">
                      <a:alpha val="43000"/>
                    </a:srgbClr>
                  </a:outerShdw>
                </a:effectLst>
                <a:latin typeface="Cambria"/>
                <a:cs typeface="Cambria"/>
              </a:rPr>
              <a:t>First Performance</a:t>
            </a:r>
          </a:p>
          <a:p>
            <a:pPr marL="533400" indent="-533400" algn="ctr" eaLnBrk="1" hangingPunct="1">
              <a:buNone/>
            </a:pPr>
            <a:r>
              <a:rPr lang="en-US" sz="4400" b="1" i="1" dirty="0" smtClean="0">
                <a:solidFill>
                  <a:srgbClr val="FFFF00"/>
                </a:solidFill>
                <a:effectLst>
                  <a:outerShdw blurRad="50800" dist="38100" dir="2700000">
                    <a:srgbClr val="000000">
                      <a:alpha val="43000"/>
                    </a:srgbClr>
                  </a:outerShdw>
                </a:effectLst>
                <a:latin typeface="Cambria"/>
                <a:cs typeface="Cambria"/>
              </a:rPr>
              <a:t>Concert</a:t>
            </a:r>
          </a:p>
          <a:p>
            <a:pPr marL="533400" indent="-533400" algn="ctr" eaLnBrk="1" hangingPunct="1">
              <a:buNone/>
            </a:pPr>
            <a:r>
              <a:rPr lang="en-US" sz="4000" dirty="0" smtClean="0">
                <a:solidFill>
                  <a:srgbClr val="FFFFFF"/>
                </a:solidFill>
                <a:effectLst>
                  <a:outerShdw blurRad="50800" dist="38100" dir="2700000">
                    <a:srgbClr val="000000">
                      <a:alpha val="43000"/>
                    </a:srgbClr>
                  </a:outerShdw>
                </a:effectLst>
                <a:latin typeface="Cambria"/>
                <a:cs typeface="Cambria"/>
              </a:rPr>
              <a:t>with Your Beginners!</a:t>
            </a:r>
          </a:p>
          <a:p>
            <a:pPr marL="533400" indent="-533400" algn="ctr" eaLnBrk="1" hangingPunct="1">
              <a:buNone/>
            </a:pPr>
            <a:endParaRPr lang="en-US" sz="4000" dirty="0" smtClean="0">
              <a:solidFill>
                <a:srgbClr val="FFFFFF"/>
              </a:solidFill>
              <a:effectLst>
                <a:outerShdw blurRad="50800" dist="38100" dir="2700000">
                  <a:srgbClr val="000000">
                    <a:alpha val="43000"/>
                  </a:srgbClr>
                </a:outerShdw>
              </a:effectLst>
              <a:latin typeface="Times New Roman" charset="0"/>
            </a:endParaRPr>
          </a:p>
          <a:p>
            <a:pPr marL="533400" indent="-533400" algn="ctr" eaLnBrk="1" hangingPunct="1">
              <a:lnSpc>
                <a:spcPct val="90000"/>
              </a:lnSpc>
              <a:buNone/>
            </a:pPr>
            <a:endParaRPr lang="en-US" sz="4000" dirty="0">
              <a:effectLst>
                <a:outerShdw blurRad="50800" dist="38100" dir="2700000">
                  <a:srgbClr val="000000">
                    <a:alpha val="43000"/>
                  </a:srgbClr>
                </a:outerShdw>
              </a:effectLst>
              <a:latin typeface="Times New Roman" charset="0"/>
            </a:endParaRPr>
          </a:p>
        </p:txBody>
      </p:sp>
      <p:sp>
        <p:nvSpPr>
          <p:cNvPr id="7" name="Rectangle 5"/>
          <p:cNvSpPr txBox="1">
            <a:spLocks noChangeArrowheads="1"/>
          </p:cNvSpPr>
          <p:nvPr/>
        </p:nvSpPr>
        <p:spPr bwMode="auto">
          <a:xfrm>
            <a:off x="0" y="5230710"/>
            <a:ext cx="7543800" cy="762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marL="533400" indent="-533400" algn="ctr" eaLnBrk="1" hangingPunct="1">
              <a:buNone/>
            </a:pPr>
            <a:r>
              <a:rPr lang="en-US" sz="4000" dirty="0" smtClean="0">
                <a:solidFill>
                  <a:srgbClr val="FFFFFF"/>
                </a:solidFill>
                <a:effectLst>
                  <a:outerShdw blurRad="50800" dist="38100" dir="2700000">
                    <a:srgbClr val="000000">
                      <a:alpha val="43000"/>
                    </a:srgbClr>
                  </a:outerShdw>
                </a:effectLst>
                <a:latin typeface="Cambria"/>
                <a:cs typeface="Cambria"/>
              </a:rPr>
              <a:t>Involve </a:t>
            </a:r>
            <a:r>
              <a:rPr lang="en-US" sz="4000" dirty="0" smtClean="0">
                <a:solidFill>
                  <a:srgbClr val="FFFF00"/>
                </a:solidFill>
                <a:effectLst>
                  <a:outerShdw blurRad="50800" dist="38100" dir="2700000">
                    <a:srgbClr val="000000">
                      <a:alpha val="43000"/>
                    </a:srgbClr>
                  </a:outerShdw>
                </a:effectLst>
                <a:latin typeface="Cambria"/>
                <a:cs typeface="Cambria"/>
              </a:rPr>
              <a:t>Experienced </a:t>
            </a:r>
            <a:r>
              <a:rPr lang="en-US" sz="4000" dirty="0" smtClean="0">
                <a:solidFill>
                  <a:srgbClr val="FFFFFF"/>
                </a:solidFill>
                <a:effectLst>
                  <a:outerShdw blurRad="50800" dist="38100" dir="2700000">
                    <a:srgbClr val="000000">
                      <a:alpha val="43000"/>
                    </a:srgbClr>
                  </a:outerShdw>
                </a:effectLst>
                <a:latin typeface="Cambria"/>
                <a:cs typeface="Cambria"/>
              </a:rPr>
              <a:t>Players!</a:t>
            </a:r>
          </a:p>
          <a:p>
            <a:pPr marL="533400" marR="0" lvl="0" indent="-533400" algn="ctr" defTabSz="914400" rtl="0" eaLnBrk="1" fontAlgn="base" latinLnBrk="0" hangingPunct="1">
              <a:lnSpc>
                <a:spcPct val="100000"/>
              </a:lnSpc>
              <a:spcBef>
                <a:spcPct val="20000"/>
              </a:spcBef>
              <a:spcAft>
                <a:spcPct val="0"/>
              </a:spcAft>
              <a:buClrTx/>
              <a:buSzTx/>
              <a:buFontTx/>
              <a:buNone/>
              <a:tabLst/>
              <a:defRPr/>
            </a:pPr>
            <a:endParaRPr kumimoji="0" lang="en-US" sz="3600" b="0" i="0" u="none" strike="noStrike" kern="0" cap="none" spc="0" normalizeH="0" baseline="0" noProof="0" dirty="0" smtClean="0">
              <a:ln>
                <a:noFill/>
              </a:ln>
              <a:solidFill>
                <a:srgbClr val="FFFFFF"/>
              </a:solidFill>
              <a:effectLst>
                <a:outerShdw blurRad="50800" dist="38100" dir="2700000">
                  <a:srgbClr val="000000">
                    <a:alpha val="43000"/>
                  </a:srgbClr>
                </a:outerShdw>
              </a:effectLst>
              <a:uLnTx/>
              <a:uFillTx/>
              <a:latin typeface="Cambria"/>
              <a:ea typeface="+mn-ea"/>
              <a:cs typeface="Cambria"/>
            </a:endParaRPr>
          </a:p>
          <a:p>
            <a:pPr marL="533400" marR="0" lvl="0" indent="-533400" algn="ctr" defTabSz="914400" rtl="0" eaLnBrk="1" fontAlgn="base" latinLnBrk="0" hangingPunct="1">
              <a:lnSpc>
                <a:spcPct val="90000"/>
              </a:lnSpc>
              <a:spcBef>
                <a:spcPct val="20000"/>
              </a:spcBef>
              <a:spcAft>
                <a:spcPct val="0"/>
              </a:spcAft>
              <a:buClrTx/>
              <a:buSzTx/>
              <a:buFontTx/>
              <a:buNone/>
              <a:tabLst/>
              <a:defRPr/>
            </a:pPr>
            <a:endParaRPr kumimoji="0" lang="en-US" sz="3600" b="0" i="0" u="none" strike="noStrike" kern="0" cap="none" spc="0" normalizeH="0" baseline="0" noProof="0" dirty="0">
              <a:ln>
                <a:noFill/>
              </a:ln>
              <a:solidFill>
                <a:schemeClr val="tx1"/>
              </a:solidFill>
              <a:effectLst>
                <a:outerShdw blurRad="50800" dist="38100" dir="2700000">
                  <a:srgbClr val="000000">
                    <a:alpha val="43000"/>
                  </a:srgbClr>
                </a:outerShdw>
              </a:effectLst>
              <a:uLnTx/>
              <a:uFillTx/>
              <a:latin typeface="Cambria"/>
              <a:ea typeface="+mn-ea"/>
              <a:cs typeface="Cambria"/>
            </a:endParaRPr>
          </a:p>
        </p:txBody>
      </p:sp>
      <p:pic>
        <p:nvPicPr>
          <p:cNvPr id="8" name="Picture 7" descr="First Perf cover"/>
          <p:cNvPicPr>
            <a:picLocks noChangeAspect="1" noChangeArrowheads="1"/>
          </p:cNvPicPr>
          <p:nvPr/>
        </p:nvPicPr>
        <p:blipFill>
          <a:blip r:embed="rId3">
            <a:lum bright="-4000" contrast="6000"/>
          </a:blip>
          <a:srcRect/>
          <a:stretch>
            <a:fillRect/>
          </a:stretch>
        </p:blipFill>
        <p:spPr bwMode="auto">
          <a:xfrm rot="21408970">
            <a:off x="5833382" y="1123099"/>
            <a:ext cx="2895600" cy="4343400"/>
          </a:xfrm>
          <a:prstGeom prst="rect">
            <a:avLst/>
          </a:prstGeom>
          <a:noFill/>
          <a:ln w="9525">
            <a:noFill/>
            <a:miter lim="800000"/>
            <a:headEnd/>
            <a:tailEnd/>
          </a:ln>
          <a:effectLst>
            <a:outerShdw blurRad="50800" dist="38100" dir="2700000">
              <a:srgbClr val="000000">
                <a:alpha val="43000"/>
              </a:srgbClr>
            </a:outerShdw>
            <a:reflection stA="50000" endPos="75000" dist="127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5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8"/>
                                        </p:tgtEl>
                                        <p:attrNameLst>
                                          <p:attrName>ppt_x</p:attrName>
                                          <p:attrName>ppt_y</p:attrName>
                                        </p:attrNameLst>
                                      </p:cBhvr>
                                    </p:animMotion>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ahoma" pitchFamily="-109" charset="0"/>
              <a:ea typeface="ＭＳ Ｐゴシック" pitchFamily="-109" charset="-128"/>
              <a:cs typeface="ＭＳ Ｐゴシック" pitchFamily="-109" charset="-128"/>
            </a:endParaRPr>
          </a:p>
        </p:txBody>
      </p:sp>
      <p:sp>
        <p:nvSpPr>
          <p:cNvPr id="25603" name="Rectangle 2"/>
          <p:cNvSpPr>
            <a:spLocks noGrp="1" noChangeArrowheads="1"/>
          </p:cNvSpPr>
          <p:nvPr>
            <p:ph type="title" idx="4294967295"/>
          </p:nvPr>
        </p:nvSpPr>
        <p:spPr>
          <a:xfrm>
            <a:off x="0" y="0"/>
            <a:ext cx="9144000" cy="1143000"/>
          </a:xfrm>
          <a:effectLst>
            <a:outerShdw blurRad="50800" dist="38100" dir="2700000">
              <a:srgbClr val="000000">
                <a:alpha val="43000"/>
              </a:srgbClr>
            </a:outerShdw>
          </a:effectLst>
        </p:spPr>
        <p:txBody>
          <a:bodyPr/>
          <a:lstStyle/>
          <a:p>
            <a:pPr eaLnBrk="1" hangingPunct="1"/>
            <a:r>
              <a:rPr lang="en-US" dirty="0" smtClean="0">
                <a:solidFill>
                  <a:srgbClr val="FFFF00"/>
                </a:solidFill>
                <a:effectLst>
                  <a:outerShdw blurRad="50800" dist="38100" dir="2700000">
                    <a:srgbClr val="000000">
                      <a:alpha val="43000"/>
                    </a:srgbClr>
                  </a:outerShdw>
                </a:effectLst>
                <a:latin typeface="Cambria"/>
                <a:cs typeface="Cambria"/>
              </a:rPr>
              <a:t/>
            </a:r>
            <a:br>
              <a:rPr lang="en-US" dirty="0" smtClean="0">
                <a:solidFill>
                  <a:srgbClr val="FFFF00"/>
                </a:solidFill>
                <a:effectLst>
                  <a:outerShdw blurRad="50800" dist="38100" dir="2700000">
                    <a:srgbClr val="000000">
                      <a:alpha val="43000"/>
                    </a:srgbClr>
                  </a:outerShdw>
                </a:effectLst>
                <a:latin typeface="Cambria"/>
                <a:cs typeface="Cambria"/>
              </a:rPr>
            </a:br>
            <a:r>
              <a:rPr lang="en-US" sz="4000" b="1" dirty="0" smtClean="0">
                <a:solidFill>
                  <a:srgbClr val="FFFF00"/>
                </a:solidFill>
                <a:effectLst>
                  <a:outerShdw blurRad="50800" dist="38100" dir="2700000">
                    <a:srgbClr val="000000">
                      <a:alpha val="43000"/>
                    </a:srgbClr>
                  </a:outerShdw>
                </a:effectLst>
                <a:latin typeface="Cambria"/>
                <a:cs typeface="Cambria"/>
              </a:rPr>
              <a:t>Build the vision EARLY — </a:t>
            </a:r>
            <a:r>
              <a:rPr lang="en-US" sz="4000" b="1" dirty="0" smtClean="0">
                <a:solidFill>
                  <a:srgbClr val="FFFF00"/>
                </a:solidFill>
                <a:effectLst>
                  <a:outerShdw blurRad="50800" dist="38100" dir="2700000">
                    <a:srgbClr val="000000">
                      <a:alpha val="43000"/>
                    </a:srgbClr>
                  </a:outerShdw>
                </a:effectLst>
                <a:latin typeface="Cambria"/>
                <a:cs typeface="Cambria"/>
              </a:rPr>
              <a:t>Elementary</a:t>
            </a:r>
            <a:br>
              <a:rPr lang="en-US" sz="4000" b="1" dirty="0" smtClean="0">
                <a:solidFill>
                  <a:srgbClr val="FFFF00"/>
                </a:solidFill>
                <a:effectLst>
                  <a:outerShdw blurRad="50800" dist="38100" dir="2700000">
                    <a:srgbClr val="000000">
                      <a:alpha val="43000"/>
                    </a:srgbClr>
                  </a:outerShdw>
                </a:effectLst>
                <a:latin typeface="Cambria"/>
                <a:cs typeface="Cambria"/>
              </a:rPr>
            </a:br>
            <a:r>
              <a:rPr lang="en-US" sz="4000" b="1" i="1" dirty="0" smtClean="0">
                <a:solidFill>
                  <a:srgbClr val="FFFF00"/>
                </a:solidFill>
                <a:effectLst>
                  <a:outerShdw blurRad="50800" dist="38100" dir="2700000">
                    <a:srgbClr val="000000">
                      <a:alpha val="43000"/>
                    </a:srgbClr>
                  </a:outerShdw>
                </a:effectLst>
                <a:latin typeface="Cambria"/>
                <a:cs typeface="Cambria"/>
              </a:rPr>
              <a:t>First Performance Concert</a:t>
            </a:r>
            <a:r>
              <a:rPr lang="en-US" i="1" dirty="0" smtClean="0">
                <a:effectLst>
                  <a:outerShdw blurRad="50800" dist="38100" dir="2700000">
                    <a:srgbClr val="000000">
                      <a:alpha val="43000"/>
                    </a:srgbClr>
                  </a:outerShdw>
                </a:effectLst>
                <a:latin typeface="Cambria"/>
                <a:cs typeface="Cambria"/>
              </a:rPr>
              <a:t/>
            </a:r>
            <a:br>
              <a:rPr lang="en-US" i="1" dirty="0" smtClean="0">
                <a:effectLst>
                  <a:outerShdw blurRad="50800" dist="38100" dir="2700000">
                    <a:srgbClr val="000000">
                      <a:alpha val="43000"/>
                    </a:srgbClr>
                  </a:outerShdw>
                </a:effectLst>
                <a:latin typeface="Cambria"/>
                <a:cs typeface="Cambria"/>
              </a:rPr>
            </a:br>
            <a:endParaRPr lang="en-US" b="1" i="1" dirty="0">
              <a:solidFill>
                <a:schemeClr val="tx1"/>
              </a:solidFill>
              <a:effectLst>
                <a:outerShdw blurRad="50800" dist="38100" dir="2700000">
                  <a:srgbClr val="000000">
                    <a:alpha val="43000"/>
                  </a:srgbClr>
                </a:outerShdw>
              </a:effectLst>
              <a:latin typeface="Cambria"/>
              <a:cs typeface="Cambria"/>
            </a:endParaRPr>
          </a:p>
        </p:txBody>
      </p:sp>
      <p:sp>
        <p:nvSpPr>
          <p:cNvPr id="7" name="Rectangle 5"/>
          <p:cNvSpPr txBox="1">
            <a:spLocks noChangeArrowheads="1"/>
          </p:cNvSpPr>
          <p:nvPr/>
        </p:nvSpPr>
        <p:spPr bwMode="auto">
          <a:xfrm>
            <a:off x="0" y="5230710"/>
            <a:ext cx="9144000" cy="762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marL="533400" indent="-533400" algn="ctr" eaLnBrk="1" hangingPunct="1">
              <a:buNone/>
            </a:pPr>
            <a:r>
              <a:rPr lang="en-US" sz="4000" dirty="0" smtClean="0">
                <a:solidFill>
                  <a:srgbClr val="FFFFFF"/>
                </a:solidFill>
                <a:effectLst>
                  <a:outerShdw blurRad="50800" dist="38100" dir="2700000">
                    <a:srgbClr val="000000">
                      <a:alpha val="43000"/>
                    </a:srgbClr>
                  </a:outerShdw>
                </a:effectLst>
                <a:latin typeface="Cambria"/>
                <a:cs typeface="Cambria"/>
              </a:rPr>
              <a:t>Involve </a:t>
            </a:r>
            <a:r>
              <a:rPr lang="en-US" sz="4000" dirty="0" smtClean="0">
                <a:solidFill>
                  <a:srgbClr val="FFFF00"/>
                </a:solidFill>
                <a:effectLst>
                  <a:outerShdw blurRad="50800" dist="38100" dir="2700000">
                    <a:srgbClr val="000000">
                      <a:alpha val="43000"/>
                    </a:srgbClr>
                  </a:outerShdw>
                </a:effectLst>
                <a:latin typeface="Cambria"/>
                <a:cs typeface="Cambria"/>
              </a:rPr>
              <a:t>Experienced </a:t>
            </a:r>
            <a:r>
              <a:rPr lang="en-US" sz="4000" dirty="0" smtClean="0">
                <a:solidFill>
                  <a:srgbClr val="FFFFFF"/>
                </a:solidFill>
                <a:effectLst>
                  <a:outerShdw blurRad="50800" dist="38100" dir="2700000">
                    <a:srgbClr val="000000">
                      <a:alpha val="43000"/>
                    </a:srgbClr>
                  </a:outerShdw>
                </a:effectLst>
                <a:latin typeface="Cambria"/>
                <a:cs typeface="Cambria"/>
              </a:rPr>
              <a:t>Players!</a:t>
            </a:r>
          </a:p>
          <a:p>
            <a:pPr marL="533400" marR="0" lvl="0" indent="-533400" algn="ctr" defTabSz="914400" rtl="0" eaLnBrk="1" fontAlgn="base" latinLnBrk="0" hangingPunct="1">
              <a:lnSpc>
                <a:spcPct val="100000"/>
              </a:lnSpc>
              <a:spcBef>
                <a:spcPct val="20000"/>
              </a:spcBef>
              <a:spcAft>
                <a:spcPct val="0"/>
              </a:spcAft>
              <a:buClrTx/>
              <a:buSzTx/>
              <a:buFontTx/>
              <a:buNone/>
              <a:tabLst/>
              <a:defRPr/>
            </a:pPr>
            <a:endParaRPr kumimoji="0" lang="en-US" sz="3600" b="0" i="0" u="none" strike="noStrike" kern="0" cap="none" spc="0" normalizeH="0" baseline="0" noProof="0" dirty="0" smtClean="0">
              <a:ln>
                <a:noFill/>
              </a:ln>
              <a:solidFill>
                <a:srgbClr val="FFFFFF"/>
              </a:solidFill>
              <a:effectLst>
                <a:outerShdw blurRad="50800" dist="38100" dir="2700000">
                  <a:srgbClr val="000000">
                    <a:alpha val="43000"/>
                  </a:srgbClr>
                </a:outerShdw>
              </a:effectLst>
              <a:uLnTx/>
              <a:uFillTx/>
              <a:latin typeface="Cambria"/>
              <a:ea typeface="+mn-ea"/>
              <a:cs typeface="Cambria"/>
            </a:endParaRPr>
          </a:p>
          <a:p>
            <a:pPr marL="533400" marR="0" lvl="0" indent="-533400" algn="ctr" defTabSz="914400" rtl="0" eaLnBrk="1" fontAlgn="base" latinLnBrk="0" hangingPunct="1">
              <a:lnSpc>
                <a:spcPct val="90000"/>
              </a:lnSpc>
              <a:spcBef>
                <a:spcPct val="20000"/>
              </a:spcBef>
              <a:spcAft>
                <a:spcPct val="0"/>
              </a:spcAft>
              <a:buClrTx/>
              <a:buSzTx/>
              <a:buFontTx/>
              <a:buNone/>
              <a:tabLst/>
              <a:defRPr/>
            </a:pPr>
            <a:endParaRPr kumimoji="0" lang="en-US" sz="3600" b="0" i="0" u="none" strike="noStrike" kern="0" cap="none" spc="0" normalizeH="0" baseline="0" noProof="0" dirty="0">
              <a:ln>
                <a:noFill/>
              </a:ln>
              <a:solidFill>
                <a:schemeClr val="tx1"/>
              </a:solidFill>
              <a:effectLst>
                <a:outerShdw blurRad="50800" dist="38100" dir="2700000">
                  <a:srgbClr val="000000">
                    <a:alpha val="43000"/>
                  </a:srgbClr>
                </a:outerShdw>
              </a:effectLst>
              <a:uLnTx/>
              <a:uFillTx/>
              <a:latin typeface="Cambria"/>
              <a:ea typeface="+mn-ea"/>
              <a:cs typeface="Cambria"/>
            </a:endParaRPr>
          </a:p>
        </p:txBody>
      </p:sp>
      <p:pic>
        <p:nvPicPr>
          <p:cNvPr id="9" name="First Performance Concert copy.mov">
            <a:hlinkClick r:id="" action="ppaction://media"/>
          </p:cNvPr>
          <p:cNvPicPr/>
          <p:nvPr>
            <a:videoFile r:link="rId1"/>
          </p:nvPr>
        </p:nvPicPr>
        <p:blipFill>
          <a:blip r:embed="rId4"/>
          <a:stretch>
            <a:fillRect/>
          </a:stretch>
        </p:blipFill>
        <p:spPr>
          <a:xfrm>
            <a:off x="0" y="136818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ahoma" pitchFamily="-109" charset="0"/>
              <a:ea typeface="ＭＳ Ｐゴシック" pitchFamily="-109" charset="-128"/>
              <a:cs typeface="ＭＳ Ｐゴシック" pitchFamily="-109" charset="-128"/>
            </a:endParaRPr>
          </a:p>
        </p:txBody>
      </p:sp>
      <p:sp>
        <p:nvSpPr>
          <p:cNvPr id="24581" name="Rectangle 5"/>
          <p:cNvSpPr>
            <a:spLocks noGrp="1" noChangeArrowheads="1"/>
          </p:cNvSpPr>
          <p:nvPr>
            <p:ph type="body" sz="half" idx="4294967295"/>
          </p:nvPr>
        </p:nvSpPr>
        <p:spPr>
          <a:xfrm>
            <a:off x="0" y="278220"/>
            <a:ext cx="9144000" cy="876204"/>
          </a:xfrm>
          <a:effectLst>
            <a:outerShdw blurRad="50800" dist="38100" dir="2700000">
              <a:srgbClr val="000000">
                <a:alpha val="43000"/>
              </a:srgbClr>
            </a:outerShdw>
          </a:effectLst>
        </p:spPr>
        <p:txBody>
          <a:bodyPr/>
          <a:lstStyle/>
          <a:p>
            <a:pPr marL="533400" indent="-533400" algn="ctr" eaLnBrk="1" hangingPunct="1">
              <a:lnSpc>
                <a:spcPct val="90000"/>
              </a:lnSpc>
              <a:buNone/>
            </a:pPr>
            <a:r>
              <a:rPr lang="en-US" sz="4400" b="1" dirty="0" smtClean="0">
                <a:solidFill>
                  <a:srgbClr val="FFFF00"/>
                </a:solidFill>
                <a:latin typeface="Times New Roman" charset="0"/>
              </a:rPr>
              <a:t>Engage the Parents</a:t>
            </a:r>
            <a:endParaRPr lang="en-US" sz="4400" b="1" i="1" u="sng" dirty="0">
              <a:solidFill>
                <a:srgbClr val="FFFF00"/>
              </a:solidFill>
              <a:latin typeface="Times New Roman" charset="0"/>
            </a:endParaRPr>
          </a:p>
        </p:txBody>
      </p:sp>
      <p:pic>
        <p:nvPicPr>
          <p:cNvPr id="15" name="Parent Band.mp4">
            <a:hlinkClick r:id="" action="ppaction://media"/>
          </p:cNvPr>
          <p:cNvPicPr/>
          <p:nvPr>
            <a:videoFile r:link="rId1"/>
          </p:nvPr>
        </p:nvPicPr>
        <p:blipFill>
          <a:blip r:embed="rId4"/>
          <a:stretch>
            <a:fillRect/>
          </a:stretch>
        </p:blipFill>
        <p:spPr>
          <a:xfrm>
            <a:off x="0" y="110256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anim calcmode="lin" valueType="num">
                                      <p:cBhvr>
                                        <p:cTn id="7" dur="1000" fill="hold"/>
                                        <p:tgtEl>
                                          <p:spTgt spid="24581">
                                            <p:txEl>
                                              <p:pRg st="0" end="0"/>
                                            </p:txEl>
                                          </p:spTgt>
                                        </p:tgtEl>
                                        <p:attrNameLst>
                                          <p:attrName>ppt_w</p:attrName>
                                        </p:attrNameLst>
                                      </p:cBhvr>
                                      <p:tavLst>
                                        <p:tav tm="0">
                                          <p:val>
                                            <p:strVal val="#ppt_w*0.05"/>
                                          </p:val>
                                        </p:tav>
                                        <p:tav tm="100000">
                                          <p:val>
                                            <p:strVal val="#ppt_w"/>
                                          </p:val>
                                        </p:tav>
                                      </p:tavLst>
                                    </p:anim>
                                    <p:anim calcmode="lin" valueType="num">
                                      <p:cBhvr>
                                        <p:cTn id="8" dur="1000" fill="hold"/>
                                        <p:tgtEl>
                                          <p:spTgt spid="24581">
                                            <p:txEl>
                                              <p:pRg st="0" end="0"/>
                                            </p:txEl>
                                          </p:spTgt>
                                        </p:tgtEl>
                                        <p:attrNameLst>
                                          <p:attrName>ppt_h</p:attrName>
                                        </p:attrNameLst>
                                      </p:cBhvr>
                                      <p:tavLst>
                                        <p:tav tm="0">
                                          <p:val>
                                            <p:strVal val="#ppt_h"/>
                                          </p:val>
                                        </p:tav>
                                        <p:tav tm="100000">
                                          <p:val>
                                            <p:strVal val="#ppt_h"/>
                                          </p:val>
                                        </p:tav>
                                      </p:tavLst>
                                    </p:anim>
                                    <p:anim calcmode="lin" valueType="num">
                                      <p:cBhvr>
                                        <p:cTn id="9" dur="1000" fill="hold"/>
                                        <p:tgtEl>
                                          <p:spTgt spid="24581">
                                            <p:txEl>
                                              <p:pRg st="0" end="0"/>
                                            </p:txEl>
                                          </p:spTgt>
                                        </p:tgtEl>
                                        <p:attrNameLst>
                                          <p:attrName>ppt_x</p:attrName>
                                        </p:attrNameLst>
                                      </p:cBhvr>
                                      <p:tavLst>
                                        <p:tav tm="0">
                                          <p:val>
                                            <p:strVal val="#ppt_x-.2"/>
                                          </p:val>
                                        </p:tav>
                                        <p:tav tm="100000">
                                          <p:val>
                                            <p:strVal val="#ppt_x"/>
                                          </p:val>
                                        </p:tav>
                                      </p:tavLst>
                                    </p:anim>
                                    <p:anim calcmode="lin" valueType="num">
                                      <p:cBhvr>
                                        <p:cTn id="10" dur="1000" fill="hold"/>
                                        <p:tgtEl>
                                          <p:spTgt spid="24581">
                                            <p:txEl>
                                              <p:pRg st="0" end="0"/>
                                            </p:txEl>
                                          </p:spTgt>
                                        </p:tgtEl>
                                        <p:attrNameLst>
                                          <p:attrName>ppt_y</p:attrName>
                                        </p:attrNameLst>
                                      </p:cBhvr>
                                      <p:tavLst>
                                        <p:tav tm="0">
                                          <p:val>
                                            <p:strVal val="#ppt_y"/>
                                          </p:val>
                                        </p:tav>
                                        <p:tav tm="100000">
                                          <p:val>
                                            <p:strVal val="#ppt_y"/>
                                          </p:val>
                                        </p:tav>
                                      </p:tavLst>
                                    </p:anim>
                                    <p:animEffect transition="in" filter="fade">
                                      <p:cBhvr>
                                        <p:cTn id="11" dur="1000"/>
                                        <p:tgtEl>
                                          <p:spTgt spid="245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
                                        </p:tgtEl>
                                      </p:cBhvr>
                                    </p:cmd>
                                  </p:childTnLst>
                                </p:cTn>
                              </p:par>
                            </p:childTnLst>
                          </p:cTn>
                        </p:par>
                      </p:childTnLst>
                    </p:cTn>
                  </p:par>
                </p:childTnLst>
              </p:cTn>
              <p:nextCondLst>
                <p:cond evt="onClick" delay="0">
                  <p:tgtEl>
                    <p:spTgt spid="15"/>
                  </p:tgtEl>
                </p:cond>
              </p:nextCondLst>
            </p:seq>
            <p:video>
              <p:cMediaNode>
                <p:cTn id="17" fill="hold" display="0">
                  <p:stCondLst>
                    <p:cond delay="indefinite"/>
                  </p:stCondLst>
                  <p:endCondLst>
                    <p:cond evt="onNext" delay="0">
                      <p:tgtEl>
                        <p:sldTgt/>
                      </p:tgtEl>
                    </p:cond>
                    <p:cond evt="onPrev" delay="0">
                      <p:tgtEl>
                        <p:sldTgt/>
                      </p:tgtEl>
                    </p:cond>
                  </p:endCondLst>
                </p:cTn>
                <p:tgtEl>
                  <p:spTgt spid="15"/>
                </p:tgtEl>
              </p:cMediaNode>
            </p:video>
          </p:childTnLst>
        </p:cTn>
      </p:par>
    </p:tnLst>
    <p:bldLst>
      <p:bldP spid="24581" grpId="0" build="p"/>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ahoma" pitchFamily="-109" charset="0"/>
              <a:ea typeface="ＭＳ Ｐゴシック" pitchFamily="-109" charset="-128"/>
              <a:cs typeface="ＭＳ Ｐゴシック" pitchFamily="-109" charset="-128"/>
            </a:endParaRPr>
          </a:p>
        </p:txBody>
      </p:sp>
      <p:sp>
        <p:nvSpPr>
          <p:cNvPr id="24581" name="Rectangle 5"/>
          <p:cNvSpPr>
            <a:spLocks noGrp="1" noChangeArrowheads="1"/>
          </p:cNvSpPr>
          <p:nvPr>
            <p:ph type="body" sz="half" idx="4294967295"/>
          </p:nvPr>
        </p:nvSpPr>
        <p:spPr>
          <a:xfrm>
            <a:off x="0" y="335940"/>
            <a:ext cx="9144000" cy="4953000"/>
          </a:xfrm>
          <a:effectLst>
            <a:outerShdw blurRad="50800" dist="38100" dir="2700000">
              <a:srgbClr val="000000">
                <a:alpha val="43000"/>
              </a:srgbClr>
            </a:outerShdw>
          </a:effectLst>
        </p:spPr>
        <p:txBody>
          <a:bodyPr/>
          <a:lstStyle/>
          <a:p>
            <a:pPr marL="533400" indent="-533400" algn="ctr" eaLnBrk="1" hangingPunct="1">
              <a:lnSpc>
                <a:spcPct val="90000"/>
              </a:lnSpc>
              <a:buNone/>
            </a:pPr>
            <a:r>
              <a:rPr lang="en-US" sz="4400" b="1" dirty="0" smtClean="0">
                <a:solidFill>
                  <a:srgbClr val="FFFF00"/>
                </a:solidFill>
                <a:latin typeface="Times New Roman" charset="0"/>
              </a:rPr>
              <a:t>Broaden Your Base!</a:t>
            </a:r>
            <a:endParaRPr lang="en-US" sz="4400" b="1" i="1" u="sng" dirty="0">
              <a:solidFill>
                <a:srgbClr val="FFFF00"/>
              </a:solidFill>
              <a:latin typeface="Times New Roman" charset="0"/>
            </a:endParaRPr>
          </a:p>
        </p:txBody>
      </p:sp>
      <p:pic>
        <p:nvPicPr>
          <p:cNvPr id="9" name="Picture 8" descr="Screen Shot 2016-02-12 at 7.46.20 AM.png"/>
          <p:cNvPicPr>
            <a:picLocks noChangeAspect="1"/>
          </p:cNvPicPr>
          <p:nvPr/>
        </p:nvPicPr>
        <p:blipFill>
          <a:blip r:embed="rId3"/>
          <a:stretch>
            <a:fillRect/>
          </a:stretch>
        </p:blipFill>
        <p:spPr>
          <a:xfrm>
            <a:off x="5943600" y="1300080"/>
            <a:ext cx="3069427" cy="3695700"/>
          </a:xfrm>
          <a:prstGeom prst="rect">
            <a:avLst/>
          </a:prstGeom>
          <a:ln>
            <a:noFill/>
          </a:ln>
          <a:effectLst>
            <a:reflection stA="50000" endPos="75000" dist="12700" dir="5400000" sy="-100000" algn="bl" rotWithShape="0"/>
            <a:softEdge rad="112500"/>
          </a:effectLst>
        </p:spPr>
      </p:pic>
      <p:pic>
        <p:nvPicPr>
          <p:cNvPr id="10" name="Picture 9" descr="Screen Shot 2016-02-12 at 7.48.01 AM.png"/>
          <p:cNvPicPr>
            <a:picLocks noChangeAspect="1"/>
          </p:cNvPicPr>
          <p:nvPr/>
        </p:nvPicPr>
        <p:blipFill>
          <a:blip r:embed="rId4"/>
          <a:stretch>
            <a:fillRect/>
          </a:stretch>
        </p:blipFill>
        <p:spPr>
          <a:xfrm>
            <a:off x="76200" y="1314510"/>
            <a:ext cx="5874383" cy="3071813"/>
          </a:xfrm>
          <a:prstGeom prst="rect">
            <a:avLst/>
          </a:prstGeom>
          <a:ln>
            <a:noFill/>
          </a:ln>
          <a:effectLst>
            <a:reflection stA="50000" endPos="75000" dist="12700" dir="5400000" sy="-100000" algn="bl" rotWithShape="0"/>
            <a:softEdge rad="112500"/>
          </a:effectLst>
        </p:spPr>
      </p:pic>
      <p:pic>
        <p:nvPicPr>
          <p:cNvPr id="11" name="Picture 10" descr="Screen Shot 2016-02-12 at 7.49.22 AM.png"/>
          <p:cNvPicPr>
            <a:picLocks noChangeAspect="1"/>
          </p:cNvPicPr>
          <p:nvPr/>
        </p:nvPicPr>
        <p:blipFill>
          <a:blip r:embed="rId5"/>
          <a:stretch>
            <a:fillRect/>
          </a:stretch>
        </p:blipFill>
        <p:spPr>
          <a:xfrm>
            <a:off x="5284726" y="3457492"/>
            <a:ext cx="2106674" cy="290988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anim calcmode="lin" valueType="num">
                                      <p:cBhvr>
                                        <p:cTn id="7" dur="1000" fill="hold"/>
                                        <p:tgtEl>
                                          <p:spTgt spid="24581">
                                            <p:txEl>
                                              <p:pRg st="0" end="0"/>
                                            </p:txEl>
                                          </p:spTgt>
                                        </p:tgtEl>
                                        <p:attrNameLst>
                                          <p:attrName>ppt_w</p:attrName>
                                        </p:attrNameLst>
                                      </p:cBhvr>
                                      <p:tavLst>
                                        <p:tav tm="0">
                                          <p:val>
                                            <p:strVal val="#ppt_w*0.05"/>
                                          </p:val>
                                        </p:tav>
                                        <p:tav tm="100000">
                                          <p:val>
                                            <p:strVal val="#ppt_w"/>
                                          </p:val>
                                        </p:tav>
                                      </p:tavLst>
                                    </p:anim>
                                    <p:anim calcmode="lin" valueType="num">
                                      <p:cBhvr>
                                        <p:cTn id="8" dur="1000" fill="hold"/>
                                        <p:tgtEl>
                                          <p:spTgt spid="24581">
                                            <p:txEl>
                                              <p:pRg st="0" end="0"/>
                                            </p:txEl>
                                          </p:spTgt>
                                        </p:tgtEl>
                                        <p:attrNameLst>
                                          <p:attrName>ppt_h</p:attrName>
                                        </p:attrNameLst>
                                      </p:cBhvr>
                                      <p:tavLst>
                                        <p:tav tm="0">
                                          <p:val>
                                            <p:strVal val="#ppt_h"/>
                                          </p:val>
                                        </p:tav>
                                        <p:tav tm="100000">
                                          <p:val>
                                            <p:strVal val="#ppt_h"/>
                                          </p:val>
                                        </p:tav>
                                      </p:tavLst>
                                    </p:anim>
                                    <p:anim calcmode="lin" valueType="num">
                                      <p:cBhvr>
                                        <p:cTn id="9" dur="1000" fill="hold"/>
                                        <p:tgtEl>
                                          <p:spTgt spid="24581">
                                            <p:txEl>
                                              <p:pRg st="0" end="0"/>
                                            </p:txEl>
                                          </p:spTgt>
                                        </p:tgtEl>
                                        <p:attrNameLst>
                                          <p:attrName>ppt_x</p:attrName>
                                        </p:attrNameLst>
                                      </p:cBhvr>
                                      <p:tavLst>
                                        <p:tav tm="0">
                                          <p:val>
                                            <p:strVal val="#ppt_x-.2"/>
                                          </p:val>
                                        </p:tav>
                                        <p:tav tm="100000">
                                          <p:val>
                                            <p:strVal val="#ppt_x"/>
                                          </p:val>
                                        </p:tav>
                                      </p:tavLst>
                                    </p:anim>
                                    <p:anim calcmode="lin" valueType="num">
                                      <p:cBhvr>
                                        <p:cTn id="10" dur="1000" fill="hold"/>
                                        <p:tgtEl>
                                          <p:spTgt spid="24581">
                                            <p:txEl>
                                              <p:pRg st="0" end="0"/>
                                            </p:txEl>
                                          </p:spTgt>
                                        </p:tgtEl>
                                        <p:attrNameLst>
                                          <p:attrName>ppt_y</p:attrName>
                                        </p:attrNameLst>
                                      </p:cBhvr>
                                      <p:tavLst>
                                        <p:tav tm="0">
                                          <p:val>
                                            <p:strVal val="#ppt_y"/>
                                          </p:val>
                                        </p:tav>
                                        <p:tav tm="100000">
                                          <p:val>
                                            <p:strVal val="#ppt_y"/>
                                          </p:val>
                                        </p:tav>
                                      </p:tavLst>
                                    </p:anim>
                                    <p:animEffect transition="in" filter="fade">
                                      <p:cBhvr>
                                        <p:cTn id="11" dur="1000"/>
                                        <p:tgtEl>
                                          <p:spTgt spid="245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DID YOU KNOW . . .</a:t>
            </a:r>
          </a:p>
        </p:txBody>
      </p:sp>
      <p:sp>
        <p:nvSpPr>
          <p:cNvPr id="3075" name="Rectangle 5"/>
          <p:cNvSpPr>
            <a:spLocks noGrp="1" noChangeArrowheads="1"/>
          </p:cNvSpPr>
          <p:nvPr>
            <p:ph type="body" sz="half" idx="1"/>
          </p:nvPr>
        </p:nvSpPr>
        <p:spPr>
          <a:xfrm>
            <a:off x="2133600" y="990600"/>
            <a:ext cx="6781800" cy="5029200"/>
          </a:xfrm>
        </p:spPr>
        <p:txBody>
          <a:bodyPr>
            <a:noAutofit/>
          </a:bodyPr>
          <a:lstStyle/>
          <a:p>
            <a:pPr>
              <a:buNone/>
            </a:pPr>
            <a:r>
              <a:rPr lang="en-US" sz="4000" dirty="0" smtClean="0">
                <a:solidFill>
                  <a:srgbClr val="FFFFFF"/>
                </a:solidFill>
                <a:latin typeface="Cambria"/>
                <a:cs typeface="Cambria"/>
              </a:rPr>
              <a:t>	An interactive poll confirms that music education at an early age greatly increases the likelihood that a child will grow up to seek higher education and ultimately even earn a higher salary.          </a:t>
            </a:r>
            <a:r>
              <a:rPr lang="en-US" sz="4000" i="1" dirty="0" smtClean="0">
                <a:solidFill>
                  <a:srgbClr val="FFFFFF"/>
                </a:solidFill>
                <a:latin typeface="Cambria"/>
                <a:cs typeface="Cambria"/>
              </a:rPr>
              <a:t>(2007 Harris Poll)</a:t>
            </a:r>
          </a:p>
          <a:p>
            <a:pPr>
              <a:buNone/>
            </a:pPr>
            <a:r>
              <a:rPr lang="en-US" sz="4000" i="1" dirty="0" smtClean="0">
                <a:solidFill>
                  <a:srgbClr val="FFFFFF"/>
                </a:solidFill>
                <a:latin typeface="Cambria"/>
                <a:cs typeface="Cambria"/>
              </a:rPr>
              <a:t>	</a:t>
            </a:r>
          </a:p>
          <a:p>
            <a:pPr>
              <a:buNone/>
            </a:pPr>
            <a:r>
              <a:rPr lang="en-US" sz="4000" i="1" dirty="0" smtClean="0">
                <a:solidFill>
                  <a:srgbClr val="FFFFFF"/>
                </a:solidFill>
                <a:latin typeface="Cambria"/>
                <a:cs typeface="Cambria"/>
              </a:rPr>
              <a:t>	</a:t>
            </a:r>
          </a:p>
        </p:txBody>
      </p:sp>
      <p:sp>
        <p:nvSpPr>
          <p:cNvPr id="10" name="TextBox 9"/>
          <p:cNvSpPr txBox="1"/>
          <p:nvPr/>
        </p:nvSpPr>
        <p:spPr>
          <a:xfrm>
            <a:off x="0" y="60960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FFFF"/>
                </a:solidFill>
                <a:latin typeface="Cambria"/>
                <a:cs typeface="Cambria"/>
              </a:rPr>
              <a:t>www.musicachievementcouncil.org</a:t>
            </a:r>
            <a:endParaRPr lang="en-US" sz="3200" dirty="0">
              <a:solidFill>
                <a:srgbClr val="FFFFFF"/>
              </a:solidFill>
              <a:latin typeface="Cambria"/>
              <a:cs typeface="Cambria"/>
            </a:endParaRPr>
          </a:p>
        </p:txBody>
      </p:sp>
      <p:pic>
        <p:nvPicPr>
          <p:cNvPr id="5" name="Picture 4" descr="trumpetcloseup"/>
          <p:cNvPicPr>
            <a:picLocks noGrp="1" noChangeAspect="1" noChangeArrowheads="1"/>
          </p:cNvPicPr>
          <p:nvPr/>
        </p:nvPicPr>
        <p:blipFill>
          <a:blip r:embed="rId2" cstate="print"/>
          <a:stretch>
            <a:fillRect/>
          </a:stretch>
        </p:blipFill>
        <p:spPr bwMode="auto">
          <a:xfrm>
            <a:off x="34337" y="1408624"/>
            <a:ext cx="2404063" cy="3620576"/>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softEdge rad="127000"/>
          </a:effectLst>
        </p:spPr>
      </p:pic>
    </p:spTree>
  </p:cSld>
  <p:clrMapOvr>
    <a:masterClrMapping/>
  </p:clrMapOvr>
  <p:transition advClick="0" advTm="1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ahoma" pitchFamily="-109" charset="0"/>
              <a:ea typeface="ＭＳ Ｐゴシック" pitchFamily="-109" charset="-128"/>
              <a:cs typeface="ＭＳ Ｐゴシック" pitchFamily="-109" charset="-128"/>
            </a:endParaRPr>
          </a:p>
        </p:txBody>
      </p:sp>
      <p:sp>
        <p:nvSpPr>
          <p:cNvPr id="25603" name="Rectangle 2"/>
          <p:cNvSpPr>
            <a:spLocks noGrp="1" noChangeArrowheads="1"/>
          </p:cNvSpPr>
          <p:nvPr>
            <p:ph type="title" idx="4294967295"/>
          </p:nvPr>
        </p:nvSpPr>
        <p:spPr>
          <a:xfrm>
            <a:off x="0" y="80250"/>
            <a:ext cx="9144000" cy="1447800"/>
          </a:xfrm>
          <a:effectLst>
            <a:outerShdw blurRad="50800" dist="38100" dir="2700000">
              <a:srgbClr val="000000">
                <a:alpha val="43000"/>
              </a:srgbClr>
            </a:outerShdw>
          </a:effectLst>
        </p:spPr>
        <p:txBody>
          <a:bodyPr/>
          <a:lstStyle/>
          <a:p>
            <a:pPr eaLnBrk="1" hangingPunct="1"/>
            <a:r>
              <a:rPr lang="en-US" sz="3600" i="1" dirty="0">
                <a:solidFill>
                  <a:srgbClr val="FFFF00"/>
                </a:solidFill>
                <a:effectLst>
                  <a:outerShdw blurRad="50800" dist="38100" dir="2700000">
                    <a:srgbClr val="000000">
                      <a:alpha val="43000"/>
                    </a:srgbClr>
                  </a:outerShdw>
                </a:effectLst>
                <a:latin typeface="Cambria"/>
                <a:cs typeface="Cambria"/>
              </a:rPr>
              <a:t>Focusing on the Classroom</a:t>
            </a:r>
            <a:r>
              <a:rPr lang="en-US" dirty="0" smtClean="0">
                <a:solidFill>
                  <a:srgbClr val="FFFF00"/>
                </a:solidFill>
                <a:effectLst>
                  <a:outerShdw blurRad="50800" dist="38100" dir="2700000">
                    <a:srgbClr val="000000">
                      <a:alpha val="43000"/>
                    </a:srgbClr>
                  </a:outerShdw>
                </a:effectLst>
                <a:latin typeface="Cambria"/>
                <a:cs typeface="Cambria"/>
              </a:rPr>
              <a:t/>
            </a:r>
            <a:br>
              <a:rPr lang="en-US" dirty="0" smtClean="0">
                <a:solidFill>
                  <a:srgbClr val="FFFF00"/>
                </a:solidFill>
                <a:effectLst>
                  <a:outerShdw blurRad="50800" dist="38100" dir="2700000">
                    <a:srgbClr val="000000">
                      <a:alpha val="43000"/>
                    </a:srgbClr>
                  </a:outerShdw>
                </a:effectLst>
                <a:latin typeface="Cambria"/>
                <a:cs typeface="Cambria"/>
              </a:rPr>
            </a:br>
            <a:r>
              <a:rPr lang="en-US" sz="4000" dirty="0" smtClean="0">
                <a:solidFill>
                  <a:srgbClr val="FFFF00"/>
                </a:solidFill>
                <a:effectLst>
                  <a:outerShdw blurRad="50800" dist="38100" dir="2700000">
                    <a:srgbClr val="000000">
                      <a:alpha val="43000"/>
                    </a:srgbClr>
                  </a:outerShdw>
                </a:effectLst>
                <a:latin typeface="Cambria"/>
                <a:cs typeface="Cambria"/>
              </a:rPr>
              <a:t>Recruit: </a:t>
            </a:r>
            <a:r>
              <a:rPr lang="en-US" sz="4000" b="1" dirty="0" smtClean="0">
                <a:solidFill>
                  <a:srgbClr val="FFFF00"/>
                </a:solidFill>
                <a:effectLst>
                  <a:outerShdw blurRad="50800" dist="38100" dir="2700000">
                    <a:srgbClr val="000000">
                      <a:alpha val="43000"/>
                    </a:srgbClr>
                  </a:outerShdw>
                </a:effectLst>
                <a:latin typeface="Cambria"/>
                <a:cs typeface="Cambria"/>
              </a:rPr>
              <a:t>Attract Students </a:t>
            </a:r>
            <a:r>
              <a:rPr lang="en-US" sz="4000" b="1" i="1" dirty="0" smtClean="0">
                <a:solidFill>
                  <a:srgbClr val="FFFF00"/>
                </a:solidFill>
                <a:effectLst>
                  <a:outerShdw blurRad="50800" dist="38100" dir="2700000">
                    <a:srgbClr val="000000">
                      <a:alpha val="43000"/>
                    </a:srgbClr>
                  </a:outerShdw>
                </a:effectLst>
                <a:latin typeface="Cambria"/>
                <a:cs typeface="Cambria"/>
              </a:rPr>
              <a:t>Year-Round</a:t>
            </a:r>
            <a:endParaRPr lang="en-US" sz="4000" b="1" i="1" dirty="0">
              <a:solidFill>
                <a:schemeClr val="tx1"/>
              </a:solidFill>
              <a:effectLst>
                <a:outerShdw blurRad="50800" dist="38100" dir="2700000">
                  <a:srgbClr val="000000">
                    <a:alpha val="43000"/>
                  </a:srgbClr>
                </a:outerShdw>
              </a:effectLst>
              <a:latin typeface="Cambria"/>
              <a:cs typeface="Cambria"/>
            </a:endParaRPr>
          </a:p>
        </p:txBody>
      </p:sp>
      <p:sp>
        <p:nvSpPr>
          <p:cNvPr id="6" name="Rectangle 5"/>
          <p:cNvSpPr>
            <a:spLocks noGrp="1" noChangeArrowheads="1"/>
          </p:cNvSpPr>
          <p:nvPr/>
        </p:nvSpPr>
        <p:spPr bwMode="auto">
          <a:xfrm>
            <a:off x="0" y="1470330"/>
            <a:ext cx="9144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69900" indent="-469900" algn="l" rtl="0" eaLnBrk="0" fontAlgn="base" hangingPunct="0">
              <a:spcBef>
                <a:spcPct val="20000"/>
              </a:spcBef>
              <a:spcAft>
                <a:spcPct val="0"/>
              </a:spcAft>
              <a:buClr>
                <a:schemeClr val="bg2"/>
              </a:buClr>
              <a:buSzPct val="70000"/>
              <a:buFont typeface="Wingdings" charset="2"/>
              <a:buChar char="o"/>
              <a:defRPr sz="3200">
                <a:solidFill>
                  <a:schemeClr val="tx1"/>
                </a:solidFill>
                <a:latin typeface="+mn-lt"/>
                <a:ea typeface="ＭＳ Ｐゴシック" pitchFamily="-109" charset="-128"/>
                <a:cs typeface="ＭＳ Ｐゴシック" pitchFamily="-109" charset="-128"/>
              </a:defRPr>
            </a:lvl1pPr>
            <a:lvl2pPr marL="908050" indent="-436563" algn="l" rtl="0" eaLnBrk="0" fontAlgn="base" hangingPunct="0">
              <a:spcBef>
                <a:spcPct val="20000"/>
              </a:spcBef>
              <a:spcAft>
                <a:spcPct val="0"/>
              </a:spcAft>
              <a:buClr>
                <a:schemeClr val="accent2"/>
              </a:buClr>
              <a:buSzPct val="75000"/>
              <a:buFont typeface="Wingdings" charset="2"/>
              <a:buChar char="n"/>
              <a:defRPr sz="2800">
                <a:solidFill>
                  <a:schemeClr val="tx1"/>
                </a:solidFill>
                <a:latin typeface="+mn-lt"/>
                <a:ea typeface="ＭＳ Ｐゴシック" pitchFamily="-112" charset="-128"/>
              </a:defRPr>
            </a:lvl2pPr>
            <a:lvl3pPr marL="1377950" indent="-468313" algn="l" rtl="0" eaLnBrk="0" fontAlgn="base" hangingPunct="0">
              <a:spcBef>
                <a:spcPct val="20000"/>
              </a:spcBef>
              <a:spcAft>
                <a:spcPct val="0"/>
              </a:spcAft>
              <a:buClr>
                <a:schemeClr val="bg2"/>
              </a:buClr>
              <a:buSzPct val="65000"/>
              <a:buFont typeface="Wingdings" charset="2"/>
              <a:buChar char="o"/>
              <a:defRPr sz="2400">
                <a:solidFill>
                  <a:schemeClr val="tx1"/>
                </a:solidFill>
                <a:latin typeface="+mn-lt"/>
                <a:ea typeface="ＭＳ Ｐゴシック" pitchFamily="-112" charset="-128"/>
              </a:defRPr>
            </a:lvl3pPr>
            <a:lvl4pPr marL="1827213" indent="-438150" algn="l" rtl="0" eaLnBrk="0" fontAlgn="base" hangingPunct="0">
              <a:spcBef>
                <a:spcPct val="20000"/>
              </a:spcBef>
              <a:spcAft>
                <a:spcPct val="0"/>
              </a:spcAft>
              <a:buClr>
                <a:schemeClr val="accent2"/>
              </a:buClr>
              <a:buSzPct val="75000"/>
              <a:buFont typeface="Wingdings" charset="2"/>
              <a:buChar char="n"/>
              <a:defRPr sz="2000">
                <a:solidFill>
                  <a:schemeClr val="tx1"/>
                </a:solidFill>
                <a:latin typeface="+mn-lt"/>
                <a:ea typeface="ＭＳ Ｐゴシック" pitchFamily="-112" charset="-128"/>
              </a:defRPr>
            </a:lvl4pPr>
            <a:lvl5pPr marL="2297113" indent="-468313" algn="l" rtl="0" eaLnBrk="0" fontAlgn="base" hangingPunct="0">
              <a:spcBef>
                <a:spcPct val="20000"/>
              </a:spcBef>
              <a:spcAft>
                <a:spcPct val="0"/>
              </a:spcAft>
              <a:buClr>
                <a:schemeClr val="accent1"/>
              </a:buClr>
              <a:buSzPct val="50000"/>
              <a:buFont typeface="Wingdings" charset="2"/>
              <a:buChar char="o"/>
              <a:defRPr sz="2000">
                <a:solidFill>
                  <a:schemeClr val="tx1"/>
                </a:solidFill>
                <a:latin typeface="+mn-lt"/>
                <a:ea typeface="ＭＳ Ｐゴシック" pitchFamily="-112" charset="-128"/>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a:lstStyle>
          <a:p>
            <a:pPr eaLnBrk="1" hangingPunct="1">
              <a:lnSpc>
                <a:spcPct val="90000"/>
              </a:lnSpc>
              <a:buSzTx/>
              <a:buFont typeface="Wingdings" charset="2"/>
              <a:buChar char="q"/>
            </a:pPr>
            <a:r>
              <a:rPr lang="en-US" sz="3600" dirty="0" smtClean="0">
                <a:solidFill>
                  <a:srgbClr val="FFFFFF"/>
                </a:solidFill>
                <a:effectLst>
                  <a:outerShdw blurRad="50800" dist="38100" dir="2700000">
                    <a:srgbClr val="000000">
                      <a:alpha val="43000"/>
                    </a:srgbClr>
                  </a:outerShdw>
                </a:effectLst>
                <a:latin typeface="Times New Roman"/>
                <a:ea typeface="ＭＳ Ｐゴシック" charset="-128"/>
                <a:cs typeface="Times New Roman"/>
              </a:rPr>
              <a:t>Instrument demos/petting zoos</a:t>
            </a:r>
          </a:p>
        </p:txBody>
      </p:sp>
      <p:pic>
        <p:nvPicPr>
          <p:cNvPr id="9" name="Picture 8" descr="DSC00005.jpg"/>
          <p:cNvPicPr>
            <a:picLocks noChangeAspect="1"/>
          </p:cNvPicPr>
          <p:nvPr/>
        </p:nvPicPr>
        <p:blipFill>
          <a:blip r:embed="rId3"/>
          <a:stretch>
            <a:fillRect/>
          </a:stretch>
        </p:blipFill>
        <p:spPr>
          <a:xfrm>
            <a:off x="3352800" y="2362200"/>
            <a:ext cx="2799394" cy="4191000"/>
          </a:xfrm>
          <a:prstGeom prst="rect">
            <a:avLst/>
          </a:prstGeom>
        </p:spPr>
      </p:pic>
      <p:pic>
        <p:nvPicPr>
          <p:cNvPr id="10" name="Picture 9" descr="images.jpeg"/>
          <p:cNvPicPr>
            <a:picLocks noChangeAspect="1"/>
          </p:cNvPicPr>
          <p:nvPr/>
        </p:nvPicPr>
        <p:blipFill>
          <a:blip r:embed="rId4"/>
          <a:stretch>
            <a:fillRect/>
          </a:stretch>
        </p:blipFill>
        <p:spPr>
          <a:xfrm>
            <a:off x="1371600" y="2258746"/>
            <a:ext cx="6395004" cy="4294454"/>
          </a:xfrm>
          <a:prstGeom prst="rect">
            <a:avLst/>
          </a:prstGeom>
        </p:spPr>
      </p:pic>
      <p:pic>
        <p:nvPicPr>
          <p:cNvPr id="11" name="Picture 10" descr="Petting-Zoo-March-71.jpg"/>
          <p:cNvPicPr>
            <a:picLocks noChangeAspect="1"/>
          </p:cNvPicPr>
          <p:nvPr/>
        </p:nvPicPr>
        <p:blipFill>
          <a:blip r:embed="rId5"/>
          <a:stretch>
            <a:fillRect/>
          </a:stretch>
        </p:blipFill>
        <p:spPr>
          <a:xfrm>
            <a:off x="1371600" y="2272206"/>
            <a:ext cx="6781800" cy="4278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300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0"/>
                                        <p:tgtEl>
                                          <p:spTgt spid="10"/>
                                        </p:tgtEl>
                                      </p:cBhvr>
                                    </p:animEffect>
                                  </p:childTnLst>
                                </p:cTn>
                              </p:par>
                            </p:childTnLst>
                          </p:cTn>
                        </p:par>
                        <p:par>
                          <p:cTn id="11" fill="hold">
                            <p:stCondLst>
                              <p:cond delay="8000"/>
                            </p:stCondLst>
                            <p:childTnLst>
                              <p:par>
                                <p:cTn id="12" presetID="9" presetClass="entr" presetSubtype="0" fill="hold" nodeType="afterEffect">
                                  <p:stCondLst>
                                    <p:cond delay="300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ahoma" pitchFamily="-109" charset="0"/>
              <a:ea typeface="ＭＳ Ｐゴシック" pitchFamily="-109" charset="-128"/>
              <a:cs typeface="ＭＳ Ｐゴシック" pitchFamily="-109" charset="-128"/>
            </a:endParaRPr>
          </a:p>
        </p:txBody>
      </p:sp>
      <p:sp>
        <p:nvSpPr>
          <p:cNvPr id="25603" name="Rectangle 2"/>
          <p:cNvSpPr>
            <a:spLocks noGrp="1" noChangeArrowheads="1"/>
          </p:cNvSpPr>
          <p:nvPr>
            <p:ph type="title" idx="4294967295"/>
          </p:nvPr>
        </p:nvSpPr>
        <p:spPr>
          <a:xfrm>
            <a:off x="0" y="-251640"/>
            <a:ext cx="9144000" cy="1447800"/>
          </a:xfrm>
          <a:effectLst>
            <a:outerShdw blurRad="50800" dist="38100" dir="2700000">
              <a:srgbClr val="000000">
                <a:alpha val="43000"/>
              </a:srgbClr>
            </a:outerShdw>
          </a:effectLst>
        </p:spPr>
        <p:txBody>
          <a:bodyPr/>
          <a:lstStyle/>
          <a:p>
            <a:pPr eaLnBrk="1" hangingPunct="1"/>
            <a:r>
              <a:rPr lang="en-US" sz="4000" b="1" dirty="0" smtClean="0">
                <a:solidFill>
                  <a:srgbClr val="FFFF00"/>
                </a:solidFill>
                <a:effectLst>
                  <a:outerShdw blurRad="50800" dist="38100" dir="2700000">
                    <a:srgbClr val="000000">
                      <a:alpha val="43000"/>
                    </a:srgbClr>
                  </a:outerShdw>
                </a:effectLst>
                <a:latin typeface="Cambria"/>
                <a:cs typeface="Cambria"/>
              </a:rPr>
              <a:t>Retain</a:t>
            </a:r>
            <a:r>
              <a:rPr lang="en-US" sz="4000" dirty="0" smtClean="0">
                <a:solidFill>
                  <a:srgbClr val="FFFF00"/>
                </a:solidFill>
                <a:effectLst>
                  <a:outerShdw blurRad="50800" dist="38100" dir="2700000">
                    <a:srgbClr val="000000">
                      <a:alpha val="43000"/>
                    </a:srgbClr>
                  </a:outerShdw>
                </a:effectLst>
                <a:latin typeface="Cambria"/>
                <a:cs typeface="Cambria"/>
              </a:rPr>
              <a:t>: </a:t>
            </a:r>
            <a:r>
              <a:rPr lang="en-US" sz="4000" b="1" dirty="0" smtClean="0">
                <a:solidFill>
                  <a:srgbClr val="FFFF00"/>
                </a:solidFill>
                <a:effectLst>
                  <a:outerShdw blurRad="50800" dist="38100" dir="2700000">
                    <a:srgbClr val="000000">
                      <a:alpha val="43000"/>
                    </a:srgbClr>
                  </a:outerShdw>
                </a:effectLst>
                <a:latin typeface="Cambria"/>
                <a:cs typeface="Cambria"/>
              </a:rPr>
              <a:t>Keep the students you have!</a:t>
            </a:r>
            <a:endParaRPr lang="en-US" sz="4000" b="1" i="1" dirty="0">
              <a:solidFill>
                <a:schemeClr val="tx1"/>
              </a:solidFill>
              <a:effectLst>
                <a:outerShdw blurRad="50800" dist="38100" dir="2700000">
                  <a:srgbClr val="000000">
                    <a:alpha val="43000"/>
                  </a:srgbClr>
                </a:outerShdw>
              </a:effectLst>
              <a:latin typeface="Cambria"/>
              <a:cs typeface="Cambria"/>
            </a:endParaRPr>
          </a:p>
        </p:txBody>
      </p:sp>
      <p:pic>
        <p:nvPicPr>
          <p:cNvPr id="8" name="REtention.mp4">
            <a:hlinkClick r:id="" action="ppaction://media"/>
          </p:cNvPr>
          <p:cNvPicPr/>
          <p:nvPr>
            <a:videoFile r:link="rId1"/>
          </p:nvPr>
        </p:nvPicPr>
        <p:blipFill>
          <a:blip r:embed="rId4"/>
          <a:stretch>
            <a:fillRect/>
          </a:stretch>
        </p:blipFill>
        <p:spPr>
          <a:xfrm>
            <a:off x="721549" y="939466"/>
            <a:ext cx="7619699" cy="571477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Date Placeholder 4"/>
          <p:cNvSpPr>
            <a:spLocks noGrp="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ahoma" pitchFamily="-109" charset="0"/>
              <a:ea typeface="ＭＳ Ｐゴシック" pitchFamily="-109" charset="-128"/>
              <a:cs typeface="ＭＳ Ｐゴシック" pitchFamily="-109" charset="-128"/>
            </a:endParaRPr>
          </a:p>
        </p:txBody>
      </p:sp>
      <p:sp>
        <p:nvSpPr>
          <p:cNvPr id="44035" name="Rectangle 2"/>
          <p:cNvSpPr>
            <a:spLocks noGrp="1" noChangeArrowheads="1"/>
          </p:cNvSpPr>
          <p:nvPr>
            <p:ph type="title" idx="4294967295"/>
          </p:nvPr>
        </p:nvSpPr>
        <p:spPr>
          <a:xfrm>
            <a:off x="685800" y="-86568"/>
            <a:ext cx="7772400" cy="613127"/>
          </a:xfrm>
          <a:effectLst>
            <a:outerShdw blurRad="50800" dist="38100" dir="2700000">
              <a:srgbClr val="000000">
                <a:alpha val="43000"/>
              </a:srgbClr>
            </a:outerShdw>
          </a:effectLst>
        </p:spPr>
        <p:txBody>
          <a:bodyPr/>
          <a:lstStyle/>
          <a:p>
            <a:pPr eaLnBrk="1" hangingPunct="1"/>
            <a:r>
              <a:rPr lang="en-US" dirty="0" smtClean="0">
                <a:solidFill>
                  <a:srgbClr val="FFFF00"/>
                </a:solidFill>
                <a:effectLst>
                  <a:outerShdw blurRad="50800" dist="38100" dir="2700000">
                    <a:srgbClr val="000000">
                      <a:alpha val="43000"/>
                    </a:srgbClr>
                  </a:outerShdw>
                </a:effectLst>
                <a:latin typeface="Times New Roman" charset="0"/>
              </a:rPr>
              <a:t/>
            </a:r>
            <a:br>
              <a:rPr lang="en-US" dirty="0" smtClean="0">
                <a:solidFill>
                  <a:srgbClr val="FFFF00"/>
                </a:solidFill>
                <a:effectLst>
                  <a:outerShdw blurRad="50800" dist="38100" dir="2700000">
                    <a:srgbClr val="000000">
                      <a:alpha val="43000"/>
                    </a:srgbClr>
                  </a:outerShdw>
                </a:effectLst>
                <a:latin typeface="Times New Roman" charset="0"/>
              </a:rPr>
            </a:br>
            <a:r>
              <a:rPr lang="en-US" dirty="0">
                <a:solidFill>
                  <a:srgbClr val="FFFF00"/>
                </a:solidFill>
                <a:effectLst>
                  <a:outerShdw blurRad="50800" dist="38100" dir="2700000">
                    <a:srgbClr val="000000">
                      <a:alpha val="43000"/>
                    </a:srgbClr>
                  </a:outerShdw>
                </a:effectLst>
                <a:latin typeface="Times New Roman" charset="0"/>
              </a:rPr>
              <a:t> </a:t>
            </a:r>
            <a:r>
              <a:rPr lang="en-US" sz="4000" dirty="0">
                <a:solidFill>
                  <a:srgbClr val="FFFF00"/>
                </a:solidFill>
                <a:effectLst>
                  <a:outerShdw blurRad="50800" dist="38100" dir="2700000">
                    <a:srgbClr val="000000">
                      <a:alpha val="43000"/>
                    </a:srgbClr>
                  </a:outerShdw>
                </a:effectLst>
                <a:latin typeface="Times New Roman" charset="0"/>
              </a:rPr>
              <a:t>Choosing a Music Dealer</a:t>
            </a:r>
            <a:r>
              <a:rPr lang="en-US" dirty="0">
                <a:solidFill>
                  <a:srgbClr val="FFFF00"/>
                </a:solidFill>
                <a:effectLst>
                  <a:outerShdw blurRad="50800" dist="38100" dir="2700000">
                    <a:srgbClr val="000000">
                      <a:alpha val="43000"/>
                    </a:srgbClr>
                  </a:outerShdw>
                </a:effectLst>
                <a:latin typeface="Times New Roman" charset="0"/>
              </a:rPr>
              <a:t> </a:t>
            </a:r>
            <a:br>
              <a:rPr lang="en-US" dirty="0">
                <a:solidFill>
                  <a:srgbClr val="FFFF00"/>
                </a:solidFill>
                <a:effectLst>
                  <a:outerShdw blurRad="50800" dist="38100" dir="2700000">
                    <a:srgbClr val="000000">
                      <a:alpha val="43000"/>
                    </a:srgbClr>
                  </a:outerShdw>
                </a:effectLst>
                <a:latin typeface="Times New Roman" charset="0"/>
              </a:rPr>
            </a:br>
            <a:endParaRPr lang="en-US" sz="1000" dirty="0">
              <a:solidFill>
                <a:srgbClr val="FFFF00"/>
              </a:solidFill>
              <a:effectLst>
                <a:outerShdw blurRad="50800" dist="38100" dir="2700000">
                  <a:srgbClr val="000000">
                    <a:alpha val="43000"/>
                  </a:srgbClr>
                </a:outerShdw>
              </a:effectLst>
              <a:latin typeface="Times New Roman" charset="0"/>
            </a:endParaRPr>
          </a:p>
        </p:txBody>
      </p:sp>
      <p:sp>
        <p:nvSpPr>
          <p:cNvPr id="44037" name="Rectangle 4"/>
          <p:cNvSpPr>
            <a:spLocks noChangeArrowheads="1"/>
          </p:cNvSpPr>
          <p:nvPr/>
        </p:nvSpPr>
        <p:spPr bwMode="auto">
          <a:xfrm>
            <a:off x="4395788" y="3317875"/>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44038" name="Rectangle 5"/>
          <p:cNvSpPr>
            <a:spLocks noChangeArrowheads="1"/>
          </p:cNvSpPr>
          <p:nvPr/>
        </p:nvSpPr>
        <p:spPr bwMode="auto">
          <a:xfrm>
            <a:off x="1143000" y="2514600"/>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44039" name="Rectangle 8"/>
          <p:cNvSpPr>
            <a:spLocks noChangeArrowheads="1"/>
          </p:cNvSpPr>
          <p:nvPr/>
        </p:nvSpPr>
        <p:spPr bwMode="auto">
          <a:xfrm>
            <a:off x="304800" y="1199387"/>
            <a:ext cx="8534400" cy="5324535"/>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3600" dirty="0" smtClean="0">
                <a:solidFill>
                  <a:srgbClr val="FFFF00"/>
                </a:solidFill>
                <a:effectLst>
                  <a:outerShdw blurRad="50800" dist="38100" dir="2700000">
                    <a:srgbClr val="000000">
                      <a:alpha val="43000"/>
                    </a:srgbClr>
                  </a:outerShdw>
                </a:effectLst>
                <a:latin typeface="Times New Roman" charset="0"/>
              </a:rPr>
              <a:t>Dealers Support Our Programs by. . .</a:t>
            </a:r>
            <a:endParaRPr lang="en-US" sz="3600" dirty="0" smtClean="0">
              <a:solidFill>
                <a:srgbClr val="FFFFFF"/>
              </a:solidFill>
              <a:effectLst>
                <a:outerShdw blurRad="50800" dist="38100" dir="2700000">
                  <a:srgbClr val="000000">
                    <a:alpha val="43000"/>
                  </a:srgbClr>
                </a:outerShdw>
              </a:effectLst>
              <a:latin typeface="Times New Roman" charset="0"/>
            </a:endParaRPr>
          </a:p>
          <a:p>
            <a:endParaRPr lang="en-US" sz="800" dirty="0" smtClean="0">
              <a:solidFill>
                <a:srgbClr val="FFFFFF"/>
              </a:solidFill>
              <a:effectLst>
                <a:outerShdw blurRad="50800" dist="38100" dir="2700000">
                  <a:srgbClr val="000000">
                    <a:alpha val="43000"/>
                  </a:srgbClr>
                </a:outerShdw>
              </a:effectLst>
              <a:latin typeface="Times New Roman" charset="0"/>
            </a:endParaRPr>
          </a:p>
          <a:p>
            <a:r>
              <a:rPr lang="en-US" sz="3200" dirty="0" smtClean="0">
                <a:solidFill>
                  <a:srgbClr val="FFFFFF"/>
                </a:solidFill>
                <a:effectLst>
                  <a:outerShdw blurRad="50800" dist="38100" dir="2700000">
                    <a:srgbClr val="000000">
                      <a:alpha val="43000"/>
                    </a:srgbClr>
                  </a:outerShdw>
                </a:effectLst>
                <a:latin typeface="Times New Roman" charset="0"/>
              </a:rPr>
              <a:t>Providing advocacy materials &amp; recruiting help</a:t>
            </a:r>
          </a:p>
          <a:p>
            <a:r>
              <a:rPr lang="en-US" sz="3200" dirty="0" smtClean="0">
                <a:solidFill>
                  <a:srgbClr val="FFFFFF"/>
                </a:solidFill>
                <a:effectLst>
                  <a:outerShdw blurRad="50800" dist="38100" dir="2700000">
                    <a:srgbClr val="000000">
                      <a:alpha val="43000"/>
                    </a:srgbClr>
                  </a:outerShdw>
                </a:effectLst>
                <a:latin typeface="Times New Roman" charset="0"/>
              </a:rPr>
              <a:t>Providing regular </a:t>
            </a:r>
            <a:r>
              <a:rPr lang="en-US" sz="3200" dirty="0">
                <a:solidFill>
                  <a:srgbClr val="FFFFFF"/>
                </a:solidFill>
                <a:effectLst>
                  <a:outerShdw blurRad="50800" dist="38100" dir="2700000">
                    <a:srgbClr val="000000">
                      <a:alpha val="43000"/>
                    </a:srgbClr>
                  </a:outerShdw>
                </a:effectLst>
                <a:latin typeface="Times New Roman" charset="0"/>
              </a:rPr>
              <a:t>service calls</a:t>
            </a:r>
            <a:endParaRPr lang="en-US" sz="3200" dirty="0" smtClean="0">
              <a:solidFill>
                <a:srgbClr val="FFFFFF"/>
              </a:solidFill>
              <a:effectLst>
                <a:outerShdw blurRad="50800" dist="38100" dir="2700000">
                  <a:srgbClr val="000000">
                    <a:alpha val="43000"/>
                  </a:srgbClr>
                </a:outerShdw>
              </a:effectLst>
              <a:latin typeface="Times New Roman" charset="0"/>
            </a:endParaRPr>
          </a:p>
          <a:p>
            <a:r>
              <a:rPr lang="en-US" sz="3200" dirty="0" smtClean="0">
                <a:solidFill>
                  <a:srgbClr val="FFFFFF"/>
                </a:solidFill>
                <a:effectLst>
                  <a:outerShdw blurRad="50800" dist="38100" dir="2700000">
                    <a:srgbClr val="000000">
                      <a:alpha val="43000"/>
                    </a:srgbClr>
                  </a:outerShdw>
                </a:effectLst>
                <a:latin typeface="Times New Roman" charset="0"/>
              </a:rPr>
              <a:t>Ensuring competitive </a:t>
            </a:r>
            <a:r>
              <a:rPr lang="en-US" sz="3200" dirty="0">
                <a:solidFill>
                  <a:srgbClr val="FFFFFF"/>
                </a:solidFill>
                <a:effectLst>
                  <a:outerShdw blurRad="50800" dist="38100" dir="2700000">
                    <a:srgbClr val="000000">
                      <a:alpha val="43000"/>
                    </a:srgbClr>
                  </a:outerShdw>
                </a:effectLst>
                <a:latin typeface="Times New Roman" charset="0"/>
              </a:rPr>
              <a:t>prices</a:t>
            </a:r>
            <a:endParaRPr lang="en-US" sz="3200" dirty="0" smtClean="0">
              <a:solidFill>
                <a:srgbClr val="FFFFFF"/>
              </a:solidFill>
              <a:effectLst>
                <a:outerShdw blurRad="50800" dist="38100" dir="2700000">
                  <a:srgbClr val="000000">
                    <a:alpha val="43000"/>
                  </a:srgbClr>
                </a:outerShdw>
              </a:effectLst>
              <a:latin typeface="Times New Roman" charset="0"/>
            </a:endParaRPr>
          </a:p>
          <a:p>
            <a:r>
              <a:rPr lang="en-US" sz="3200" dirty="0" smtClean="0">
                <a:solidFill>
                  <a:srgbClr val="FFFFFF"/>
                </a:solidFill>
                <a:effectLst>
                  <a:outerShdw blurRad="50800" dist="38100" dir="2700000">
                    <a:srgbClr val="000000">
                      <a:alpha val="43000"/>
                    </a:srgbClr>
                  </a:outerShdw>
                </a:effectLst>
                <a:latin typeface="Times New Roman" charset="0"/>
              </a:rPr>
              <a:t>Offering lease </a:t>
            </a:r>
            <a:r>
              <a:rPr lang="en-US" sz="3200" dirty="0">
                <a:solidFill>
                  <a:srgbClr val="FFFFFF"/>
                </a:solidFill>
                <a:effectLst>
                  <a:outerShdw blurRad="50800" dist="38100" dir="2700000">
                    <a:srgbClr val="000000">
                      <a:alpha val="43000"/>
                    </a:srgbClr>
                  </a:outerShdw>
                </a:effectLst>
                <a:latin typeface="Times New Roman" charset="0"/>
              </a:rPr>
              <a:t>programs for new </a:t>
            </a:r>
            <a:r>
              <a:rPr lang="en-US" sz="3200" dirty="0" smtClean="0">
                <a:solidFill>
                  <a:srgbClr val="FFFFFF"/>
                </a:solidFill>
                <a:effectLst>
                  <a:outerShdw blurRad="50800" dist="38100" dir="2700000">
                    <a:srgbClr val="000000">
                      <a:alpha val="43000"/>
                    </a:srgbClr>
                  </a:outerShdw>
                </a:effectLst>
                <a:latin typeface="Times New Roman" charset="0"/>
              </a:rPr>
              <a:t>instruments </a:t>
            </a:r>
          </a:p>
          <a:p>
            <a:r>
              <a:rPr lang="en-US" sz="3200" dirty="0" smtClean="0">
                <a:solidFill>
                  <a:srgbClr val="FFFFFF"/>
                </a:solidFill>
                <a:effectLst>
                  <a:outerShdw blurRad="50800" dist="38100" dir="2700000">
                    <a:srgbClr val="000000">
                      <a:alpha val="43000"/>
                    </a:srgbClr>
                  </a:outerShdw>
                </a:effectLst>
                <a:latin typeface="Times New Roman" charset="0"/>
              </a:rPr>
              <a:t>Providing folders</a:t>
            </a:r>
            <a:r>
              <a:rPr lang="en-US" sz="3200" dirty="0">
                <a:solidFill>
                  <a:srgbClr val="FFFFFF"/>
                </a:solidFill>
                <a:effectLst>
                  <a:outerShdw blurRad="50800" dist="38100" dir="2700000">
                    <a:srgbClr val="000000">
                      <a:alpha val="43000"/>
                    </a:srgbClr>
                  </a:outerShdw>
                </a:effectLst>
                <a:latin typeface="Times New Roman" charset="0"/>
              </a:rPr>
              <a:t>,</a:t>
            </a:r>
            <a:r>
              <a:rPr lang="en-US" sz="3200" dirty="0" smtClean="0">
                <a:solidFill>
                  <a:srgbClr val="FFFFFF"/>
                </a:solidFill>
                <a:effectLst>
                  <a:outerShdw blurRad="50800" dist="38100" dir="2700000">
                    <a:srgbClr val="000000">
                      <a:alpha val="43000"/>
                    </a:srgbClr>
                  </a:outerShdw>
                </a:effectLst>
                <a:latin typeface="Times New Roman" charset="0"/>
              </a:rPr>
              <a:t> posters, calendars</a:t>
            </a:r>
            <a:r>
              <a:rPr lang="en-US" sz="3200" dirty="0">
                <a:solidFill>
                  <a:srgbClr val="FFFFFF"/>
                </a:solidFill>
                <a:effectLst>
                  <a:outerShdw blurRad="50800" dist="38100" dir="2700000">
                    <a:srgbClr val="000000">
                      <a:alpha val="43000"/>
                    </a:srgbClr>
                  </a:outerShdw>
                </a:effectLst>
                <a:latin typeface="Times New Roman" charset="0"/>
              </a:rPr>
              <a:t>, </a:t>
            </a:r>
            <a:r>
              <a:rPr lang="en-US" sz="3200" dirty="0" smtClean="0">
                <a:solidFill>
                  <a:srgbClr val="FFFFFF"/>
                </a:solidFill>
                <a:effectLst>
                  <a:outerShdw blurRad="50800" dist="38100" dir="2700000">
                    <a:srgbClr val="000000">
                      <a:alpha val="43000"/>
                    </a:srgbClr>
                  </a:outerShdw>
                </a:effectLst>
                <a:latin typeface="Times New Roman" charset="0"/>
              </a:rPr>
              <a:t>nametags. . .</a:t>
            </a:r>
          </a:p>
          <a:p>
            <a:r>
              <a:rPr lang="en-US" sz="3200" dirty="0" smtClean="0">
                <a:solidFill>
                  <a:srgbClr val="FFFFFF"/>
                </a:solidFill>
                <a:effectLst>
                  <a:outerShdw blurRad="50800" dist="38100" dir="2700000">
                    <a:srgbClr val="000000">
                      <a:alpha val="43000"/>
                    </a:srgbClr>
                  </a:outerShdw>
                </a:effectLst>
                <a:latin typeface="Times New Roman" charset="0"/>
              </a:rPr>
              <a:t>Serving as a partner to help develop our programs</a:t>
            </a:r>
          </a:p>
          <a:p>
            <a:pPr algn="r"/>
            <a:endParaRPr lang="en-US" sz="3600" i="1" dirty="0" smtClean="0">
              <a:solidFill>
                <a:srgbClr val="FFFF00"/>
              </a:solidFill>
              <a:effectLst>
                <a:outerShdw blurRad="50800" dist="38100" dir="2700000">
                  <a:srgbClr val="000000">
                    <a:alpha val="43000"/>
                  </a:srgbClr>
                </a:outerShdw>
              </a:effectLst>
              <a:latin typeface="Times New Roman" charset="0"/>
            </a:endParaRPr>
          </a:p>
          <a:p>
            <a:pPr algn="r"/>
            <a:endParaRPr lang="en-US" sz="3600" i="1" dirty="0" smtClean="0">
              <a:solidFill>
                <a:srgbClr val="FFFF00"/>
              </a:solidFill>
              <a:effectLst>
                <a:outerShdw blurRad="50800" dist="38100" dir="2700000">
                  <a:srgbClr val="000000">
                    <a:alpha val="43000"/>
                  </a:srgbClr>
                </a:outerShdw>
              </a:effectLst>
            </a:endParaRPr>
          </a:p>
          <a:p>
            <a:endParaRPr lang="en-US" sz="3200" dirty="0">
              <a:solidFill>
                <a:srgbClr val="FFFFFF"/>
              </a:solidFill>
              <a:effectLst>
                <a:outerShdw blurRad="50800" dist="38100" dir="2700000">
                  <a:srgbClr val="000000">
                    <a:alpha val="43000"/>
                  </a:srgbClr>
                </a:outerShdw>
              </a:effectLst>
              <a:latin typeface="Times New Roman" charset="0"/>
            </a:endParaRPr>
          </a:p>
        </p:txBody>
      </p:sp>
      <p:pic>
        <p:nvPicPr>
          <p:cNvPr id="44040" name="Picture 11" descr="j0217314"/>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28600" y="0"/>
            <a:ext cx="1752600" cy="1244600"/>
          </a:xfrm>
          <a:prstGeom prst="rect">
            <a:avLst/>
          </a:prstGeom>
          <a:noFill/>
          <a:ln w="9525">
            <a:noFill/>
            <a:miter lim="800000"/>
            <a:headEnd/>
            <a:tailEnd/>
          </a:ln>
          <a:effectLst>
            <a:outerShdw blurRad="50800" dist="38100" dir="2700000">
              <a:srgbClr val="000000">
                <a:alpha val="43000"/>
              </a:srgbClr>
            </a:outerShdw>
          </a:effectLst>
        </p:spPr>
      </p:pic>
      <p:sp>
        <p:nvSpPr>
          <p:cNvPr id="8" name="Rectangle 8"/>
          <p:cNvSpPr>
            <a:spLocks noChangeArrowheads="1"/>
          </p:cNvSpPr>
          <p:nvPr/>
        </p:nvSpPr>
        <p:spPr bwMode="auto">
          <a:xfrm>
            <a:off x="312738" y="5018038"/>
            <a:ext cx="8534400" cy="769441"/>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a:r>
              <a:rPr lang="en-US" sz="4400" i="1" dirty="0" smtClean="0">
                <a:solidFill>
                  <a:srgbClr val="FFFF00"/>
                </a:solidFill>
                <a:effectLst>
                  <a:outerShdw blurRad="50800" dist="38100" dir="2700000">
                    <a:srgbClr val="000000">
                      <a:alpha val="43000"/>
                    </a:srgbClr>
                  </a:outerShdw>
                </a:effectLst>
                <a:latin typeface="Times New Roman" charset="0"/>
              </a:rPr>
              <a:t>All </a:t>
            </a:r>
            <a:r>
              <a:rPr lang="en-US" sz="4400" b="1" i="1" u="sng" dirty="0" smtClean="0">
                <a:solidFill>
                  <a:srgbClr val="FFFF00"/>
                </a:solidFill>
                <a:effectLst>
                  <a:outerShdw blurRad="50800" dist="38100" dir="2700000">
                    <a:srgbClr val="000000">
                      <a:alpha val="43000"/>
                    </a:srgbClr>
                  </a:outerShdw>
                </a:effectLst>
                <a:latin typeface="Times New Roman" charset="0"/>
              </a:rPr>
              <a:t>YO</a:t>
            </a:r>
            <a:r>
              <a:rPr lang="en-US" sz="4400" b="1" i="1" dirty="0" smtClean="0">
                <a:solidFill>
                  <a:srgbClr val="FFFF00"/>
                </a:solidFill>
                <a:effectLst>
                  <a:outerShdw blurRad="50800" dist="38100" dir="2700000">
                    <a:srgbClr val="000000">
                      <a:alpha val="43000"/>
                    </a:srgbClr>
                  </a:outerShdw>
                </a:effectLst>
                <a:latin typeface="Times New Roman" charset="0"/>
              </a:rPr>
              <a:t>U </a:t>
            </a:r>
            <a:r>
              <a:rPr lang="en-US" sz="4400" i="1" dirty="0" smtClean="0">
                <a:solidFill>
                  <a:srgbClr val="FFFF00"/>
                </a:solidFill>
                <a:effectLst>
                  <a:outerShdw blurRad="50800" dist="38100" dir="2700000">
                    <a:srgbClr val="000000">
                      <a:alpha val="43000"/>
                    </a:srgbClr>
                  </a:outerShdw>
                </a:effectLst>
                <a:latin typeface="Times New Roman" charset="0"/>
              </a:rPr>
              <a:t>have to do is ask!!!</a:t>
            </a:r>
            <a:endParaRPr lang="en-US" sz="4400" dirty="0" smtClean="0">
              <a:solidFill>
                <a:srgbClr val="FFFFFF"/>
              </a:solidFill>
              <a:effectLst>
                <a:outerShdw blurRad="50800" dist="38100" dir="2700000">
                  <a:srgbClr val="000000">
                    <a:alpha val="43000"/>
                  </a:srgbClr>
                </a:outerShdw>
              </a:effectLst>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slide(fromBottom)">
                                      <p:cBhvr>
                                        <p:cTn id="7" dur="1000"/>
                                        <p:tgtEl>
                                          <p:spTgt spid="44039"/>
                                        </p:tgtEl>
                                      </p:cBhvr>
                                    </p:animEffect>
                                  </p:childTnLst>
                                </p:cTn>
                              </p:par>
                            </p:childTnLst>
                          </p:cTn>
                        </p:par>
                        <p:par>
                          <p:cTn id="8" fill="hold">
                            <p:stCondLst>
                              <p:cond delay="1000"/>
                            </p:stCondLst>
                            <p:childTnLst>
                              <p:par>
                                <p:cTn id="9" presetID="12" presetClass="entr" presetSubtype="2" fill="hold" grpId="0" nodeType="afterEffect">
                                  <p:stCondLst>
                                    <p:cond delay="5000"/>
                                  </p:stCondLst>
                                  <p:childTnLst>
                                    <p:set>
                                      <p:cBhvr>
                                        <p:cTn id="10" dur="1" fill="hold">
                                          <p:stCondLst>
                                            <p:cond delay="0"/>
                                          </p:stCondLst>
                                        </p:cTn>
                                        <p:tgtEl>
                                          <p:spTgt spid="8"/>
                                        </p:tgtEl>
                                        <p:attrNameLst>
                                          <p:attrName>style.visibility</p:attrName>
                                        </p:attrNameLst>
                                      </p:cBhvr>
                                      <p:to>
                                        <p:strVal val="visible"/>
                                      </p:to>
                                    </p:set>
                                    <p:animEffect transition="in" filter="slide(fromRigh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9" grpId="0"/>
      <p:bldP spid="8" grpId="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Date Placeholder 4"/>
          <p:cNvSpPr>
            <a:spLocks noGrp="1"/>
          </p:cNvSpPr>
          <p:nvPr>
            <p:ph type="dt" sz="quarter" idx="10"/>
          </p:nvPr>
        </p:nvSpPr>
        <p:spPr>
          <a:effectLst>
            <a:outerShdw blurRad="50800" dist="38100" dir="2700000" algn="ctr" rotWithShape="0">
              <a:srgbClr val="000000">
                <a:alpha val="43000"/>
              </a:srgbClr>
            </a:outerShdw>
          </a:effectLst>
        </p:spPr>
        <p:txBody>
          <a:bodyPr/>
          <a:lstStyle/>
          <a:p>
            <a:pPr>
              <a:defRPr/>
            </a:pPr>
            <a:endParaRPr lang="en-US">
              <a:latin typeface="Tahoma" pitchFamily="-109" charset="0"/>
              <a:ea typeface="ＭＳ Ｐゴシック" pitchFamily="-109" charset="-128"/>
              <a:cs typeface="ＭＳ Ｐゴシック" pitchFamily="-109" charset="-128"/>
            </a:endParaRPr>
          </a:p>
        </p:txBody>
      </p:sp>
      <p:sp>
        <p:nvSpPr>
          <p:cNvPr id="46083" name="Rectangle 2"/>
          <p:cNvSpPr>
            <a:spLocks noGrp="1" noChangeArrowheads="1"/>
          </p:cNvSpPr>
          <p:nvPr>
            <p:ph type="title" idx="4294967295"/>
          </p:nvPr>
        </p:nvSpPr>
        <p:spPr>
          <a:xfrm>
            <a:off x="0" y="-306042"/>
            <a:ext cx="9144000" cy="1143000"/>
          </a:xfrm>
          <a:effectLst>
            <a:outerShdw blurRad="50800" dist="38100" dir="2700000">
              <a:srgbClr val="000000">
                <a:alpha val="43000"/>
              </a:srgbClr>
            </a:outerShdw>
          </a:effectLst>
        </p:spPr>
        <p:txBody>
          <a:bodyPr/>
          <a:lstStyle/>
          <a:p>
            <a:pPr eaLnBrk="1" hangingPunct="1"/>
            <a:r>
              <a:rPr lang="en-US" dirty="0" smtClean="0">
                <a:solidFill>
                  <a:srgbClr val="FFFF00"/>
                </a:solidFill>
                <a:effectLst>
                  <a:outerShdw blurRad="50800" dist="38100" dir="2700000">
                    <a:srgbClr val="000000">
                      <a:alpha val="43000"/>
                    </a:srgbClr>
                  </a:outerShdw>
                </a:effectLst>
                <a:latin typeface="Times New Roman" charset="0"/>
              </a:rPr>
              <a:t/>
            </a:r>
            <a:br>
              <a:rPr lang="en-US" dirty="0" smtClean="0">
                <a:solidFill>
                  <a:srgbClr val="FFFF00"/>
                </a:solidFill>
                <a:effectLst>
                  <a:outerShdw blurRad="50800" dist="38100" dir="2700000">
                    <a:srgbClr val="000000">
                      <a:alpha val="43000"/>
                    </a:srgbClr>
                  </a:outerShdw>
                </a:effectLst>
                <a:latin typeface="Times New Roman" charset="0"/>
              </a:rPr>
            </a:br>
            <a:r>
              <a:rPr lang="en-US" dirty="0" smtClean="0">
                <a:solidFill>
                  <a:srgbClr val="FFFF00"/>
                </a:solidFill>
                <a:effectLst>
                  <a:outerShdw blurRad="50800" dist="38100" dir="2700000">
                    <a:srgbClr val="000000">
                      <a:alpha val="43000"/>
                    </a:srgbClr>
                  </a:outerShdw>
                </a:effectLst>
                <a:latin typeface="Times New Roman" charset="0"/>
              </a:rPr>
              <a:t> </a:t>
            </a:r>
            <a:r>
              <a:rPr lang="en-US" sz="4000" dirty="0" smtClean="0">
                <a:solidFill>
                  <a:srgbClr val="FFFF00"/>
                </a:solidFill>
                <a:effectLst>
                  <a:outerShdw blurRad="50800" dist="38100" dir="2700000">
                    <a:srgbClr val="000000">
                      <a:alpha val="43000"/>
                    </a:srgbClr>
                  </a:outerShdw>
                </a:effectLst>
                <a:latin typeface="Times New Roman" charset="0"/>
              </a:rPr>
              <a:t>Instrument Replacement: </a:t>
            </a:r>
            <a:r>
              <a:rPr lang="en-US" sz="4000" u="sng" dirty="0" smtClean="0">
                <a:solidFill>
                  <a:srgbClr val="FFFF00"/>
                </a:solidFill>
                <a:effectLst>
                  <a:outerShdw blurRad="50800" dist="38100" dir="2700000">
                    <a:srgbClr val="000000">
                      <a:alpha val="43000"/>
                    </a:srgbClr>
                  </a:outerShdw>
                </a:effectLst>
                <a:latin typeface="Times New Roman" charset="0"/>
              </a:rPr>
              <a:t>The 5-Year Plan</a:t>
            </a:r>
            <a:r>
              <a:rPr lang="en-US" dirty="0" smtClean="0">
                <a:solidFill>
                  <a:srgbClr val="FFFF00"/>
                </a:solidFill>
                <a:effectLst>
                  <a:outerShdw blurRad="50800" dist="38100" dir="2700000">
                    <a:srgbClr val="000000">
                      <a:alpha val="43000"/>
                    </a:srgbClr>
                  </a:outerShdw>
                </a:effectLst>
                <a:latin typeface="Times New Roman" charset="0"/>
              </a:rPr>
              <a:t/>
            </a:r>
            <a:br>
              <a:rPr lang="en-US" dirty="0" smtClean="0">
                <a:solidFill>
                  <a:srgbClr val="FFFF00"/>
                </a:solidFill>
                <a:effectLst>
                  <a:outerShdw blurRad="50800" dist="38100" dir="2700000">
                    <a:srgbClr val="000000">
                      <a:alpha val="43000"/>
                    </a:srgbClr>
                  </a:outerShdw>
                </a:effectLst>
                <a:latin typeface="Times New Roman" charset="0"/>
              </a:rPr>
            </a:br>
            <a:endParaRPr lang="en-US" sz="1000" dirty="0">
              <a:solidFill>
                <a:srgbClr val="FFFF00"/>
              </a:solidFill>
              <a:effectLst>
                <a:outerShdw blurRad="50800" dist="38100" dir="2700000">
                  <a:srgbClr val="000000">
                    <a:alpha val="43000"/>
                  </a:srgbClr>
                </a:outerShdw>
              </a:effectLst>
              <a:latin typeface="Times New Roman" charset="0"/>
            </a:endParaRPr>
          </a:p>
        </p:txBody>
      </p:sp>
      <p:sp>
        <p:nvSpPr>
          <p:cNvPr id="46084" name="Rectangle 4"/>
          <p:cNvSpPr>
            <a:spLocks noChangeArrowheads="1"/>
          </p:cNvSpPr>
          <p:nvPr/>
        </p:nvSpPr>
        <p:spPr bwMode="auto">
          <a:xfrm>
            <a:off x="4395788" y="3317875"/>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46085" name="Rectangle 5"/>
          <p:cNvSpPr>
            <a:spLocks noChangeArrowheads="1"/>
          </p:cNvSpPr>
          <p:nvPr/>
        </p:nvSpPr>
        <p:spPr bwMode="auto">
          <a:xfrm>
            <a:off x="1143000" y="2514600"/>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46087" name="Rectangle 8"/>
          <p:cNvSpPr>
            <a:spLocks noChangeArrowheads="1"/>
          </p:cNvSpPr>
          <p:nvPr/>
        </p:nvSpPr>
        <p:spPr bwMode="auto">
          <a:xfrm>
            <a:off x="242047" y="1140529"/>
            <a:ext cx="8534400" cy="3662541"/>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buFont typeface="Arial" charset="0"/>
              <a:buNone/>
            </a:pPr>
            <a:r>
              <a:rPr lang="en-US" sz="3200" dirty="0" smtClean="0">
                <a:solidFill>
                  <a:srgbClr val="FFFFFF"/>
                </a:solidFill>
                <a:effectLst>
                  <a:outerShdw blurRad="50800" dist="38100" dir="2700000">
                    <a:srgbClr val="000000">
                      <a:alpha val="43000"/>
                    </a:srgbClr>
                  </a:outerShdw>
                </a:effectLst>
                <a:latin typeface="Times New Roman" charset="0"/>
              </a:rPr>
              <a:t>1</a:t>
            </a:r>
            <a:r>
              <a:rPr lang="en-US" sz="3200" dirty="0">
                <a:solidFill>
                  <a:srgbClr val="FFFFFF"/>
                </a:solidFill>
                <a:effectLst>
                  <a:outerShdw blurRad="50800" dist="38100" dir="2700000">
                    <a:srgbClr val="000000">
                      <a:alpha val="43000"/>
                    </a:srgbClr>
                  </a:outerShdw>
                </a:effectLst>
                <a:latin typeface="Times New Roman" charset="0"/>
              </a:rPr>
              <a:t>.  Evaluate the </a:t>
            </a:r>
            <a:r>
              <a:rPr lang="en-US" sz="3200" dirty="0" smtClean="0">
                <a:solidFill>
                  <a:srgbClr val="FFFFFF"/>
                </a:solidFill>
                <a:effectLst>
                  <a:outerShdw blurRad="50800" dist="38100" dir="2700000">
                    <a:srgbClr val="000000">
                      <a:alpha val="43000"/>
                    </a:srgbClr>
                  </a:outerShdw>
                </a:effectLst>
                <a:latin typeface="Times New Roman" charset="0"/>
              </a:rPr>
              <a:t>instruments/equipment. </a:t>
            </a:r>
            <a:r>
              <a:rPr lang="en-US" sz="3200" dirty="0">
                <a:solidFill>
                  <a:srgbClr val="FFFFFF"/>
                </a:solidFill>
                <a:effectLst>
                  <a:outerShdw blurRad="50800" dist="38100" dir="2700000">
                    <a:srgbClr val="000000">
                      <a:alpha val="43000"/>
                    </a:srgbClr>
                  </a:outerShdw>
                </a:effectLst>
                <a:latin typeface="Times New Roman" charset="0"/>
              </a:rPr>
              <a:t>Create an </a:t>
            </a:r>
            <a:r>
              <a:rPr lang="en-US" sz="3200" dirty="0">
                <a:solidFill>
                  <a:srgbClr val="FFFF00"/>
                </a:solidFill>
                <a:effectLst>
                  <a:outerShdw blurRad="50800" dist="38100" dir="2700000">
                    <a:srgbClr val="000000">
                      <a:alpha val="43000"/>
                    </a:srgbClr>
                  </a:outerShdw>
                </a:effectLst>
                <a:latin typeface="Times New Roman" charset="0"/>
              </a:rPr>
              <a:t>Inventory Record Guide</a:t>
            </a:r>
            <a:endParaRPr lang="en-US" dirty="0">
              <a:solidFill>
                <a:srgbClr val="FFFFFF"/>
              </a:solidFill>
              <a:effectLst>
                <a:outerShdw blurRad="50800" dist="38100" dir="2700000">
                  <a:srgbClr val="000000">
                    <a:alpha val="43000"/>
                  </a:srgbClr>
                </a:outerShdw>
              </a:effectLst>
              <a:latin typeface="Times New Roman" charset="0"/>
            </a:endParaRPr>
          </a:p>
          <a:p>
            <a:pPr marL="457200" indent="-457200">
              <a:buFont typeface="Arial" charset="0"/>
              <a:buAutoNum type="arabicPeriod"/>
            </a:pPr>
            <a:endParaRPr lang="en-US" dirty="0">
              <a:solidFill>
                <a:srgbClr val="FFFFFF"/>
              </a:solidFill>
              <a:effectLst>
                <a:outerShdw blurRad="50800" dist="38100" dir="2700000">
                  <a:srgbClr val="000000">
                    <a:alpha val="43000"/>
                  </a:srgbClr>
                </a:outerShdw>
              </a:effectLst>
              <a:latin typeface="Times New Roman" charset="0"/>
            </a:endParaRPr>
          </a:p>
          <a:p>
            <a:pPr marL="457200" indent="-457200">
              <a:buFont typeface="Arial" charset="0"/>
              <a:buAutoNum type="arabicPeriod"/>
            </a:pPr>
            <a:endParaRPr lang="en-US" dirty="0">
              <a:solidFill>
                <a:srgbClr val="FFFFFF"/>
              </a:solidFill>
              <a:effectLst>
                <a:outerShdw blurRad="50800" dist="38100" dir="2700000">
                  <a:srgbClr val="000000">
                    <a:alpha val="43000"/>
                  </a:srgbClr>
                </a:outerShdw>
              </a:effectLst>
              <a:latin typeface="Times New Roman" charset="0"/>
            </a:endParaRPr>
          </a:p>
          <a:p>
            <a:pPr marL="457200" indent="-457200">
              <a:buFont typeface="Arial" charset="0"/>
              <a:buAutoNum type="arabicPeriod"/>
            </a:pPr>
            <a:endParaRPr lang="en-US" dirty="0">
              <a:solidFill>
                <a:srgbClr val="FFFFFF"/>
              </a:solidFill>
              <a:effectLst>
                <a:outerShdw blurRad="50800" dist="38100" dir="2700000">
                  <a:srgbClr val="000000">
                    <a:alpha val="43000"/>
                  </a:srgbClr>
                </a:outerShdw>
              </a:effectLst>
              <a:latin typeface="Times New Roman" charset="0"/>
            </a:endParaRPr>
          </a:p>
          <a:p>
            <a:pPr marL="457200" indent="-457200">
              <a:buFont typeface="Arial" charset="0"/>
              <a:buNone/>
            </a:pPr>
            <a:endParaRPr lang="en-US" dirty="0">
              <a:solidFill>
                <a:srgbClr val="FFFFFF"/>
              </a:solidFill>
              <a:effectLst>
                <a:outerShdw blurRad="50800" dist="38100" dir="2700000">
                  <a:srgbClr val="000000">
                    <a:alpha val="43000"/>
                  </a:srgbClr>
                </a:outerShdw>
              </a:effectLst>
              <a:latin typeface="Times New Roman" charset="0"/>
            </a:endParaRPr>
          </a:p>
          <a:p>
            <a:pPr marL="457200" indent="-457200">
              <a:buFont typeface="Arial" charset="0"/>
              <a:buAutoNum type="arabicPeriod"/>
            </a:pPr>
            <a:endParaRPr lang="en-US" dirty="0">
              <a:solidFill>
                <a:srgbClr val="FFFFFF"/>
              </a:solidFill>
              <a:effectLst>
                <a:outerShdw blurRad="50800" dist="38100" dir="2700000">
                  <a:srgbClr val="000000">
                    <a:alpha val="43000"/>
                  </a:srgbClr>
                </a:outerShdw>
              </a:effectLst>
              <a:latin typeface="Times New Roman" charset="0"/>
            </a:endParaRPr>
          </a:p>
          <a:p>
            <a:pPr marL="457200" indent="-457200">
              <a:buFont typeface="Arial" charset="0"/>
              <a:buAutoNum type="arabicPeriod"/>
            </a:pPr>
            <a:endParaRPr lang="en-US" dirty="0">
              <a:solidFill>
                <a:srgbClr val="FFFFFF"/>
              </a:solidFill>
              <a:effectLst>
                <a:outerShdw blurRad="50800" dist="38100" dir="2700000">
                  <a:srgbClr val="000000">
                    <a:alpha val="43000"/>
                  </a:srgbClr>
                </a:outerShdw>
              </a:effectLst>
              <a:latin typeface="Times New Roman" charset="0"/>
            </a:endParaRPr>
          </a:p>
          <a:p>
            <a:pPr marL="457200" indent="-457200">
              <a:buFont typeface="Arial" charset="0"/>
              <a:buAutoNum type="arabicPeriod"/>
            </a:pPr>
            <a:endParaRPr lang="en-US" dirty="0">
              <a:solidFill>
                <a:srgbClr val="FFFFFF"/>
              </a:solidFill>
              <a:effectLst>
                <a:outerShdw blurRad="50800" dist="38100" dir="2700000">
                  <a:srgbClr val="000000">
                    <a:alpha val="43000"/>
                  </a:srgbClr>
                </a:outerShdw>
              </a:effectLst>
              <a:latin typeface="Times New Roman" charset="0"/>
            </a:endParaRPr>
          </a:p>
        </p:txBody>
      </p:sp>
      <p:pic>
        <p:nvPicPr>
          <p:cNvPr id="46088" name="Picture 12" descr="Exhibit1"/>
          <p:cNvPicPr>
            <a:picLocks noChangeAspect="1" noChangeArrowheads="1"/>
          </p:cNvPicPr>
          <p:nvPr/>
        </p:nvPicPr>
        <p:blipFill>
          <a:blip r:embed="rId3"/>
          <a:srcRect/>
          <a:stretch>
            <a:fillRect/>
          </a:stretch>
        </p:blipFill>
        <p:spPr bwMode="auto">
          <a:xfrm>
            <a:off x="381000" y="2337710"/>
            <a:ext cx="8534400" cy="2955016"/>
          </a:xfrm>
          <a:prstGeom prst="rect">
            <a:avLst/>
          </a:prstGeom>
          <a:noFill/>
          <a:ln w="9525">
            <a:noFill/>
            <a:miter lim="800000"/>
            <a:headEnd/>
            <a:tailEnd/>
          </a:ln>
          <a:effectLst>
            <a:outerShdw blurRad="50800" dist="38100" dir="2700000">
              <a:srgbClr val="000000">
                <a:alpha val="43000"/>
              </a:srgbClr>
            </a:outerShdw>
          </a:effectLst>
        </p:spPr>
      </p:pic>
      <p:sp>
        <p:nvSpPr>
          <p:cNvPr id="10" name="TextBox 9"/>
          <p:cNvSpPr txBox="1"/>
          <p:nvPr/>
        </p:nvSpPr>
        <p:spPr>
          <a:xfrm>
            <a:off x="76200" y="5360580"/>
            <a:ext cx="9165741" cy="1323439"/>
          </a:xfrm>
          <a:prstGeom prst="rect">
            <a:avLst/>
          </a:prstGeom>
          <a:noFill/>
          <a:effectLst>
            <a:outerShdw blurRad="50800" dist="38100" dir="2700000">
              <a:srgbClr val="000000">
                <a:alpha val="43000"/>
              </a:srgbClr>
            </a:outerShdw>
          </a:effectLst>
        </p:spPr>
        <p:txBody>
          <a:bodyPr wrap="none" rtlCol="0">
            <a:spAutoFit/>
          </a:bodyPr>
          <a:lstStyle/>
          <a:p>
            <a:r>
              <a:rPr lang="en-US" sz="4000" b="1" u="sng" dirty="0" smtClean="0">
                <a:solidFill>
                  <a:srgbClr val="FFFFFF"/>
                </a:solidFill>
                <a:effectLst>
                  <a:outerShdw blurRad="50800" dist="38100" dir="2700000">
                    <a:srgbClr val="000000">
                      <a:alpha val="43000"/>
                    </a:srgbClr>
                  </a:outerShdw>
                </a:effectLst>
                <a:latin typeface="Times New Roman" charset="0"/>
              </a:rPr>
              <a:t>HINT</a:t>
            </a:r>
            <a:r>
              <a:rPr lang="en-US" sz="4000" b="1" dirty="0" smtClean="0">
                <a:solidFill>
                  <a:srgbClr val="FFFFFF"/>
                </a:solidFill>
                <a:effectLst>
                  <a:outerShdw blurRad="50800" dist="38100" dir="2700000">
                    <a:srgbClr val="000000">
                      <a:alpha val="43000"/>
                    </a:srgbClr>
                  </a:outerShdw>
                </a:effectLst>
                <a:latin typeface="Times New Roman" charset="0"/>
              </a:rPr>
              <a:t>: </a:t>
            </a:r>
            <a:r>
              <a:rPr lang="en-US" sz="4000" dirty="0" smtClean="0">
                <a:solidFill>
                  <a:srgbClr val="FFFFFF"/>
                </a:solidFill>
                <a:effectLst>
                  <a:outerShdw blurRad="50800" dist="38100" dir="2700000">
                    <a:srgbClr val="000000">
                      <a:alpha val="43000"/>
                    </a:srgbClr>
                  </a:outerShdw>
                </a:effectLst>
                <a:latin typeface="Times New Roman" charset="0"/>
              </a:rPr>
              <a:t>Know your school’s Fiscal Policies!</a:t>
            </a:r>
          </a:p>
          <a:p>
            <a:endParaRPr lang="en-US" sz="4000" dirty="0">
              <a:effectLst>
                <a:outerShdw blurRad="50800" dist="38100" dir="2700000">
                  <a:srgbClr val="000000">
                    <a:alpha val="43000"/>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Date Placeholder 4"/>
          <p:cNvSpPr txBox="1">
            <a:spLocks noGrp="1"/>
          </p:cNvSpPr>
          <p:nvPr/>
        </p:nvSpPr>
        <p:spPr bwMode="auto">
          <a:xfrm>
            <a:off x="685800" y="6248400"/>
            <a:ext cx="1905000" cy="457200"/>
          </a:xfrm>
          <a:prstGeom prst="rect">
            <a:avLst/>
          </a:prstGeom>
          <a:noFill/>
          <a:ln>
            <a:miter lim="800000"/>
            <a:headEnd/>
            <a:tailEnd/>
          </a:ln>
          <a:effectLst>
            <a:outerShdw blurRad="50800" dist="38100" dir="2700000" algn="ctr" rotWithShape="0">
              <a:srgbClr val="000000">
                <a:alpha val="43000"/>
              </a:srgbClr>
            </a:outerShdw>
          </a:effectLst>
        </p:spPr>
        <p:txBody>
          <a:bodyPr>
            <a:prstTxWarp prst="textNoShape">
              <a:avLst/>
            </a:prstTxWarp>
          </a:bodyPr>
          <a:lstStyle/>
          <a:p>
            <a:pPr>
              <a:defRPr/>
            </a:pPr>
            <a:endParaRPr lang="en-US" sz="1400">
              <a:latin typeface="Tahoma" pitchFamily="-109" charset="0"/>
              <a:ea typeface="ＭＳ Ｐゴシック" pitchFamily="-109" charset="-128"/>
              <a:cs typeface="ＭＳ Ｐゴシック" pitchFamily="-109" charset="-128"/>
            </a:endParaRPr>
          </a:p>
        </p:txBody>
      </p:sp>
      <p:sp>
        <p:nvSpPr>
          <p:cNvPr id="54275" name="Rectangle 2"/>
          <p:cNvSpPr>
            <a:spLocks noGrp="1" noChangeArrowheads="1"/>
          </p:cNvSpPr>
          <p:nvPr>
            <p:ph type="title" idx="4294967295"/>
          </p:nvPr>
        </p:nvSpPr>
        <p:spPr>
          <a:xfrm>
            <a:off x="0" y="152400"/>
            <a:ext cx="9144000" cy="1143000"/>
          </a:xfrm>
          <a:effectLst>
            <a:outerShdw blurRad="50800" dist="38100" dir="2700000">
              <a:srgbClr val="000000">
                <a:alpha val="43000"/>
              </a:srgbClr>
            </a:outerShdw>
          </a:effectLst>
        </p:spPr>
        <p:txBody>
          <a:bodyPr/>
          <a:lstStyle/>
          <a:p>
            <a:pPr eaLnBrk="1" hangingPunct="1"/>
            <a:r>
              <a:rPr lang="en-US" sz="4000" b="1" i="1" dirty="0" smtClean="0">
                <a:solidFill>
                  <a:srgbClr val="FFFF00"/>
                </a:solidFill>
                <a:effectLst>
                  <a:outerShdw blurRad="50800" dist="38100" dir="2700000">
                    <a:srgbClr val="000000">
                      <a:alpha val="43000"/>
                    </a:srgbClr>
                  </a:outerShdw>
                </a:effectLst>
                <a:latin typeface="Cambria"/>
                <a:cs typeface="Cambria"/>
              </a:rPr>
              <a:t>Telling the Story: DATA! DATA! DATA!</a:t>
            </a:r>
            <a:r>
              <a:rPr lang="en-US" dirty="0" smtClean="0">
                <a:solidFill>
                  <a:srgbClr val="FFFF00"/>
                </a:solidFill>
                <a:effectLst>
                  <a:outerShdw blurRad="50800" dist="38100" dir="2700000">
                    <a:srgbClr val="000000">
                      <a:alpha val="43000"/>
                    </a:srgbClr>
                  </a:outerShdw>
                </a:effectLst>
                <a:latin typeface="Cambria"/>
                <a:cs typeface="Cambria"/>
              </a:rPr>
              <a:t/>
            </a:r>
            <a:br>
              <a:rPr lang="en-US" dirty="0" smtClean="0">
                <a:solidFill>
                  <a:srgbClr val="FFFF00"/>
                </a:solidFill>
                <a:effectLst>
                  <a:outerShdw blurRad="50800" dist="38100" dir="2700000">
                    <a:srgbClr val="000000">
                      <a:alpha val="43000"/>
                    </a:srgbClr>
                  </a:outerShdw>
                </a:effectLst>
                <a:latin typeface="Cambria"/>
                <a:cs typeface="Cambria"/>
              </a:rPr>
            </a:br>
            <a:endParaRPr lang="en-US" dirty="0">
              <a:effectLst>
                <a:outerShdw blurRad="50800" dist="38100" dir="2700000">
                  <a:srgbClr val="000000">
                    <a:alpha val="43000"/>
                  </a:srgbClr>
                </a:outerShdw>
              </a:effectLst>
              <a:latin typeface="Cambria"/>
              <a:cs typeface="Cambria"/>
            </a:endParaRPr>
          </a:p>
        </p:txBody>
      </p:sp>
      <p:sp>
        <p:nvSpPr>
          <p:cNvPr id="54276" name="Rectangle 4"/>
          <p:cNvSpPr>
            <a:spLocks noChangeArrowheads="1"/>
          </p:cNvSpPr>
          <p:nvPr/>
        </p:nvSpPr>
        <p:spPr bwMode="auto">
          <a:xfrm>
            <a:off x="4395788" y="3317875"/>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54277" name="Rectangle 5"/>
          <p:cNvSpPr>
            <a:spLocks noChangeArrowheads="1"/>
          </p:cNvSpPr>
          <p:nvPr/>
        </p:nvSpPr>
        <p:spPr bwMode="auto">
          <a:xfrm>
            <a:off x="1143000" y="2514600"/>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pic>
        <p:nvPicPr>
          <p:cNvPr id="9" name="Picture 8" descr="Picture 1"/>
          <p:cNvPicPr>
            <a:picLocks noChangeAspect="1" noChangeArrowheads="1"/>
          </p:cNvPicPr>
          <p:nvPr/>
        </p:nvPicPr>
        <p:blipFill>
          <a:blip r:embed="rId3"/>
          <a:srcRect/>
          <a:stretch>
            <a:fillRect/>
          </a:stretch>
        </p:blipFill>
        <p:spPr bwMode="auto">
          <a:xfrm>
            <a:off x="304800" y="838200"/>
            <a:ext cx="8610600" cy="5638800"/>
          </a:xfrm>
          <a:prstGeom prst="rect">
            <a:avLst/>
          </a:prstGeom>
          <a:noFill/>
          <a:ln w="9525">
            <a:noFill/>
            <a:miter lim="800000"/>
            <a:headEnd/>
            <a:tailEnd/>
          </a:ln>
          <a:effectLst>
            <a:outerShdw blurRad="50800" dist="38100" dir="2700000">
              <a:srgbClr val="000000">
                <a:alpha val="43000"/>
              </a:srgbClr>
            </a:outerShdw>
          </a:effectLst>
        </p:spPr>
      </p:pic>
      <p:pic>
        <p:nvPicPr>
          <p:cNvPr id="10" name="Picture 9" descr="Picture 2"/>
          <p:cNvPicPr>
            <a:picLocks noChangeAspect="1" noChangeArrowheads="1"/>
          </p:cNvPicPr>
          <p:nvPr/>
        </p:nvPicPr>
        <p:blipFill>
          <a:blip r:embed="rId4"/>
          <a:srcRect/>
          <a:stretch>
            <a:fillRect/>
          </a:stretch>
        </p:blipFill>
        <p:spPr bwMode="auto">
          <a:xfrm>
            <a:off x="228600" y="838199"/>
            <a:ext cx="8763000" cy="5791201"/>
          </a:xfrm>
          <a:prstGeom prst="rect">
            <a:avLst/>
          </a:prstGeom>
          <a:noFill/>
          <a:ln w="9525">
            <a:noFill/>
            <a:miter lim="800000"/>
            <a:headEnd/>
            <a:tailEnd/>
          </a:ln>
          <a:effectLst>
            <a:outerShdw blurRad="50800" dist="38100" dir="2700000">
              <a:srgbClr val="000000">
                <a:alpha val="43000"/>
              </a:srgbClr>
            </a:outerShdw>
          </a:effectLst>
        </p:spPr>
      </p:pic>
      <p:pic>
        <p:nvPicPr>
          <p:cNvPr id="11" name="Picture 10" descr="Picture 3"/>
          <p:cNvPicPr>
            <a:picLocks noChangeAspect="1" noChangeArrowheads="1"/>
          </p:cNvPicPr>
          <p:nvPr/>
        </p:nvPicPr>
        <p:blipFill>
          <a:blip r:embed="rId5"/>
          <a:srcRect/>
          <a:stretch>
            <a:fillRect/>
          </a:stretch>
        </p:blipFill>
        <p:spPr bwMode="auto">
          <a:xfrm>
            <a:off x="152400" y="838201"/>
            <a:ext cx="8915400" cy="5791200"/>
          </a:xfrm>
          <a:prstGeom prst="rect">
            <a:avLst/>
          </a:prstGeom>
          <a:noFill/>
          <a:ln w="9525">
            <a:noFill/>
            <a:miter lim="800000"/>
            <a:headEnd/>
            <a:tailEnd/>
          </a:ln>
          <a:effectLst>
            <a:outerShdw blurRad="50800" dist="38100" dir="270000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Date Placeholder 4"/>
          <p:cNvSpPr txBox="1">
            <a:spLocks noGrp="1"/>
          </p:cNvSpPr>
          <p:nvPr/>
        </p:nvSpPr>
        <p:spPr bwMode="auto">
          <a:xfrm>
            <a:off x="685800" y="6248400"/>
            <a:ext cx="1905000" cy="457200"/>
          </a:xfrm>
          <a:prstGeom prst="rect">
            <a:avLst/>
          </a:prstGeom>
          <a:noFill/>
          <a:ln>
            <a:miter lim="800000"/>
            <a:headEnd/>
            <a:tailEnd/>
          </a:ln>
          <a:effectLst>
            <a:outerShdw blurRad="50800" dist="38100" dir="2700000" algn="ctr" rotWithShape="0">
              <a:srgbClr val="000000">
                <a:alpha val="43000"/>
              </a:srgbClr>
            </a:outerShdw>
          </a:effectLst>
        </p:spPr>
        <p:txBody>
          <a:bodyPr>
            <a:prstTxWarp prst="textNoShape">
              <a:avLst/>
            </a:prstTxWarp>
          </a:bodyPr>
          <a:lstStyle/>
          <a:p>
            <a:pPr>
              <a:defRPr/>
            </a:pPr>
            <a:endParaRPr lang="en-US" sz="1400">
              <a:latin typeface="Tahoma" pitchFamily="-109" charset="0"/>
              <a:ea typeface="ＭＳ Ｐゴシック" pitchFamily="-109" charset="-128"/>
              <a:cs typeface="ＭＳ Ｐゴシック" pitchFamily="-109" charset="-128"/>
            </a:endParaRPr>
          </a:p>
        </p:txBody>
      </p:sp>
      <p:sp>
        <p:nvSpPr>
          <p:cNvPr id="68611" name="Rectangle 2"/>
          <p:cNvSpPr>
            <a:spLocks noGrp="1" noChangeArrowheads="1"/>
          </p:cNvSpPr>
          <p:nvPr>
            <p:ph type="title" idx="4294967295"/>
          </p:nvPr>
        </p:nvSpPr>
        <p:spPr>
          <a:xfrm>
            <a:off x="0" y="76200"/>
            <a:ext cx="9144000" cy="1143000"/>
          </a:xfrm>
          <a:effectLst>
            <a:outerShdw blurRad="50800" dist="38100" dir="2700000">
              <a:srgbClr val="000000">
                <a:alpha val="43000"/>
              </a:srgbClr>
            </a:outerShdw>
          </a:effectLst>
        </p:spPr>
        <p:txBody>
          <a:bodyPr/>
          <a:lstStyle/>
          <a:p>
            <a:pPr eaLnBrk="1" hangingPunct="1"/>
            <a:r>
              <a:rPr lang="en-US" sz="4000" b="1" i="1" dirty="0" smtClean="0">
                <a:solidFill>
                  <a:srgbClr val="FFFF00"/>
                </a:solidFill>
                <a:effectLst>
                  <a:outerShdw blurRad="50800" dist="38100" dir="2700000">
                    <a:srgbClr val="000000">
                      <a:alpha val="43000"/>
                    </a:srgbClr>
                  </a:outerShdw>
                </a:effectLst>
                <a:latin typeface="Cambria"/>
                <a:cs typeface="Cambria"/>
              </a:rPr>
              <a:t>“Tips for Success”  </a:t>
            </a:r>
            <a:r>
              <a:rPr lang="en-US" sz="4000" dirty="0" smtClean="0">
                <a:solidFill>
                  <a:srgbClr val="FFFF00"/>
                </a:solidFill>
                <a:effectLst>
                  <a:outerShdw blurRad="50800" dist="38100" dir="2700000">
                    <a:srgbClr val="000000">
                      <a:alpha val="43000"/>
                    </a:srgbClr>
                  </a:outerShdw>
                </a:effectLst>
                <a:latin typeface="Cambria"/>
                <a:cs typeface="Cambria"/>
              </a:rPr>
              <a:t>Resource Materials</a:t>
            </a:r>
            <a:br>
              <a:rPr lang="en-US" sz="4000" dirty="0" smtClean="0">
                <a:solidFill>
                  <a:srgbClr val="FFFF00"/>
                </a:solidFill>
                <a:effectLst>
                  <a:outerShdw blurRad="50800" dist="38100" dir="2700000">
                    <a:srgbClr val="000000">
                      <a:alpha val="43000"/>
                    </a:srgbClr>
                  </a:outerShdw>
                </a:effectLst>
                <a:latin typeface="Cambria"/>
                <a:cs typeface="Cambria"/>
              </a:rPr>
            </a:br>
            <a:r>
              <a:rPr lang="en-US" sz="4000" dirty="0" smtClean="0">
                <a:solidFill>
                  <a:srgbClr val="FFFF00"/>
                </a:solidFill>
                <a:effectLst>
                  <a:outerShdw blurRad="50800" dist="38100" dir="2700000">
                    <a:srgbClr val="000000">
                      <a:alpha val="43000"/>
                    </a:srgbClr>
                  </a:outerShdw>
                </a:effectLst>
                <a:latin typeface="Cambria"/>
                <a:cs typeface="Cambria"/>
              </a:rPr>
              <a:t>Helpful Videos!</a:t>
            </a:r>
            <a:endParaRPr lang="en-US" sz="4000" dirty="0">
              <a:solidFill>
                <a:schemeClr val="tx1"/>
              </a:solidFill>
              <a:effectLst>
                <a:outerShdw blurRad="50800" dist="38100" dir="2700000">
                  <a:srgbClr val="000000">
                    <a:alpha val="43000"/>
                  </a:srgbClr>
                </a:outerShdw>
              </a:effectLst>
              <a:latin typeface="Cambria"/>
              <a:cs typeface="Cambria"/>
            </a:endParaRPr>
          </a:p>
        </p:txBody>
      </p:sp>
      <p:sp>
        <p:nvSpPr>
          <p:cNvPr id="68612" name="Rectangle 3"/>
          <p:cNvSpPr>
            <a:spLocks noChangeArrowheads="1"/>
          </p:cNvSpPr>
          <p:nvPr/>
        </p:nvSpPr>
        <p:spPr bwMode="auto">
          <a:xfrm>
            <a:off x="4395788" y="3317875"/>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68613" name="Rectangle 4"/>
          <p:cNvSpPr>
            <a:spLocks noChangeArrowheads="1"/>
          </p:cNvSpPr>
          <p:nvPr/>
        </p:nvSpPr>
        <p:spPr bwMode="auto">
          <a:xfrm>
            <a:off x="1143000" y="2514600"/>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8" name="TextBox 7"/>
          <p:cNvSpPr txBox="1"/>
          <p:nvPr/>
        </p:nvSpPr>
        <p:spPr>
          <a:xfrm>
            <a:off x="0" y="1255693"/>
            <a:ext cx="9067800" cy="861774"/>
          </a:xfrm>
          <a:prstGeom prst="rect">
            <a:avLst/>
          </a:prstGeom>
          <a:noFill/>
          <a:effectLst>
            <a:outerShdw blurRad="50800" dist="38100" dir="2700000">
              <a:srgbClr val="000000">
                <a:alpha val="43000"/>
              </a:srgbClr>
            </a:outerShdw>
          </a:effectLst>
        </p:spPr>
        <p:txBody>
          <a:bodyPr wrap="square" rtlCol="0">
            <a:spAutoFit/>
          </a:bodyPr>
          <a:lstStyle/>
          <a:p>
            <a:pPr algn="ctr"/>
            <a:r>
              <a:rPr lang="en-US" sz="3200" b="1" dirty="0" err="1" smtClean="0">
                <a:solidFill>
                  <a:srgbClr val="FFFFFF"/>
                </a:solidFill>
                <a:effectLst>
                  <a:outerShdw blurRad="50800" dist="38100" dir="2700000">
                    <a:srgbClr val="000000">
                      <a:alpha val="43000"/>
                    </a:srgbClr>
                  </a:outerShdw>
                </a:effectLst>
                <a:latin typeface="Cambria"/>
                <a:cs typeface="Cambria"/>
              </a:rPr>
              <a:t>www.MusicAchievementCouncil.org</a:t>
            </a:r>
            <a:endParaRPr lang="en-US" sz="3200" b="1" dirty="0" smtClean="0">
              <a:solidFill>
                <a:srgbClr val="FFFFFF"/>
              </a:solidFill>
              <a:effectLst>
                <a:outerShdw blurRad="50800" dist="38100" dir="2700000">
                  <a:srgbClr val="000000">
                    <a:alpha val="43000"/>
                  </a:srgbClr>
                </a:outerShdw>
              </a:effectLst>
              <a:latin typeface="Cambria"/>
              <a:cs typeface="Cambria"/>
            </a:endParaRPr>
          </a:p>
          <a:p>
            <a:endParaRPr lang="en-US" dirty="0">
              <a:effectLst>
                <a:outerShdw blurRad="50800" dist="38100" dir="2700000">
                  <a:srgbClr val="000000">
                    <a:alpha val="43000"/>
                  </a:srgbClr>
                </a:outerShdw>
              </a:effectLst>
              <a:latin typeface="Cambria"/>
              <a:cs typeface="Cambria"/>
            </a:endParaRPr>
          </a:p>
        </p:txBody>
      </p:sp>
      <p:pic>
        <p:nvPicPr>
          <p:cNvPr id="13" name="Picture 12" descr="Screen Shot 2013-02-21 at 9.12.21 PM.png"/>
          <p:cNvPicPr>
            <a:picLocks noChangeAspect="1"/>
          </p:cNvPicPr>
          <p:nvPr/>
        </p:nvPicPr>
        <p:blipFill>
          <a:blip r:embed="rId3"/>
          <a:stretch>
            <a:fillRect/>
          </a:stretch>
        </p:blipFill>
        <p:spPr>
          <a:xfrm>
            <a:off x="87087" y="2133600"/>
            <a:ext cx="9056913" cy="4267200"/>
          </a:xfrm>
          <a:prstGeom prst="rect">
            <a:avLst/>
          </a:prstGeom>
          <a:effectLst>
            <a:outerShdw blurRad="50800" dist="38100" dir="2700000">
              <a:srgbClr val="000000">
                <a:alpha val="43000"/>
              </a:srgbClr>
            </a:outerShdw>
          </a:effectLst>
        </p:spPr>
      </p:pic>
      <p:pic>
        <p:nvPicPr>
          <p:cNvPr id="9" name="Picture 8" descr="iPhone Graphic.png"/>
          <p:cNvPicPr>
            <a:picLocks noChangeAspect="1"/>
          </p:cNvPicPr>
          <p:nvPr/>
        </p:nvPicPr>
        <p:blipFill>
          <a:blip r:embed="rId4"/>
          <a:stretch>
            <a:fillRect/>
          </a:stretch>
        </p:blipFill>
        <p:spPr>
          <a:xfrm>
            <a:off x="7947216" y="680987"/>
            <a:ext cx="1044384" cy="1300213"/>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9" name="Rectangle 2"/>
          <p:cNvSpPr>
            <a:spLocks noGrp="1" noChangeArrowheads="1"/>
          </p:cNvSpPr>
          <p:nvPr>
            <p:ph type="title" idx="4294967295"/>
          </p:nvPr>
        </p:nvSpPr>
        <p:spPr>
          <a:xfrm>
            <a:off x="0" y="311130"/>
            <a:ext cx="9144000" cy="685800"/>
          </a:xfrm>
        </p:spPr>
        <p:txBody>
          <a:bodyPr>
            <a:normAutofit fontScale="90000"/>
          </a:bodyPr>
          <a:lstStyle/>
          <a:p>
            <a:pPr algn="ctr" eaLnBrk="1" hangingPunct="1"/>
            <a:r>
              <a:rPr lang="en-US" dirty="0" smtClean="0">
                <a:solidFill>
                  <a:srgbClr val="FFFF00"/>
                </a:solidFill>
                <a:latin typeface="Cambria"/>
                <a:ea typeface="ＭＳ Ｐゴシック" charset="-128"/>
                <a:cs typeface="Cambria"/>
              </a:rPr>
              <a:t>How Can You Help?</a:t>
            </a:r>
            <a:endParaRPr lang="en-US" sz="2800" i="1" dirty="0">
              <a:solidFill>
                <a:srgbClr val="FFFF00"/>
              </a:solidFill>
              <a:latin typeface="Cambria"/>
              <a:ea typeface="ＭＳ Ｐゴシック" charset="-128"/>
              <a:cs typeface="Cambria"/>
            </a:endParaRPr>
          </a:p>
        </p:txBody>
      </p:sp>
      <p:sp>
        <p:nvSpPr>
          <p:cNvPr id="80900" name="Rectangle 4"/>
          <p:cNvSpPr>
            <a:spLocks noChangeArrowheads="1"/>
          </p:cNvSpPr>
          <p:nvPr/>
        </p:nvSpPr>
        <p:spPr bwMode="auto">
          <a:xfrm>
            <a:off x="1368425" y="2909888"/>
            <a:ext cx="184150" cy="366712"/>
          </a:xfrm>
          <a:prstGeom prst="rect">
            <a:avLst/>
          </a:prstGeom>
          <a:noFill/>
          <a:ln w="9525">
            <a:noFill/>
            <a:miter lim="800000"/>
            <a:headEnd/>
            <a:tailEnd/>
          </a:ln>
        </p:spPr>
        <p:txBody>
          <a:bodyPr wrap="none">
            <a:prstTxWarp prst="textNoShape">
              <a:avLst/>
            </a:prstTxWarp>
            <a:spAutoFit/>
          </a:bodyPr>
          <a:lstStyle/>
          <a:p>
            <a:endParaRPr lang="en-US"/>
          </a:p>
        </p:txBody>
      </p:sp>
      <p:pic>
        <p:nvPicPr>
          <p:cNvPr id="9" name="Picture 8" descr="iPhone Graphic.png"/>
          <p:cNvPicPr>
            <a:picLocks noChangeAspect="1"/>
          </p:cNvPicPr>
          <p:nvPr/>
        </p:nvPicPr>
        <p:blipFill>
          <a:blip r:embed="rId3"/>
          <a:stretch>
            <a:fillRect/>
          </a:stretch>
        </p:blipFill>
        <p:spPr>
          <a:xfrm>
            <a:off x="7772400" y="71387"/>
            <a:ext cx="1044384" cy="1300213"/>
          </a:xfrm>
          <a:prstGeom prst="rect">
            <a:avLst/>
          </a:prstGeom>
        </p:spPr>
      </p:pic>
      <p:sp>
        <p:nvSpPr>
          <p:cNvPr id="10" name="Rectangle 2"/>
          <p:cNvSpPr txBox="1">
            <a:spLocks noChangeArrowheads="1"/>
          </p:cNvSpPr>
          <p:nvPr/>
        </p:nvSpPr>
        <p:spPr>
          <a:xfrm>
            <a:off x="0" y="1550896"/>
            <a:ext cx="9144000" cy="685800"/>
          </a:xfrm>
          <a:prstGeom prst="rect">
            <a:avLst/>
          </a:prstGeom>
          <a:effectLst/>
        </p:spPr>
        <p:txBody>
          <a:bodyPr vert="horz" lIns="91440" tIns="45720" rIns="91440" bIns="45720" rtlCol="0" anchor="ctr" anchorCtr="0">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rgbClr val="FFFF00"/>
                </a:solidFill>
                <a:effectLst>
                  <a:outerShdw blurRad="38100" dist="12700" algn="l" rotWithShape="0">
                    <a:prstClr val="black">
                      <a:alpha val="40000"/>
                    </a:prstClr>
                  </a:outerShdw>
                </a:effectLst>
                <a:uLnTx/>
                <a:uFillTx/>
                <a:latin typeface="Cambria"/>
                <a:ea typeface="ＭＳ Ｐゴシック" charset="-128"/>
                <a:cs typeface="Cambria"/>
              </a:rPr>
              <a:t>Co-sponsor a state MEA session</a:t>
            </a:r>
            <a:endParaRPr kumimoji="0" lang="en-US" sz="2800" b="0" i="1" u="none" strike="noStrike" kern="1200" cap="none" spc="0" normalizeH="0" baseline="0" noProof="0" dirty="0">
              <a:ln>
                <a:noFill/>
              </a:ln>
              <a:solidFill>
                <a:srgbClr val="FFFF00"/>
              </a:solidFill>
              <a:effectLst>
                <a:outerShdw blurRad="38100" dist="12700" algn="l" rotWithShape="0">
                  <a:prstClr val="black">
                    <a:alpha val="40000"/>
                  </a:prstClr>
                </a:outerShdw>
              </a:effectLst>
              <a:uLnTx/>
              <a:uFillTx/>
              <a:latin typeface="Cambria"/>
              <a:ea typeface="ＭＳ Ｐゴシック" charset="-128"/>
              <a:cs typeface="Cambria"/>
            </a:endParaRPr>
          </a:p>
        </p:txBody>
      </p:sp>
      <p:sp>
        <p:nvSpPr>
          <p:cNvPr id="11" name="Rectangle 2"/>
          <p:cNvSpPr txBox="1">
            <a:spLocks noChangeArrowheads="1"/>
          </p:cNvSpPr>
          <p:nvPr/>
        </p:nvSpPr>
        <p:spPr>
          <a:xfrm>
            <a:off x="0" y="2933700"/>
            <a:ext cx="9144000" cy="6858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outerShdw blurRad="38100" dist="12700" algn="l" rotWithShape="0">
                    <a:prstClr val="black">
                      <a:alpha val="40000"/>
                    </a:prstClr>
                  </a:outerShdw>
                </a:effectLst>
                <a:uLnTx/>
                <a:uFillTx/>
                <a:latin typeface="Cambria"/>
                <a:ea typeface="ＭＳ Ｐゴシック" charset="-128"/>
                <a:cs typeface="Cambria"/>
              </a:rPr>
              <a:t>Provide copies </a:t>
            </a:r>
            <a:r>
              <a:rPr lang="en-US" sz="4400" dirty="0" smtClean="0">
                <a:solidFill>
                  <a:srgbClr val="FFFF00"/>
                </a:solidFill>
                <a:effectLst>
                  <a:outerShdw blurRad="38100" dist="12700" algn="l" rotWithShape="0">
                    <a:prstClr val="black">
                      <a:alpha val="40000"/>
                    </a:prstClr>
                  </a:outerShdw>
                </a:effectLst>
                <a:latin typeface="Cambria"/>
                <a:ea typeface="ＭＳ Ｐゴシック" charset="-128"/>
                <a:cs typeface="Cambria"/>
              </a:rPr>
              <a:t>of “First Performance” to your local schools</a:t>
            </a:r>
            <a:endParaRPr kumimoji="0" lang="en-US" sz="4400" b="0" i="1" u="none" strike="noStrike" kern="1200" cap="none" spc="0" normalizeH="0" baseline="0" noProof="0" dirty="0">
              <a:ln>
                <a:noFill/>
              </a:ln>
              <a:solidFill>
                <a:srgbClr val="FFFF00"/>
              </a:solidFill>
              <a:effectLst>
                <a:outerShdw blurRad="38100" dist="12700" algn="l" rotWithShape="0">
                  <a:prstClr val="black">
                    <a:alpha val="40000"/>
                  </a:prstClr>
                </a:outerShdw>
              </a:effectLst>
              <a:uLnTx/>
              <a:uFillTx/>
              <a:latin typeface="Cambria"/>
              <a:ea typeface="ＭＳ Ｐゴシック" charset="-128"/>
              <a:cs typeface="Cambria"/>
            </a:endParaRPr>
          </a:p>
        </p:txBody>
      </p:sp>
      <p:sp>
        <p:nvSpPr>
          <p:cNvPr id="12" name="Rectangle 2"/>
          <p:cNvSpPr txBox="1">
            <a:spLocks noChangeArrowheads="1"/>
          </p:cNvSpPr>
          <p:nvPr/>
        </p:nvSpPr>
        <p:spPr>
          <a:xfrm>
            <a:off x="0" y="4638981"/>
            <a:ext cx="9144000" cy="6858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outerShdw blurRad="38100" dist="12700" algn="l" rotWithShape="0">
                    <a:prstClr val="black">
                      <a:alpha val="40000"/>
                    </a:prstClr>
                  </a:outerShdw>
                </a:effectLst>
                <a:uLnTx/>
                <a:uFillTx/>
                <a:latin typeface="Cambria"/>
                <a:ea typeface="ＭＳ Ｐゴシック" charset="-128"/>
                <a:cs typeface="Cambria"/>
              </a:rPr>
              <a:t>Provide professional development</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solidFill>
                  <a:srgbClr val="FFFF00"/>
                </a:solidFill>
                <a:effectLst>
                  <a:outerShdw blurRad="38100" dist="12700" algn="l" rotWithShape="0">
                    <a:prstClr val="black">
                      <a:alpha val="40000"/>
                    </a:prstClr>
                  </a:outerShdw>
                </a:effectLst>
                <a:latin typeface="Cambria"/>
                <a:ea typeface="ＭＳ Ｐゴシック" charset="-128"/>
                <a:cs typeface="Cambria"/>
              </a:rPr>
              <a:t>sessions for your teachers</a:t>
            </a:r>
            <a:endParaRPr kumimoji="0" lang="en-US" sz="4400" b="0" i="1" u="none" strike="noStrike" kern="1200" cap="none" spc="0" normalizeH="0" baseline="0" noProof="0" dirty="0">
              <a:ln>
                <a:noFill/>
              </a:ln>
              <a:solidFill>
                <a:srgbClr val="FFFF00"/>
              </a:solidFill>
              <a:effectLst>
                <a:outerShdw blurRad="38100" dist="12700" algn="l" rotWithShape="0">
                  <a:prstClr val="black">
                    <a:alpha val="40000"/>
                  </a:prstClr>
                </a:outerShdw>
              </a:effectLst>
              <a:uLnTx/>
              <a:uFillTx/>
              <a:latin typeface="Cambria"/>
              <a:ea typeface="ＭＳ Ｐゴシック" charset="-128"/>
              <a:cs typeface="Cambri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9" name="Rectangle 2"/>
          <p:cNvSpPr>
            <a:spLocks noGrp="1" noChangeArrowheads="1"/>
          </p:cNvSpPr>
          <p:nvPr>
            <p:ph type="title" idx="4294967295"/>
          </p:nvPr>
        </p:nvSpPr>
        <p:spPr>
          <a:xfrm>
            <a:off x="-133020" y="105034"/>
            <a:ext cx="9144000" cy="1066800"/>
          </a:xfrm>
        </p:spPr>
        <p:txBody>
          <a:bodyPr>
            <a:normAutofit fontScale="90000"/>
          </a:bodyPr>
          <a:lstStyle/>
          <a:p>
            <a:pPr algn="ctr" eaLnBrk="1" hangingPunct="1"/>
            <a:r>
              <a:rPr lang="en-US" dirty="0" smtClean="0">
                <a:solidFill>
                  <a:srgbClr val="FFFF00"/>
                </a:solidFill>
                <a:ea typeface="ＭＳ Ｐゴシック" charset="-128"/>
                <a:cs typeface="ＭＳ Ｐゴシック" charset="-128"/>
              </a:rPr>
              <a:t>Share our Materials</a:t>
            </a:r>
            <a:br>
              <a:rPr lang="en-US" dirty="0" smtClean="0">
                <a:solidFill>
                  <a:srgbClr val="FFFF00"/>
                </a:solidFill>
                <a:ea typeface="ＭＳ Ｐゴシック" charset="-128"/>
                <a:cs typeface="ＭＳ Ｐゴシック" charset="-128"/>
              </a:rPr>
            </a:br>
            <a:r>
              <a:rPr lang="en-US" dirty="0" err="1" smtClean="0">
                <a:solidFill>
                  <a:srgbClr val="FFFF00"/>
                </a:solidFill>
                <a:ea typeface="ＭＳ Ｐゴシック" charset="-128"/>
                <a:cs typeface="ＭＳ Ｐゴシック" charset="-128"/>
              </a:rPr>
              <a:t>MusicAchievementCouncil.org</a:t>
            </a:r>
            <a:endParaRPr lang="en-US" sz="3556" i="1" dirty="0">
              <a:solidFill>
                <a:srgbClr val="FFFF00"/>
              </a:solidFill>
              <a:ea typeface="ＭＳ Ｐゴシック" charset="-128"/>
              <a:cs typeface="ＭＳ Ｐゴシック" charset="-128"/>
            </a:endParaRPr>
          </a:p>
        </p:txBody>
      </p:sp>
      <p:sp>
        <p:nvSpPr>
          <p:cNvPr id="80900" name="Rectangle 4"/>
          <p:cNvSpPr>
            <a:spLocks noChangeArrowheads="1"/>
          </p:cNvSpPr>
          <p:nvPr/>
        </p:nvSpPr>
        <p:spPr bwMode="auto">
          <a:xfrm>
            <a:off x="1368425" y="2909888"/>
            <a:ext cx="184150" cy="366712"/>
          </a:xfrm>
          <a:prstGeom prst="rect">
            <a:avLst/>
          </a:prstGeom>
          <a:noFill/>
          <a:ln w="9525">
            <a:noFill/>
            <a:miter lim="800000"/>
            <a:headEnd/>
            <a:tailEnd/>
          </a:ln>
        </p:spPr>
        <p:txBody>
          <a:bodyPr wrap="none">
            <a:prstTxWarp prst="textNoShape">
              <a:avLst/>
            </a:prstTxWarp>
            <a:spAutoFit/>
          </a:bodyPr>
          <a:lstStyle/>
          <a:p>
            <a:endParaRPr lang="en-US"/>
          </a:p>
        </p:txBody>
      </p:sp>
      <p:pic>
        <p:nvPicPr>
          <p:cNvPr id="18" name="Picture 17" descr="RecruitmentCOVER.jpg"/>
          <p:cNvPicPr>
            <a:picLocks noChangeAspect="1"/>
          </p:cNvPicPr>
          <p:nvPr/>
        </p:nvPicPr>
        <p:blipFill>
          <a:blip r:embed="rId3"/>
          <a:stretch>
            <a:fillRect/>
          </a:stretch>
        </p:blipFill>
        <p:spPr>
          <a:xfrm>
            <a:off x="457200" y="1546805"/>
            <a:ext cx="2649537" cy="3429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reflection stA="50000" endPos="75000" dist="127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2" descr="Bridging the Gap.png"/>
          <p:cNvPicPr>
            <a:picLocks noChangeAspect="1"/>
          </p:cNvPicPr>
          <p:nvPr/>
        </p:nvPicPr>
        <p:blipFill>
          <a:blip r:embed="rId4"/>
          <a:stretch>
            <a:fillRect/>
          </a:stretch>
        </p:blipFill>
        <p:spPr>
          <a:xfrm>
            <a:off x="3124200" y="1786681"/>
            <a:ext cx="3200400" cy="387492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reflection stA="50000" endPos="75000" dist="12700" dir="5400000" sy="-100000" algn="bl" rotWithShape="0"/>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4" name="Picture 23" descr="SuccessCOVER.jpg"/>
          <p:cNvPicPr>
            <a:picLocks noChangeAspect="1"/>
          </p:cNvPicPr>
          <p:nvPr/>
        </p:nvPicPr>
        <p:blipFill>
          <a:blip r:embed="rId5"/>
          <a:stretch>
            <a:fillRect/>
          </a:stretch>
        </p:blipFill>
        <p:spPr>
          <a:xfrm>
            <a:off x="1295400" y="2730661"/>
            <a:ext cx="2895600" cy="3747452"/>
          </a:xfrm>
          <a:prstGeom prst="rect">
            <a:avLst/>
          </a:prstGeom>
          <a:effectLst>
            <a:reflection stA="50000" endPos="75000" dist="12700" dir="5400000" sy="-100000" algn="bl" rotWithShape="0"/>
          </a:effectLst>
          <a:scene3d>
            <a:camera prst="isometricOffAxis2Left">
              <a:rot lat="1080000" lon="1560000" rev="0"/>
            </a:camera>
            <a:lightRig rig="threePt" dir="t"/>
          </a:scene3d>
        </p:spPr>
      </p:pic>
      <p:pic>
        <p:nvPicPr>
          <p:cNvPr id="25" name="Picture 24"/>
          <p:cNvPicPr>
            <a:picLocks noChangeAspect="1"/>
          </p:cNvPicPr>
          <p:nvPr/>
        </p:nvPicPr>
        <p:blipFill>
          <a:blip r:embed="rId6"/>
          <a:stretch>
            <a:fillRect/>
          </a:stretch>
        </p:blipFill>
        <p:spPr>
          <a:xfrm>
            <a:off x="6462182" y="1371600"/>
            <a:ext cx="2453218" cy="3223205"/>
          </a:xfrm>
          <a:prstGeom prst="rect">
            <a:avLst/>
          </a:prstGeom>
          <a:effectLst>
            <a:reflection stA="50000" endPos="75000" dist="12700" dir="5400000" sy="-100000" algn="bl" rotWithShape="0"/>
          </a:effectLst>
          <a:scene3d>
            <a:camera prst="isometricOffAxis1Right">
              <a:rot lat="1080000" lon="20040000" rev="0"/>
            </a:camera>
            <a:lightRig rig="threePt" dir="t"/>
          </a:scene3d>
        </p:spPr>
      </p:pic>
      <p:pic>
        <p:nvPicPr>
          <p:cNvPr id="26" name="Picture 25"/>
          <p:cNvPicPr>
            <a:picLocks noChangeAspect="1"/>
          </p:cNvPicPr>
          <p:nvPr/>
        </p:nvPicPr>
        <p:blipFill>
          <a:blip r:embed="rId7"/>
          <a:stretch>
            <a:fillRect/>
          </a:stretch>
        </p:blipFill>
        <p:spPr>
          <a:xfrm>
            <a:off x="4724400" y="3070805"/>
            <a:ext cx="2593340" cy="340730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reflection stA="50000" endPos="75000" dist="12700" dir="5400000" sy="-100000" algn="bl" rotWithShape="0"/>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Picture 8" descr="iPhone Graphic.png"/>
          <p:cNvPicPr>
            <a:picLocks noChangeAspect="1"/>
          </p:cNvPicPr>
          <p:nvPr/>
        </p:nvPicPr>
        <p:blipFill>
          <a:blip r:embed="rId8"/>
          <a:stretch>
            <a:fillRect/>
          </a:stretch>
        </p:blipFill>
        <p:spPr>
          <a:xfrm>
            <a:off x="8099616" y="152400"/>
            <a:ext cx="1044384" cy="1300213"/>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9" name="Rectangle 2"/>
          <p:cNvSpPr>
            <a:spLocks noGrp="1" noChangeArrowheads="1"/>
          </p:cNvSpPr>
          <p:nvPr>
            <p:ph type="title" idx="4294967295"/>
          </p:nvPr>
        </p:nvSpPr>
        <p:spPr>
          <a:xfrm>
            <a:off x="-133020" y="105034"/>
            <a:ext cx="9144000" cy="1066800"/>
          </a:xfrm>
        </p:spPr>
        <p:txBody>
          <a:bodyPr>
            <a:normAutofit fontScale="90000"/>
          </a:bodyPr>
          <a:lstStyle/>
          <a:p>
            <a:pPr algn="ctr" eaLnBrk="1" hangingPunct="1"/>
            <a:r>
              <a:rPr lang="en-US" dirty="0" smtClean="0">
                <a:solidFill>
                  <a:srgbClr val="FFFF00"/>
                </a:solidFill>
                <a:ea typeface="ＭＳ Ｐゴシック" charset="-128"/>
                <a:cs typeface="ＭＳ Ｐゴシック" charset="-128"/>
              </a:rPr>
              <a:t>Share our Materials</a:t>
            </a:r>
            <a:br>
              <a:rPr lang="en-US" dirty="0" smtClean="0">
                <a:solidFill>
                  <a:srgbClr val="FFFF00"/>
                </a:solidFill>
                <a:ea typeface="ＭＳ Ｐゴシック" charset="-128"/>
                <a:cs typeface="ＭＳ Ｐゴシック" charset="-128"/>
              </a:rPr>
            </a:br>
            <a:r>
              <a:rPr lang="en-US" dirty="0" err="1" smtClean="0">
                <a:solidFill>
                  <a:srgbClr val="FFFF00"/>
                </a:solidFill>
                <a:ea typeface="ＭＳ Ｐゴシック" charset="-128"/>
                <a:cs typeface="ＭＳ Ｐゴシック" charset="-128"/>
              </a:rPr>
              <a:t>MusicAchievementCouncil.org</a:t>
            </a:r>
            <a:endParaRPr lang="en-US" sz="3556" i="1" dirty="0">
              <a:solidFill>
                <a:srgbClr val="FFFF00"/>
              </a:solidFill>
              <a:ea typeface="ＭＳ Ｐゴシック" charset="-128"/>
              <a:cs typeface="ＭＳ Ｐゴシック" charset="-128"/>
            </a:endParaRPr>
          </a:p>
        </p:txBody>
      </p:sp>
      <p:sp>
        <p:nvSpPr>
          <p:cNvPr id="80900" name="Rectangle 4"/>
          <p:cNvSpPr>
            <a:spLocks noChangeArrowheads="1"/>
          </p:cNvSpPr>
          <p:nvPr/>
        </p:nvSpPr>
        <p:spPr bwMode="auto">
          <a:xfrm>
            <a:off x="1368425" y="2909888"/>
            <a:ext cx="184150" cy="366712"/>
          </a:xfrm>
          <a:prstGeom prst="rect">
            <a:avLst/>
          </a:prstGeom>
          <a:noFill/>
          <a:ln w="9525">
            <a:noFill/>
            <a:miter lim="800000"/>
            <a:headEnd/>
            <a:tailEnd/>
          </a:ln>
        </p:spPr>
        <p:txBody>
          <a:bodyPr wrap="none">
            <a:prstTxWarp prst="textNoShape">
              <a:avLst/>
            </a:prstTxWarp>
            <a:spAutoFit/>
          </a:bodyPr>
          <a:lstStyle/>
          <a:p>
            <a:endParaRPr lang="en-US"/>
          </a:p>
        </p:txBody>
      </p:sp>
      <p:pic>
        <p:nvPicPr>
          <p:cNvPr id="9" name="Picture 8" descr="iPhone Graphic.png"/>
          <p:cNvPicPr>
            <a:picLocks noChangeAspect="1"/>
          </p:cNvPicPr>
          <p:nvPr/>
        </p:nvPicPr>
        <p:blipFill>
          <a:blip r:embed="rId3"/>
          <a:stretch>
            <a:fillRect/>
          </a:stretch>
        </p:blipFill>
        <p:spPr>
          <a:xfrm>
            <a:off x="8099616" y="152400"/>
            <a:ext cx="1044384" cy="1300213"/>
          </a:xfrm>
          <a:prstGeom prst="rect">
            <a:avLst/>
          </a:prstGeom>
        </p:spPr>
      </p:pic>
      <p:pic>
        <p:nvPicPr>
          <p:cNvPr id="10" name="Picture 9" descr="Screen Shot 2016-04-02 at 3.25.11 AM.png"/>
          <p:cNvPicPr>
            <a:picLocks noChangeAspect="1"/>
          </p:cNvPicPr>
          <p:nvPr/>
        </p:nvPicPr>
        <p:blipFill>
          <a:blip r:embed="rId4"/>
          <a:stretch>
            <a:fillRect/>
          </a:stretch>
        </p:blipFill>
        <p:spPr>
          <a:xfrm>
            <a:off x="779288" y="1495903"/>
            <a:ext cx="7588144" cy="499025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19459" name="Rectangle 8"/>
          <p:cNvSpPr>
            <a:spLocks noChangeArrowheads="1"/>
          </p:cNvSpPr>
          <p:nvPr/>
        </p:nvSpPr>
        <p:spPr bwMode="auto">
          <a:xfrm>
            <a:off x="0" y="1371600"/>
            <a:ext cx="9144000" cy="1200329"/>
          </a:xfrm>
          <a:prstGeom prst="rect">
            <a:avLst/>
          </a:prstGeom>
          <a:noFill/>
          <a:ln w="9525">
            <a:noFill/>
            <a:miter lim="800000"/>
            <a:headEnd/>
            <a:tailEnd/>
          </a:ln>
        </p:spPr>
        <p:txBody>
          <a:bodyPr>
            <a:prstTxWarp prst="textNoShape">
              <a:avLst/>
            </a:prstTxWarp>
            <a:spAutoFit/>
          </a:bodyPr>
          <a:lstStyle/>
          <a:p>
            <a:pPr algn="ctr"/>
            <a:r>
              <a:rPr lang="en-US" sz="3600" b="1" i="1" dirty="0" smtClean="0">
                <a:solidFill>
                  <a:srgbClr val="C30101"/>
                </a:solidFill>
                <a:effectLst>
                  <a:outerShdw dir="2700000">
                    <a:srgbClr val="000000">
                      <a:alpha val="43000"/>
                    </a:srgbClr>
                  </a:outerShdw>
                </a:effectLst>
                <a:latin typeface="+mj-lt"/>
              </a:rPr>
              <a:t>You </a:t>
            </a:r>
            <a:r>
              <a:rPr lang="en-US" sz="3600" b="1" i="1" u="sng" dirty="0" smtClean="0">
                <a:solidFill>
                  <a:srgbClr val="C30101"/>
                </a:solidFill>
                <a:effectLst>
                  <a:outerShdw dir="2700000">
                    <a:srgbClr val="000000">
                      <a:alpha val="43000"/>
                    </a:srgbClr>
                  </a:outerShdw>
                </a:effectLst>
                <a:latin typeface="+mj-lt"/>
              </a:rPr>
              <a:t>CAN</a:t>
            </a:r>
            <a:r>
              <a:rPr lang="en-US" sz="3600" b="1" i="1" dirty="0" smtClean="0">
                <a:solidFill>
                  <a:srgbClr val="C30101"/>
                </a:solidFill>
                <a:effectLst>
                  <a:outerShdw dir="2700000">
                    <a:srgbClr val="000000">
                      <a:alpha val="43000"/>
                    </a:srgbClr>
                  </a:outerShdw>
                </a:effectLst>
                <a:latin typeface="+mj-lt"/>
              </a:rPr>
              <a:t> Successfully Recruit and Retain</a:t>
            </a:r>
          </a:p>
          <a:p>
            <a:pPr algn="ctr"/>
            <a:r>
              <a:rPr lang="en-US" sz="3600" b="1" i="1" dirty="0" smtClean="0">
                <a:solidFill>
                  <a:srgbClr val="C30101"/>
                </a:solidFill>
                <a:effectLst>
                  <a:outerShdw dir="2700000">
                    <a:srgbClr val="000000">
                      <a:alpha val="43000"/>
                    </a:srgbClr>
                  </a:outerShdw>
                </a:effectLst>
                <a:latin typeface="+mj-lt"/>
              </a:rPr>
              <a:t>Even </a:t>
            </a:r>
            <a:r>
              <a:rPr lang="en-US" sz="3600" b="1" i="1" u="sng" dirty="0" smtClean="0">
                <a:solidFill>
                  <a:srgbClr val="C30101"/>
                </a:solidFill>
                <a:effectLst>
                  <a:outerShdw dir="2700000">
                    <a:srgbClr val="000000">
                      <a:alpha val="43000"/>
                    </a:srgbClr>
                  </a:outerShdw>
                </a:effectLst>
                <a:latin typeface="+mj-lt"/>
              </a:rPr>
              <a:t>MORE</a:t>
            </a:r>
            <a:r>
              <a:rPr lang="en-US" sz="3600" b="1" i="1" dirty="0" smtClean="0">
                <a:solidFill>
                  <a:srgbClr val="C30101"/>
                </a:solidFill>
                <a:effectLst>
                  <a:outerShdw dir="2700000">
                    <a:srgbClr val="000000">
                      <a:alpha val="43000"/>
                    </a:srgbClr>
                  </a:outerShdw>
                </a:effectLst>
                <a:latin typeface="+mj-lt"/>
              </a:rPr>
              <a:t> Students!</a:t>
            </a:r>
            <a:endParaRPr lang="en-US" sz="3600" dirty="0">
              <a:solidFill>
                <a:srgbClr val="C30101"/>
              </a:solidFill>
              <a:effectLst>
                <a:outerShdw dir="2700000">
                  <a:srgbClr val="000000">
                    <a:alpha val="43000"/>
                  </a:srgbClr>
                </a:outerShdw>
              </a:effectLst>
              <a:latin typeface="+mj-lt"/>
            </a:endParaRPr>
          </a:p>
        </p:txBody>
      </p:sp>
      <p:sp>
        <p:nvSpPr>
          <p:cNvPr id="23" name="Rectangle 1030"/>
          <p:cNvSpPr txBox="1">
            <a:spLocks noChangeArrowheads="1"/>
          </p:cNvSpPr>
          <p:nvPr/>
        </p:nvSpPr>
        <p:spPr bwMode="auto">
          <a:xfrm>
            <a:off x="0" y="5867400"/>
            <a:ext cx="91440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a:r>
              <a:rPr lang="en-US" sz="3200" b="1" dirty="0" err="1" smtClean="0">
                <a:solidFill>
                  <a:srgbClr val="C30101"/>
                </a:solidFill>
                <a:latin typeface="+mn-lt"/>
              </a:rPr>
              <a:t>www.musicachievementcouncil.org</a:t>
            </a:r>
            <a:endParaRPr kumimoji="0" lang="en-US" sz="3200" b="1" i="0" u="none" strike="noStrike" kern="1200" cap="none" spc="0" normalizeH="0" baseline="0" noProof="0" dirty="0" smtClean="0">
              <a:ln>
                <a:noFill/>
              </a:ln>
              <a:solidFill>
                <a:srgbClr val="C30101"/>
              </a:solidFill>
              <a:effectLst/>
              <a:uLnTx/>
              <a:uFillTx/>
              <a:latin typeface="+mn-lt"/>
              <a:ea typeface="+mn-ea"/>
              <a:cs typeface="+mn-cs"/>
            </a:endParaRPr>
          </a:p>
        </p:txBody>
      </p:sp>
      <p:sp>
        <p:nvSpPr>
          <p:cNvPr id="8" name="TextBox 7"/>
          <p:cNvSpPr txBox="1"/>
          <p:nvPr/>
        </p:nvSpPr>
        <p:spPr>
          <a:xfrm>
            <a:off x="0" y="32028"/>
            <a:ext cx="9144000" cy="1538883"/>
          </a:xfrm>
          <a:prstGeom prst="rect">
            <a:avLst/>
          </a:prstGeom>
          <a:noFill/>
        </p:spPr>
        <p:txBody>
          <a:bodyPr wrap="square" rtlCol="0">
            <a:spAutoFit/>
          </a:bodyPr>
          <a:lstStyle/>
          <a:p>
            <a:pPr algn="ctr"/>
            <a:r>
              <a:rPr lang="en-US" sz="4400" b="1" dirty="0" smtClean="0">
                <a:solidFill>
                  <a:srgbClr val="000000"/>
                </a:solidFill>
                <a:latin typeface="+mn-lt"/>
              </a:rPr>
              <a:t>OMEA</a:t>
            </a:r>
          </a:p>
          <a:p>
            <a:pPr algn="ctr"/>
            <a:r>
              <a:rPr lang="en-US" sz="3200" dirty="0" smtClean="0">
                <a:latin typeface="+mn-lt"/>
              </a:rPr>
              <a:t>January 29, 2016  2:30 PM CC 201</a:t>
            </a:r>
          </a:p>
          <a:p>
            <a:endParaRPr lang="en-US" dirty="0">
              <a:latin typeface="+mn-lt"/>
            </a:endParaRPr>
          </a:p>
        </p:txBody>
      </p:sp>
      <p:pic>
        <p:nvPicPr>
          <p:cNvPr id="20" name="Picture 19" descr="iPhone Graphic.png"/>
          <p:cNvPicPr>
            <a:picLocks noChangeAspect="1"/>
          </p:cNvPicPr>
          <p:nvPr/>
        </p:nvPicPr>
        <p:blipFill>
          <a:blip r:embed="rId4"/>
          <a:stretch>
            <a:fillRect/>
          </a:stretch>
        </p:blipFill>
        <p:spPr>
          <a:xfrm>
            <a:off x="8099616" y="76200"/>
            <a:ext cx="1044384" cy="1300213"/>
          </a:xfrm>
          <a:prstGeom prst="rect">
            <a:avLst/>
          </a:prstGeom>
        </p:spPr>
      </p:pic>
      <p:pic>
        <p:nvPicPr>
          <p:cNvPr id="24" name="Picture 23" descr="images.jpeg"/>
          <p:cNvPicPr>
            <a:picLocks noChangeAspect="1"/>
          </p:cNvPicPr>
          <p:nvPr/>
        </p:nvPicPr>
        <p:blipFill>
          <a:blip r:embed="rId5"/>
          <a:stretch>
            <a:fillRect/>
          </a:stretch>
        </p:blipFill>
        <p:spPr>
          <a:xfrm>
            <a:off x="3657600" y="4801552"/>
            <a:ext cx="1975556" cy="666750"/>
          </a:xfrm>
          <a:prstGeom prst="rect">
            <a:avLst/>
          </a:prstGeom>
        </p:spPr>
      </p:pic>
      <p:pic>
        <p:nvPicPr>
          <p:cNvPr id="25" name="Picture 24" descr="Screen Shot 2015-12-04 at 9.10.01 AM.png"/>
          <p:cNvPicPr>
            <a:picLocks noChangeAspect="1"/>
          </p:cNvPicPr>
          <p:nvPr/>
        </p:nvPicPr>
        <p:blipFill>
          <a:blip r:embed="rId6"/>
          <a:stretch>
            <a:fillRect/>
          </a:stretch>
        </p:blipFill>
        <p:spPr>
          <a:xfrm>
            <a:off x="0" y="2209800"/>
            <a:ext cx="1216431" cy="2984500"/>
          </a:xfrm>
          <a:prstGeom prst="rect">
            <a:avLst/>
          </a:prstGeom>
        </p:spPr>
      </p:pic>
      <p:pic>
        <p:nvPicPr>
          <p:cNvPr id="15" name="Picture 14" descr="Unknown.jpeg"/>
          <p:cNvPicPr>
            <a:picLocks noChangeAspect="1"/>
          </p:cNvPicPr>
          <p:nvPr/>
        </p:nvPicPr>
        <p:blipFill>
          <a:blip r:embed="rId7"/>
          <a:stretch>
            <a:fillRect/>
          </a:stretch>
        </p:blipFill>
        <p:spPr>
          <a:xfrm>
            <a:off x="152400" y="152400"/>
            <a:ext cx="1016000" cy="1104900"/>
          </a:xfrm>
          <a:prstGeom prst="rect">
            <a:avLst/>
          </a:prstGeom>
        </p:spPr>
      </p:pic>
      <p:pic>
        <p:nvPicPr>
          <p:cNvPr id="29" name="Picture 28" descr="buddy_logo.png"/>
          <p:cNvPicPr>
            <a:picLocks noChangeAspect="1"/>
          </p:cNvPicPr>
          <p:nvPr/>
        </p:nvPicPr>
        <p:blipFill>
          <a:blip r:embed="rId8"/>
          <a:stretch>
            <a:fillRect/>
          </a:stretch>
        </p:blipFill>
        <p:spPr>
          <a:xfrm>
            <a:off x="1600200" y="3048000"/>
            <a:ext cx="1263650" cy="1263650"/>
          </a:xfrm>
          <a:prstGeom prst="rect">
            <a:avLst/>
          </a:prstGeom>
        </p:spPr>
      </p:pic>
      <p:pic>
        <p:nvPicPr>
          <p:cNvPr id="33" name="Picture 32" descr="Pellegrino Music Center.png"/>
          <p:cNvPicPr>
            <a:picLocks noChangeAspect="1"/>
          </p:cNvPicPr>
          <p:nvPr/>
        </p:nvPicPr>
        <p:blipFill>
          <a:blip r:embed="rId9"/>
          <a:stretch>
            <a:fillRect/>
          </a:stretch>
        </p:blipFill>
        <p:spPr>
          <a:xfrm>
            <a:off x="5943600" y="4777730"/>
            <a:ext cx="2819400" cy="696425"/>
          </a:xfrm>
          <a:prstGeom prst="rect">
            <a:avLst/>
          </a:prstGeom>
        </p:spPr>
      </p:pic>
      <p:pic>
        <p:nvPicPr>
          <p:cNvPr id="34" name="Picture 33" descr="Music &amp; Arts Transp.png"/>
          <p:cNvPicPr>
            <a:picLocks noChangeAspect="1"/>
          </p:cNvPicPr>
          <p:nvPr/>
        </p:nvPicPr>
        <p:blipFill>
          <a:blip r:embed="rId10"/>
          <a:stretch>
            <a:fillRect/>
          </a:stretch>
        </p:blipFill>
        <p:spPr>
          <a:xfrm>
            <a:off x="990600" y="4812269"/>
            <a:ext cx="2514600" cy="748792"/>
          </a:xfrm>
          <a:prstGeom prst="rect">
            <a:avLst/>
          </a:prstGeom>
        </p:spPr>
      </p:pic>
      <p:pic>
        <p:nvPicPr>
          <p:cNvPr id="35" name="Picture 34" descr="JW_Pepper_logo.png"/>
          <p:cNvPicPr>
            <a:picLocks noChangeAspect="1"/>
          </p:cNvPicPr>
          <p:nvPr/>
        </p:nvPicPr>
        <p:blipFill>
          <a:blip r:embed="rId11"/>
          <a:stretch>
            <a:fillRect/>
          </a:stretch>
        </p:blipFill>
        <p:spPr>
          <a:xfrm>
            <a:off x="3587750" y="3510752"/>
            <a:ext cx="2051050" cy="680248"/>
          </a:xfrm>
          <a:prstGeom prst="rect">
            <a:avLst/>
          </a:prstGeom>
        </p:spPr>
      </p:pic>
      <p:pic>
        <p:nvPicPr>
          <p:cNvPr id="36" name="Picture 35" descr="Kincaid's Is Music.png"/>
          <p:cNvPicPr>
            <a:picLocks noChangeAspect="1"/>
          </p:cNvPicPr>
          <p:nvPr/>
        </p:nvPicPr>
        <p:blipFill>
          <a:blip r:embed="rId12"/>
          <a:stretch>
            <a:fillRect/>
          </a:stretch>
        </p:blipFill>
        <p:spPr>
          <a:xfrm>
            <a:off x="6096000" y="3543300"/>
            <a:ext cx="2438400" cy="647700"/>
          </a:xfrm>
          <a:prstGeom prst="rect">
            <a:avLst/>
          </a:prstGeom>
        </p:spPr>
      </p:pic>
      <p:sp>
        <p:nvSpPr>
          <p:cNvPr id="37" name="TextBox 36"/>
          <p:cNvSpPr txBox="1"/>
          <p:nvPr/>
        </p:nvSpPr>
        <p:spPr>
          <a:xfrm>
            <a:off x="0" y="2554069"/>
            <a:ext cx="9144000" cy="646331"/>
          </a:xfrm>
          <a:prstGeom prst="rect">
            <a:avLst/>
          </a:prstGeom>
          <a:noFill/>
        </p:spPr>
        <p:txBody>
          <a:bodyPr wrap="square" rtlCol="0">
            <a:spAutoFit/>
          </a:bodyPr>
          <a:lstStyle/>
          <a:p>
            <a:pPr algn="ctr"/>
            <a:r>
              <a:rPr lang="en-US" sz="3600" b="1" dirty="0" smtClean="0">
                <a:solidFill>
                  <a:srgbClr val="C30101"/>
                </a:solidFill>
                <a:latin typeface="+mn-lt"/>
              </a:rPr>
              <a:t>Marcia Neel</a:t>
            </a:r>
            <a:endParaRPr lang="en-US" b="1" dirty="0">
              <a:solidFill>
                <a:srgbClr val="C30101"/>
              </a:solidFill>
              <a:latin typeface="+mn-lt"/>
            </a:endParaRPr>
          </a:p>
        </p:txBody>
      </p:sp>
      <p:sp>
        <p:nvSpPr>
          <p:cNvPr id="38" name="TextBox 37"/>
          <p:cNvSpPr txBox="1"/>
          <p:nvPr/>
        </p:nvSpPr>
        <p:spPr>
          <a:xfrm>
            <a:off x="1641185" y="4191000"/>
            <a:ext cx="1178215" cy="369332"/>
          </a:xfrm>
          <a:prstGeom prst="rect">
            <a:avLst/>
          </a:prstGeom>
          <a:noFill/>
        </p:spPr>
        <p:txBody>
          <a:bodyPr wrap="none" rtlCol="0">
            <a:spAutoFit/>
          </a:bodyPr>
          <a:lstStyle/>
          <a:p>
            <a:r>
              <a:rPr lang="en-US" dirty="0" smtClean="0">
                <a:latin typeface="+mj-lt"/>
              </a:rPr>
              <a:t>Bill Harvey</a:t>
            </a:r>
            <a:endParaRPr lang="en-US" dirty="0">
              <a:latin typeface="+mj-lt"/>
            </a:endParaRPr>
          </a:p>
        </p:txBody>
      </p:sp>
      <p:sp>
        <p:nvSpPr>
          <p:cNvPr id="39" name="TextBox 38"/>
          <p:cNvSpPr txBox="1"/>
          <p:nvPr/>
        </p:nvSpPr>
        <p:spPr>
          <a:xfrm>
            <a:off x="3886200" y="4191000"/>
            <a:ext cx="1342660" cy="369332"/>
          </a:xfrm>
          <a:prstGeom prst="rect">
            <a:avLst/>
          </a:prstGeom>
          <a:noFill/>
        </p:spPr>
        <p:txBody>
          <a:bodyPr wrap="none" rtlCol="0">
            <a:spAutoFit/>
          </a:bodyPr>
          <a:lstStyle/>
          <a:p>
            <a:r>
              <a:rPr lang="en-US" dirty="0" smtClean="0">
                <a:latin typeface="+mj-lt"/>
              </a:rPr>
              <a:t>John </a:t>
            </a:r>
            <a:r>
              <a:rPr lang="en-US" dirty="0" err="1" smtClean="0">
                <a:latin typeface="+mj-lt"/>
              </a:rPr>
              <a:t>Yehling</a:t>
            </a:r>
            <a:r>
              <a:rPr lang="en-US" dirty="0" smtClean="0">
                <a:latin typeface="+mj-lt"/>
              </a:rPr>
              <a:t> </a:t>
            </a:r>
            <a:endParaRPr lang="en-US" dirty="0">
              <a:latin typeface="+mj-lt"/>
            </a:endParaRPr>
          </a:p>
        </p:txBody>
      </p:sp>
      <p:sp>
        <p:nvSpPr>
          <p:cNvPr id="40" name="TextBox 39"/>
          <p:cNvSpPr txBox="1"/>
          <p:nvPr/>
        </p:nvSpPr>
        <p:spPr>
          <a:xfrm>
            <a:off x="6781800" y="4191000"/>
            <a:ext cx="1221158" cy="369332"/>
          </a:xfrm>
          <a:prstGeom prst="rect">
            <a:avLst/>
          </a:prstGeom>
          <a:noFill/>
        </p:spPr>
        <p:txBody>
          <a:bodyPr wrap="none" rtlCol="0">
            <a:spAutoFit/>
          </a:bodyPr>
          <a:lstStyle/>
          <a:p>
            <a:r>
              <a:rPr lang="en-US" dirty="0" smtClean="0">
                <a:solidFill>
                  <a:srgbClr val="000000"/>
                </a:solidFill>
                <a:latin typeface="+mj-lt"/>
              </a:rPr>
              <a:t>Rick Dustin</a:t>
            </a:r>
            <a:endParaRPr lang="en-US" dirty="0">
              <a:solidFill>
                <a:srgbClr val="000000"/>
              </a:solidFill>
              <a:latin typeface="+mj-lt"/>
            </a:endParaRPr>
          </a:p>
        </p:txBody>
      </p:sp>
      <p:sp>
        <p:nvSpPr>
          <p:cNvPr id="41" name="TextBox 40"/>
          <p:cNvSpPr txBox="1"/>
          <p:nvPr/>
        </p:nvSpPr>
        <p:spPr>
          <a:xfrm>
            <a:off x="1524000" y="5457540"/>
            <a:ext cx="1174946" cy="369332"/>
          </a:xfrm>
          <a:prstGeom prst="rect">
            <a:avLst/>
          </a:prstGeom>
          <a:noFill/>
        </p:spPr>
        <p:txBody>
          <a:bodyPr wrap="none" rtlCol="0">
            <a:spAutoFit/>
          </a:bodyPr>
          <a:lstStyle/>
          <a:p>
            <a:r>
              <a:rPr lang="en-US" dirty="0" err="1" smtClean="0">
                <a:solidFill>
                  <a:srgbClr val="000000"/>
                </a:solidFill>
                <a:latin typeface="+mj-lt"/>
              </a:rPr>
              <a:t>Renier</a:t>
            </a:r>
            <a:r>
              <a:rPr lang="en-US" dirty="0" smtClean="0">
                <a:solidFill>
                  <a:srgbClr val="000000"/>
                </a:solidFill>
                <a:latin typeface="+mj-lt"/>
              </a:rPr>
              <a:t> Fee</a:t>
            </a:r>
            <a:endParaRPr lang="en-US" dirty="0">
              <a:solidFill>
                <a:srgbClr val="000000"/>
              </a:solidFill>
              <a:latin typeface="+mj-lt"/>
            </a:endParaRPr>
          </a:p>
        </p:txBody>
      </p:sp>
      <p:sp>
        <p:nvSpPr>
          <p:cNvPr id="42" name="TextBox 41"/>
          <p:cNvSpPr txBox="1"/>
          <p:nvPr/>
        </p:nvSpPr>
        <p:spPr>
          <a:xfrm>
            <a:off x="6489700" y="5457540"/>
            <a:ext cx="1627256" cy="369332"/>
          </a:xfrm>
          <a:prstGeom prst="rect">
            <a:avLst/>
          </a:prstGeom>
          <a:noFill/>
        </p:spPr>
        <p:txBody>
          <a:bodyPr wrap="none" rtlCol="0">
            <a:spAutoFit/>
          </a:bodyPr>
          <a:lstStyle/>
          <a:p>
            <a:r>
              <a:rPr lang="en-US" dirty="0" smtClean="0">
                <a:solidFill>
                  <a:srgbClr val="000000"/>
                </a:solidFill>
                <a:latin typeface="+mj-lt"/>
              </a:rPr>
              <a:t>Jerry Pellegrino</a:t>
            </a:r>
            <a:endParaRPr lang="en-US" dirty="0">
              <a:solidFill>
                <a:srgbClr val="000000"/>
              </a:solidFill>
              <a:latin typeface="+mj-lt"/>
            </a:endParaRPr>
          </a:p>
        </p:txBody>
      </p:sp>
    </p:spTree>
    <p:custDataLst>
      <p:tags r:id="rId1"/>
    </p:custDataLst>
  </p:cSld>
  <p:clrMapOvr>
    <a:masterClrMapping/>
  </p:clrMapOvr>
  <p:transition>
    <p:cut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THE MESSAGE IS. . .</a:t>
            </a:r>
          </a:p>
        </p:txBody>
      </p:sp>
      <p:sp>
        <p:nvSpPr>
          <p:cNvPr id="3075" name="Rectangle 5"/>
          <p:cNvSpPr>
            <a:spLocks noGrp="1" noChangeArrowheads="1"/>
          </p:cNvSpPr>
          <p:nvPr>
            <p:ph type="body" sz="half" idx="1"/>
          </p:nvPr>
        </p:nvSpPr>
        <p:spPr>
          <a:xfrm>
            <a:off x="0" y="838200"/>
            <a:ext cx="6400800" cy="2057400"/>
          </a:xfrm>
        </p:spPr>
        <p:txBody>
          <a:bodyPr>
            <a:noAutofit/>
          </a:bodyPr>
          <a:lstStyle/>
          <a:p>
            <a:pPr indent="0">
              <a:lnSpc>
                <a:spcPct val="150000"/>
              </a:lnSpc>
              <a:spcAft>
                <a:spcPts val="1200"/>
              </a:spcAft>
              <a:buNone/>
            </a:pPr>
            <a:r>
              <a:rPr lang="en-US" sz="4400" dirty="0" smtClean="0">
                <a:solidFill>
                  <a:schemeClr val="bg1"/>
                </a:solidFill>
                <a:latin typeface="Cambria"/>
                <a:cs typeface="Cambria"/>
              </a:rPr>
              <a:t>If you want to be a </a:t>
            </a:r>
            <a:r>
              <a:rPr lang="en-US" sz="4400" b="1" i="1" u="sng" dirty="0" smtClean="0">
                <a:solidFill>
                  <a:srgbClr val="FFFF00"/>
                </a:solidFill>
                <a:latin typeface="Cambria"/>
                <a:cs typeface="Cambria"/>
              </a:rPr>
              <a:t>CEO</a:t>
            </a:r>
            <a:r>
              <a:rPr lang="en-US" sz="4400" dirty="0" smtClean="0">
                <a:solidFill>
                  <a:schemeClr val="bg1"/>
                </a:solidFill>
                <a:latin typeface="Cambria"/>
                <a:cs typeface="Cambria"/>
              </a:rPr>
              <a:t>,</a:t>
            </a:r>
            <a:r>
              <a:rPr lang="en-US" sz="4400" b="1" i="1" u="sng" dirty="0" smtClean="0">
                <a:solidFill>
                  <a:srgbClr val="FFCC00"/>
                </a:solidFill>
                <a:latin typeface="Cambria"/>
                <a:cs typeface="Cambria"/>
              </a:rPr>
              <a:t> </a:t>
            </a:r>
            <a:r>
              <a:rPr lang="en-US" sz="4400" dirty="0" smtClean="0">
                <a:solidFill>
                  <a:schemeClr val="bg1"/>
                </a:solidFill>
                <a:latin typeface="Cambria"/>
                <a:cs typeface="Cambria"/>
              </a:rPr>
              <a:t>College President, </a:t>
            </a:r>
          </a:p>
        </p:txBody>
      </p:sp>
      <p:sp>
        <p:nvSpPr>
          <p:cNvPr id="10" name="TextBox 9"/>
          <p:cNvSpPr txBox="1"/>
          <p:nvPr/>
        </p:nvSpPr>
        <p:spPr>
          <a:xfrm>
            <a:off x="0" y="6113641"/>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FFFF"/>
                </a:solidFill>
                <a:latin typeface="Cambria"/>
                <a:cs typeface="Cambria"/>
              </a:rPr>
              <a:t>www.musicachievementcouncil.org</a:t>
            </a:r>
            <a:endParaRPr lang="en-US" sz="3200" dirty="0">
              <a:solidFill>
                <a:srgbClr val="FFFFFF"/>
              </a:solidFill>
              <a:latin typeface="Cambria"/>
              <a:cs typeface="Cambria"/>
            </a:endParaRPr>
          </a:p>
        </p:txBody>
      </p:sp>
      <p:sp>
        <p:nvSpPr>
          <p:cNvPr id="5" name="Rectangle 5"/>
          <p:cNvSpPr txBox="1">
            <a:spLocks noChangeArrowheads="1"/>
          </p:cNvSpPr>
          <p:nvPr/>
        </p:nvSpPr>
        <p:spPr bwMode="auto">
          <a:xfrm>
            <a:off x="0" y="3733800"/>
            <a:ext cx="9144000"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lvl="0" algn="ctr" eaLnBrk="0" fontAlgn="base" hangingPunct="0">
              <a:lnSpc>
                <a:spcPct val="150000"/>
              </a:lnSpc>
              <a:spcBef>
                <a:spcPct val="20000"/>
              </a:spcBef>
              <a:spcAft>
                <a:spcPts val="1200"/>
              </a:spcAft>
            </a:pPr>
            <a:r>
              <a:rPr lang="en-US" sz="8800" i="1" dirty="0" smtClean="0">
                <a:solidFill>
                  <a:srgbClr val="FFFF00"/>
                </a:solidFill>
                <a:latin typeface="Cambria"/>
                <a:cs typeface="Cambria"/>
              </a:rPr>
              <a:t>TAKE MUSIC!</a:t>
            </a:r>
          </a:p>
        </p:txBody>
      </p:sp>
      <p:pic>
        <p:nvPicPr>
          <p:cNvPr id="9" name="Picture 8"/>
          <p:cNvPicPr>
            <a:picLocks noChangeAspect="1"/>
          </p:cNvPicPr>
          <p:nvPr/>
        </p:nvPicPr>
        <p:blipFill>
          <a:blip r:embed="rId2"/>
          <a:stretch>
            <a:fillRect/>
          </a:stretch>
        </p:blipFill>
        <p:spPr>
          <a:xfrm>
            <a:off x="5257800" y="1981200"/>
            <a:ext cx="3549753" cy="2362200"/>
          </a:xfrm>
          <a:prstGeom prst="rect">
            <a:avLst/>
          </a:prstGeom>
          <a:ln>
            <a:noFill/>
          </a:ln>
          <a:effectLst>
            <a:reflection stA="50000" endPos="75000" dist="12700" dir="5400000" sy="-100000" algn="bl" rotWithShape="0"/>
            <a:softEdge rad="112500"/>
          </a:effectLst>
          <a:scene3d>
            <a:camera prst="isometricOffAxis2Left">
              <a:rot lat="1080000" lon="1560000" rev="0"/>
            </a:camera>
            <a:lightRig rig="threePt" dir="t"/>
          </a:scene3d>
        </p:spPr>
      </p:pic>
      <p:sp>
        <p:nvSpPr>
          <p:cNvPr id="12" name="Rectangle 5"/>
          <p:cNvSpPr txBox="1">
            <a:spLocks noChangeArrowheads="1"/>
          </p:cNvSpPr>
          <p:nvPr/>
        </p:nvSpPr>
        <p:spPr bwMode="auto">
          <a:xfrm>
            <a:off x="0" y="2895600"/>
            <a:ext cx="59436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lvl="0" eaLnBrk="0" fontAlgn="base" hangingPunct="0">
              <a:lnSpc>
                <a:spcPct val="150000"/>
              </a:lnSpc>
              <a:spcBef>
                <a:spcPct val="20000"/>
              </a:spcBef>
              <a:spcAft>
                <a:spcPts val="1200"/>
              </a:spcAft>
            </a:pPr>
            <a:r>
              <a:rPr lang="en-US" sz="4400" dirty="0">
                <a:solidFill>
                  <a:schemeClr val="bg1"/>
                </a:solidFill>
                <a:latin typeface="Cambria"/>
                <a:cs typeface="Cambria"/>
              </a:rPr>
              <a:t>o</a:t>
            </a:r>
            <a:r>
              <a:rPr lang="en-US" sz="4400" dirty="0" smtClean="0">
                <a:solidFill>
                  <a:schemeClr val="bg1"/>
                </a:solidFill>
                <a:latin typeface="Cambria"/>
                <a:cs typeface="Cambria"/>
              </a:rPr>
              <a:t>r even a Rock Star,</a:t>
            </a:r>
            <a:endParaRPr kumimoji="0" lang="en-US" sz="4400" b="0" u="none" strike="noStrike" kern="0" cap="none" spc="0" normalizeH="0" baseline="0" noProof="0" dirty="0" smtClean="0">
              <a:ln>
                <a:noFill/>
              </a:ln>
              <a:solidFill>
                <a:schemeClr val="bg1"/>
              </a:solidFill>
              <a:effectLst/>
              <a:uLnTx/>
              <a:uFillTx/>
              <a:latin typeface="Cambria"/>
              <a:ea typeface="+mn-ea"/>
              <a:cs typeface="Cambria"/>
            </a:endParaRPr>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19459" name="Rectangle 8"/>
          <p:cNvSpPr>
            <a:spLocks noChangeArrowheads="1"/>
          </p:cNvSpPr>
          <p:nvPr/>
        </p:nvSpPr>
        <p:spPr bwMode="auto">
          <a:xfrm>
            <a:off x="-11050" y="594876"/>
            <a:ext cx="9144000" cy="1323439"/>
          </a:xfrm>
          <a:prstGeom prst="rect">
            <a:avLst/>
          </a:prstGeom>
          <a:noFill/>
          <a:ln w="9525">
            <a:noFill/>
            <a:miter lim="800000"/>
            <a:headEnd/>
            <a:tailEnd/>
          </a:ln>
        </p:spPr>
        <p:txBody>
          <a:bodyPr>
            <a:prstTxWarp prst="textNoShape">
              <a:avLst/>
            </a:prstTxWarp>
            <a:spAutoFit/>
          </a:bodyPr>
          <a:lstStyle/>
          <a:p>
            <a:pPr algn="ctr"/>
            <a:r>
              <a:rPr lang="en-US" sz="4000" b="1" i="1" dirty="0" smtClean="0">
                <a:solidFill>
                  <a:srgbClr val="C00101"/>
                </a:solidFill>
              </a:rPr>
              <a:t>Bridging the Gap Between</a:t>
            </a:r>
          </a:p>
          <a:p>
            <a:pPr algn="ctr"/>
            <a:r>
              <a:rPr lang="en-US" sz="4000" b="1" i="1" dirty="0" smtClean="0">
                <a:solidFill>
                  <a:srgbClr val="C00101"/>
                </a:solidFill>
              </a:rPr>
              <a:t>Middle School and High School</a:t>
            </a:r>
            <a:endParaRPr lang="en-US" sz="4000" dirty="0">
              <a:solidFill>
                <a:srgbClr val="C00101"/>
              </a:solidFill>
            </a:endParaRPr>
          </a:p>
        </p:txBody>
      </p:sp>
      <p:sp>
        <p:nvSpPr>
          <p:cNvPr id="8" name="TextBox 7"/>
          <p:cNvSpPr txBox="1"/>
          <p:nvPr/>
        </p:nvSpPr>
        <p:spPr>
          <a:xfrm>
            <a:off x="-11050" y="1818158"/>
            <a:ext cx="9144000" cy="584776"/>
          </a:xfrm>
          <a:prstGeom prst="rect">
            <a:avLst/>
          </a:prstGeom>
          <a:noFill/>
        </p:spPr>
        <p:txBody>
          <a:bodyPr wrap="square" rtlCol="0">
            <a:spAutoFit/>
          </a:bodyPr>
          <a:lstStyle/>
          <a:p>
            <a:pPr algn="ctr"/>
            <a:r>
              <a:rPr lang="en-US" sz="3200" b="1" dirty="0" smtClean="0">
                <a:solidFill>
                  <a:srgbClr val="C00101"/>
                </a:solidFill>
              </a:rPr>
              <a:t>Marcia Neel</a:t>
            </a:r>
          </a:p>
        </p:txBody>
      </p:sp>
      <p:pic>
        <p:nvPicPr>
          <p:cNvPr id="12" name="Picture 11" descr="MAC logo color copy.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811303" y="2192485"/>
            <a:ext cx="3034457" cy="914400"/>
          </a:xfrm>
          <a:prstGeom prst="rect">
            <a:avLst/>
          </a:prstGeom>
        </p:spPr>
      </p:pic>
      <p:pic>
        <p:nvPicPr>
          <p:cNvPr id="14" name="Picture 13" descr="NASMDLogo.jpg"/>
          <p:cNvPicPr>
            <a:picLocks noChangeAspect="1"/>
          </p:cNvPicPr>
          <p:nvPr/>
        </p:nvPicPr>
        <p:blipFill>
          <a:blip r:embed="rId6"/>
          <a:stretch>
            <a:fillRect/>
          </a:stretch>
        </p:blipFill>
        <p:spPr>
          <a:xfrm>
            <a:off x="5365251" y="2427442"/>
            <a:ext cx="1952398" cy="568479"/>
          </a:xfrm>
          <a:prstGeom prst="rect">
            <a:avLst/>
          </a:prstGeom>
        </p:spPr>
      </p:pic>
      <p:sp>
        <p:nvSpPr>
          <p:cNvPr id="16" name="TextBox 15"/>
          <p:cNvSpPr txBox="1"/>
          <p:nvPr/>
        </p:nvSpPr>
        <p:spPr>
          <a:xfrm>
            <a:off x="4030711" y="3790232"/>
            <a:ext cx="1243024" cy="369332"/>
          </a:xfrm>
          <a:prstGeom prst="rect">
            <a:avLst/>
          </a:prstGeom>
          <a:noFill/>
        </p:spPr>
        <p:txBody>
          <a:bodyPr wrap="none" rtlCol="0">
            <a:spAutoFit/>
          </a:bodyPr>
          <a:lstStyle/>
          <a:p>
            <a:r>
              <a:rPr lang="en-US" dirty="0" smtClean="0">
                <a:solidFill>
                  <a:srgbClr val="CD0000"/>
                </a:solidFill>
                <a:latin typeface="Times New Roman Bold" pitchFamily="1" charset="0"/>
              </a:rPr>
              <a:t>Russ </a:t>
            </a:r>
            <a:r>
              <a:rPr lang="en-US" dirty="0" err="1" smtClean="0">
                <a:solidFill>
                  <a:srgbClr val="CD0000"/>
                </a:solidFill>
                <a:latin typeface="Times New Roman Bold" pitchFamily="1" charset="0"/>
              </a:rPr>
              <a:t>Bullis</a:t>
            </a:r>
            <a:endParaRPr lang="en-US" dirty="0"/>
          </a:p>
        </p:txBody>
      </p:sp>
      <p:sp>
        <p:nvSpPr>
          <p:cNvPr id="17" name="TextBox 16"/>
          <p:cNvSpPr txBox="1"/>
          <p:nvPr/>
        </p:nvSpPr>
        <p:spPr>
          <a:xfrm>
            <a:off x="1126340" y="3790232"/>
            <a:ext cx="1383349" cy="369332"/>
          </a:xfrm>
          <a:prstGeom prst="rect">
            <a:avLst/>
          </a:prstGeom>
          <a:noFill/>
        </p:spPr>
        <p:txBody>
          <a:bodyPr wrap="none" rtlCol="0">
            <a:spAutoFit/>
          </a:bodyPr>
          <a:lstStyle/>
          <a:p>
            <a:r>
              <a:rPr lang="en-US" dirty="0" smtClean="0">
                <a:solidFill>
                  <a:srgbClr val="CD0000"/>
                </a:solidFill>
                <a:latin typeface="Times New Roman Bold" pitchFamily="1" charset="0"/>
              </a:rPr>
              <a:t>Peter </a:t>
            </a:r>
            <a:r>
              <a:rPr lang="en-US" dirty="0" err="1" smtClean="0">
                <a:solidFill>
                  <a:srgbClr val="CD0000"/>
                </a:solidFill>
                <a:latin typeface="Times New Roman Bold" pitchFamily="1" charset="0"/>
              </a:rPr>
              <a:t>Ellman</a:t>
            </a:r>
            <a:endParaRPr lang="en-US" dirty="0"/>
          </a:p>
        </p:txBody>
      </p:sp>
      <p:sp>
        <p:nvSpPr>
          <p:cNvPr id="19" name="TextBox 18"/>
          <p:cNvSpPr txBox="1"/>
          <p:nvPr/>
        </p:nvSpPr>
        <p:spPr>
          <a:xfrm>
            <a:off x="6774380" y="3775963"/>
            <a:ext cx="1537425" cy="369332"/>
          </a:xfrm>
          <a:prstGeom prst="rect">
            <a:avLst/>
          </a:prstGeom>
          <a:noFill/>
        </p:spPr>
        <p:txBody>
          <a:bodyPr wrap="none" rtlCol="0">
            <a:spAutoFit/>
          </a:bodyPr>
          <a:lstStyle/>
          <a:p>
            <a:r>
              <a:rPr lang="en-US" dirty="0" smtClean="0">
                <a:solidFill>
                  <a:srgbClr val="CD0000"/>
                </a:solidFill>
                <a:latin typeface="Times New Roman Bold" pitchFamily="1" charset="0"/>
              </a:rPr>
              <a:t>Beth </a:t>
            </a:r>
            <a:r>
              <a:rPr lang="en-US" dirty="0" err="1" smtClean="0">
                <a:solidFill>
                  <a:srgbClr val="CD0000"/>
                </a:solidFill>
                <a:latin typeface="Times New Roman Bold" pitchFamily="1" charset="0"/>
              </a:rPr>
              <a:t>Houlihan</a:t>
            </a:r>
            <a:endParaRPr lang="en-US" dirty="0"/>
          </a:p>
        </p:txBody>
      </p:sp>
      <p:pic>
        <p:nvPicPr>
          <p:cNvPr id="21" name="Picture 20" descr="JW_Pepper_logo.png"/>
          <p:cNvPicPr>
            <a:picLocks noChangeAspect="1"/>
          </p:cNvPicPr>
          <p:nvPr/>
        </p:nvPicPr>
        <p:blipFill>
          <a:blip r:embed="rId7"/>
          <a:stretch>
            <a:fillRect/>
          </a:stretch>
        </p:blipFill>
        <p:spPr>
          <a:xfrm>
            <a:off x="3632632" y="3167704"/>
            <a:ext cx="2051050" cy="680248"/>
          </a:xfrm>
          <a:prstGeom prst="rect">
            <a:avLst/>
          </a:prstGeom>
        </p:spPr>
      </p:pic>
      <p:pic>
        <p:nvPicPr>
          <p:cNvPr id="28" name="Picture 27" descr="Transp King Music Inc Oval Label.png"/>
          <p:cNvPicPr>
            <a:picLocks noChangeAspect="1"/>
          </p:cNvPicPr>
          <p:nvPr/>
        </p:nvPicPr>
        <p:blipFill>
          <a:blip r:embed="rId8"/>
          <a:stretch>
            <a:fillRect/>
          </a:stretch>
        </p:blipFill>
        <p:spPr>
          <a:xfrm>
            <a:off x="519524" y="3887568"/>
            <a:ext cx="2670400" cy="1803292"/>
          </a:xfrm>
          <a:prstGeom prst="rect">
            <a:avLst/>
          </a:prstGeom>
        </p:spPr>
      </p:pic>
      <p:pic>
        <p:nvPicPr>
          <p:cNvPr id="32" name="Picture 31" descr="Quinlan&amp;Fabish.png"/>
          <p:cNvPicPr>
            <a:picLocks noChangeAspect="1"/>
          </p:cNvPicPr>
          <p:nvPr/>
        </p:nvPicPr>
        <p:blipFill>
          <a:blip r:embed="rId9"/>
          <a:stretch>
            <a:fillRect/>
          </a:stretch>
        </p:blipFill>
        <p:spPr>
          <a:xfrm>
            <a:off x="1524750" y="5514778"/>
            <a:ext cx="2857500" cy="1143000"/>
          </a:xfrm>
          <a:prstGeom prst="rect">
            <a:avLst/>
          </a:prstGeom>
        </p:spPr>
      </p:pic>
      <p:pic>
        <p:nvPicPr>
          <p:cNvPr id="33" name="Picture 32" descr="The Music Shoppe.png"/>
          <p:cNvPicPr>
            <a:picLocks noChangeAspect="1"/>
          </p:cNvPicPr>
          <p:nvPr/>
        </p:nvPicPr>
        <p:blipFill>
          <a:blip r:embed="rId10"/>
          <a:stretch>
            <a:fillRect/>
          </a:stretch>
        </p:blipFill>
        <p:spPr>
          <a:xfrm>
            <a:off x="6191011" y="4177104"/>
            <a:ext cx="2815192" cy="1241746"/>
          </a:xfrm>
          <a:prstGeom prst="rect">
            <a:avLst/>
          </a:prstGeom>
        </p:spPr>
      </p:pic>
      <p:pic>
        <p:nvPicPr>
          <p:cNvPr id="34" name="Picture 33" descr="hi-res clear logo.png"/>
          <p:cNvPicPr>
            <a:picLocks noChangeAspect="1"/>
          </p:cNvPicPr>
          <p:nvPr/>
        </p:nvPicPr>
        <p:blipFill>
          <a:blip r:embed="rId11"/>
          <a:stretch>
            <a:fillRect/>
          </a:stretch>
        </p:blipFill>
        <p:spPr>
          <a:xfrm>
            <a:off x="4866414" y="5592010"/>
            <a:ext cx="2642754" cy="1066800"/>
          </a:xfrm>
          <a:prstGeom prst="rect">
            <a:avLst/>
          </a:prstGeom>
        </p:spPr>
      </p:pic>
      <p:pic>
        <p:nvPicPr>
          <p:cNvPr id="36" name="Picture 35" descr="Music &amp; Arts Transp.png"/>
          <p:cNvPicPr>
            <a:picLocks noChangeAspect="1"/>
          </p:cNvPicPr>
          <p:nvPr/>
        </p:nvPicPr>
        <p:blipFill>
          <a:blip r:embed="rId12"/>
          <a:stretch>
            <a:fillRect/>
          </a:stretch>
        </p:blipFill>
        <p:spPr>
          <a:xfrm>
            <a:off x="3146631" y="4326650"/>
            <a:ext cx="2857500" cy="850900"/>
          </a:xfrm>
          <a:prstGeom prst="rect">
            <a:avLst/>
          </a:prstGeom>
        </p:spPr>
      </p:pic>
      <p:sp>
        <p:nvSpPr>
          <p:cNvPr id="37" name="TextBox 36"/>
          <p:cNvSpPr txBox="1"/>
          <p:nvPr/>
        </p:nvSpPr>
        <p:spPr>
          <a:xfrm>
            <a:off x="3871952" y="5049518"/>
            <a:ext cx="1203913" cy="369332"/>
          </a:xfrm>
          <a:prstGeom prst="rect">
            <a:avLst/>
          </a:prstGeom>
          <a:noFill/>
        </p:spPr>
        <p:txBody>
          <a:bodyPr wrap="none" rtlCol="0">
            <a:spAutoFit/>
          </a:bodyPr>
          <a:lstStyle/>
          <a:p>
            <a:r>
              <a:rPr lang="en-US" dirty="0" smtClean="0">
                <a:solidFill>
                  <a:srgbClr val="CD0000"/>
                </a:solidFill>
                <a:latin typeface="Times New Roman Bold" pitchFamily="1" charset="0"/>
              </a:rPr>
              <a:t>Paul Bauer</a:t>
            </a:r>
            <a:endParaRPr lang="en-US" dirty="0"/>
          </a:p>
        </p:txBody>
      </p:sp>
      <p:sp>
        <p:nvSpPr>
          <p:cNvPr id="38" name="TextBox 37"/>
          <p:cNvSpPr txBox="1"/>
          <p:nvPr/>
        </p:nvSpPr>
        <p:spPr>
          <a:xfrm>
            <a:off x="2179720" y="6443769"/>
            <a:ext cx="1661182" cy="369332"/>
          </a:xfrm>
          <a:prstGeom prst="rect">
            <a:avLst/>
          </a:prstGeom>
          <a:noFill/>
        </p:spPr>
        <p:txBody>
          <a:bodyPr wrap="none" rtlCol="0">
            <a:spAutoFit/>
          </a:bodyPr>
          <a:lstStyle/>
          <a:p>
            <a:r>
              <a:rPr lang="en-US" dirty="0" smtClean="0">
                <a:solidFill>
                  <a:srgbClr val="CD0000"/>
                </a:solidFill>
                <a:latin typeface="Times New Roman Bold" pitchFamily="1" charset="0"/>
              </a:rPr>
              <a:t>George Quinlan</a:t>
            </a:r>
            <a:endParaRPr lang="en-US" dirty="0"/>
          </a:p>
        </p:txBody>
      </p:sp>
      <p:sp>
        <p:nvSpPr>
          <p:cNvPr id="39" name="TextBox 38"/>
          <p:cNvSpPr txBox="1"/>
          <p:nvPr/>
        </p:nvSpPr>
        <p:spPr>
          <a:xfrm>
            <a:off x="7359673" y="5163120"/>
            <a:ext cx="1390124" cy="369332"/>
          </a:xfrm>
          <a:prstGeom prst="rect">
            <a:avLst/>
          </a:prstGeom>
          <a:noFill/>
        </p:spPr>
        <p:txBody>
          <a:bodyPr wrap="none" rtlCol="0">
            <a:spAutoFit/>
          </a:bodyPr>
          <a:lstStyle/>
          <a:p>
            <a:r>
              <a:rPr lang="en-US" dirty="0" smtClean="0">
                <a:solidFill>
                  <a:srgbClr val="CD0000"/>
                </a:solidFill>
                <a:latin typeface="Times New Roman Bold" pitchFamily="1" charset="0"/>
              </a:rPr>
              <a:t>Randy Wood</a:t>
            </a:r>
            <a:endParaRPr lang="en-US" dirty="0"/>
          </a:p>
        </p:txBody>
      </p:sp>
      <p:sp>
        <p:nvSpPr>
          <p:cNvPr id="40" name="TextBox 39"/>
          <p:cNvSpPr txBox="1"/>
          <p:nvPr/>
        </p:nvSpPr>
        <p:spPr>
          <a:xfrm>
            <a:off x="5470317" y="6444801"/>
            <a:ext cx="1556836" cy="369332"/>
          </a:xfrm>
          <a:prstGeom prst="rect">
            <a:avLst/>
          </a:prstGeom>
          <a:noFill/>
        </p:spPr>
        <p:txBody>
          <a:bodyPr wrap="none" rtlCol="0">
            <a:spAutoFit/>
          </a:bodyPr>
          <a:lstStyle/>
          <a:p>
            <a:r>
              <a:rPr lang="en-US" dirty="0" smtClean="0">
                <a:solidFill>
                  <a:srgbClr val="CD0000"/>
                </a:solidFill>
                <a:latin typeface="Times New Roman Bold" pitchFamily="1" charset="0"/>
              </a:rPr>
              <a:t>Robin </a:t>
            </a:r>
            <a:r>
              <a:rPr lang="en-US" dirty="0" err="1" smtClean="0">
                <a:solidFill>
                  <a:srgbClr val="CD0000"/>
                </a:solidFill>
                <a:latin typeface="Times New Roman Bold" pitchFamily="1" charset="0"/>
              </a:rPr>
              <a:t>Walenta</a:t>
            </a:r>
            <a:endParaRPr lang="en-US" dirty="0"/>
          </a:p>
        </p:txBody>
      </p:sp>
      <p:pic>
        <p:nvPicPr>
          <p:cNvPr id="22" name="Picture 21" descr="Kidder Music logo Transp.png"/>
          <p:cNvPicPr>
            <a:picLocks noChangeAspect="1"/>
          </p:cNvPicPr>
          <p:nvPr/>
        </p:nvPicPr>
        <p:blipFill>
          <a:blip r:embed="rId13"/>
          <a:stretch>
            <a:fillRect/>
          </a:stretch>
        </p:blipFill>
        <p:spPr>
          <a:xfrm>
            <a:off x="6333332" y="2882283"/>
            <a:ext cx="2166850" cy="821369"/>
          </a:xfrm>
          <a:prstGeom prst="rect">
            <a:avLst/>
          </a:prstGeom>
        </p:spPr>
      </p:pic>
      <p:sp>
        <p:nvSpPr>
          <p:cNvPr id="23" name="TextBox 22"/>
          <p:cNvSpPr txBox="1"/>
          <p:nvPr/>
        </p:nvSpPr>
        <p:spPr>
          <a:xfrm>
            <a:off x="-6341" y="0"/>
            <a:ext cx="9144000" cy="584776"/>
          </a:xfrm>
          <a:prstGeom prst="rect">
            <a:avLst/>
          </a:prstGeom>
          <a:noFill/>
        </p:spPr>
        <p:txBody>
          <a:bodyPr wrap="square" rtlCol="0">
            <a:spAutoFit/>
          </a:bodyPr>
          <a:lstStyle/>
          <a:p>
            <a:pPr algn="ctr"/>
            <a:r>
              <a:rPr lang="en-US" sz="3200" dirty="0" smtClean="0"/>
              <a:t>2016 IMEA  January 28, 2016</a:t>
            </a:r>
          </a:p>
        </p:txBody>
      </p:sp>
      <p:pic>
        <p:nvPicPr>
          <p:cNvPr id="24" name="Picture 23" descr="Ellman's Music Center logo.gif"/>
          <p:cNvPicPr>
            <a:picLocks noChangeAspect="1"/>
          </p:cNvPicPr>
          <p:nvPr/>
        </p:nvPicPr>
        <p:blipFill>
          <a:blip r:embed="rId14"/>
          <a:stretch>
            <a:fillRect/>
          </a:stretch>
        </p:blipFill>
        <p:spPr>
          <a:xfrm>
            <a:off x="245327" y="2639076"/>
            <a:ext cx="2901304" cy="1208876"/>
          </a:xfrm>
          <a:prstGeom prst="rect">
            <a:avLst/>
          </a:prstGeom>
        </p:spPr>
      </p:pic>
      <p:sp>
        <p:nvSpPr>
          <p:cNvPr id="25" name="TextBox 24"/>
          <p:cNvSpPr txBox="1"/>
          <p:nvPr/>
        </p:nvSpPr>
        <p:spPr>
          <a:xfrm>
            <a:off x="1305776" y="5234184"/>
            <a:ext cx="1306705" cy="369332"/>
          </a:xfrm>
          <a:prstGeom prst="rect">
            <a:avLst/>
          </a:prstGeom>
          <a:noFill/>
        </p:spPr>
        <p:txBody>
          <a:bodyPr wrap="none" rtlCol="0">
            <a:spAutoFit/>
          </a:bodyPr>
          <a:lstStyle/>
          <a:p>
            <a:r>
              <a:rPr lang="en-US" dirty="0" smtClean="0">
                <a:solidFill>
                  <a:srgbClr val="CD0000"/>
                </a:solidFill>
                <a:latin typeface="Times New Roman Bold" pitchFamily="1" charset="0"/>
              </a:rPr>
              <a:t>Randy King</a:t>
            </a:r>
            <a:endParaRPr lang="en-US" dirty="0"/>
          </a:p>
        </p:txBody>
      </p:sp>
    </p:spTree>
    <p:custDataLst>
      <p:tags r:id="rId1"/>
    </p:custDataLst>
  </p:cSld>
  <p:clrMapOvr>
    <a:masterClrMapping/>
  </p:clrMapOvr>
  <p:transition>
    <p:cut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5239" name="Picture 8" descr="Hal Leonard"/>
          <p:cNvPicPr>
            <a:picLocks noChangeAspect="1" noChangeArrowheads="1"/>
          </p:cNvPicPr>
          <p:nvPr/>
        </p:nvPicPr>
        <p:blipFill>
          <a:blip r:embed="rId3"/>
          <a:srcRect/>
          <a:stretch>
            <a:fillRect/>
          </a:stretch>
        </p:blipFill>
        <p:spPr bwMode="auto">
          <a:xfrm>
            <a:off x="428812" y="4411530"/>
            <a:ext cx="2023141" cy="1087438"/>
          </a:xfrm>
          <a:prstGeom prst="rect">
            <a:avLst/>
          </a:prstGeom>
          <a:noFill/>
          <a:ln w="9525">
            <a:noFill/>
            <a:miter lim="800000"/>
            <a:headEnd/>
            <a:tailEnd/>
          </a:ln>
        </p:spPr>
      </p:pic>
      <p:pic>
        <p:nvPicPr>
          <p:cNvPr id="95240" name="Picture 9" descr="D'Addario logo"/>
          <p:cNvPicPr>
            <a:picLocks noChangeAspect="1" noChangeArrowheads="1"/>
          </p:cNvPicPr>
          <p:nvPr/>
        </p:nvPicPr>
        <p:blipFill>
          <a:blip r:embed="rId4"/>
          <a:srcRect/>
          <a:stretch>
            <a:fillRect/>
          </a:stretch>
        </p:blipFill>
        <p:spPr bwMode="auto">
          <a:xfrm>
            <a:off x="457199" y="3386489"/>
            <a:ext cx="2812869" cy="935394"/>
          </a:xfrm>
          <a:prstGeom prst="rect">
            <a:avLst/>
          </a:prstGeom>
          <a:noFill/>
          <a:ln w="9525">
            <a:noFill/>
            <a:miter lim="800000"/>
            <a:headEnd/>
            <a:tailEnd/>
          </a:ln>
        </p:spPr>
      </p:pic>
      <p:pic>
        <p:nvPicPr>
          <p:cNvPr id="95241" name="Picture 10" descr="Yamaha"/>
          <p:cNvPicPr>
            <a:picLocks noChangeAspect="1" noChangeArrowheads="1"/>
          </p:cNvPicPr>
          <p:nvPr/>
        </p:nvPicPr>
        <p:blipFill>
          <a:blip r:embed="rId5"/>
          <a:srcRect/>
          <a:stretch>
            <a:fillRect/>
          </a:stretch>
        </p:blipFill>
        <p:spPr bwMode="auto">
          <a:xfrm>
            <a:off x="4785166" y="5618724"/>
            <a:ext cx="3731641" cy="1066800"/>
          </a:xfrm>
          <a:prstGeom prst="rect">
            <a:avLst/>
          </a:prstGeom>
          <a:noFill/>
          <a:ln w="9525">
            <a:noFill/>
            <a:miter lim="800000"/>
            <a:headEnd/>
            <a:tailEnd/>
          </a:ln>
        </p:spPr>
      </p:pic>
      <p:pic>
        <p:nvPicPr>
          <p:cNvPr id="95242" name="Picture 11" descr="Jupiter Band Instruments"/>
          <p:cNvPicPr>
            <a:picLocks noChangeAspect="1" noChangeArrowheads="1"/>
          </p:cNvPicPr>
          <p:nvPr/>
        </p:nvPicPr>
        <p:blipFill>
          <a:blip r:embed="rId6"/>
          <a:srcRect/>
          <a:stretch>
            <a:fillRect/>
          </a:stretch>
        </p:blipFill>
        <p:spPr bwMode="auto">
          <a:xfrm>
            <a:off x="2928472" y="4529286"/>
            <a:ext cx="3362775" cy="939800"/>
          </a:xfrm>
          <a:prstGeom prst="rect">
            <a:avLst/>
          </a:prstGeom>
          <a:noFill/>
          <a:ln w="9525">
            <a:noFill/>
            <a:miter lim="800000"/>
            <a:headEnd/>
            <a:tailEnd/>
          </a:ln>
        </p:spPr>
      </p:pic>
      <p:pic>
        <p:nvPicPr>
          <p:cNvPr id="95243" name="Picture 12" descr="large-logo-black_w"/>
          <p:cNvPicPr>
            <a:picLocks noChangeAspect="1" noChangeArrowheads="1"/>
          </p:cNvPicPr>
          <p:nvPr/>
        </p:nvPicPr>
        <p:blipFill>
          <a:blip r:embed="rId7"/>
          <a:srcRect/>
          <a:stretch>
            <a:fillRect/>
          </a:stretch>
        </p:blipFill>
        <p:spPr bwMode="auto">
          <a:xfrm>
            <a:off x="4546602" y="1991865"/>
            <a:ext cx="1178853" cy="1178853"/>
          </a:xfrm>
          <a:prstGeom prst="rect">
            <a:avLst/>
          </a:prstGeom>
          <a:noFill/>
          <a:ln w="9525">
            <a:noFill/>
            <a:miter lim="800000"/>
            <a:headEnd/>
            <a:tailEnd/>
          </a:ln>
        </p:spPr>
      </p:pic>
      <p:pic>
        <p:nvPicPr>
          <p:cNvPr id="95244" name="Picture 13" descr="Dansrlogo"/>
          <p:cNvPicPr>
            <a:picLocks noChangeAspect="1" noChangeArrowheads="1"/>
          </p:cNvPicPr>
          <p:nvPr/>
        </p:nvPicPr>
        <p:blipFill>
          <a:blip r:embed="rId8"/>
          <a:srcRect/>
          <a:stretch>
            <a:fillRect/>
          </a:stretch>
        </p:blipFill>
        <p:spPr bwMode="auto">
          <a:xfrm>
            <a:off x="3480736" y="3326724"/>
            <a:ext cx="2244720" cy="995159"/>
          </a:xfrm>
          <a:prstGeom prst="rect">
            <a:avLst/>
          </a:prstGeom>
          <a:noFill/>
          <a:ln w="9525">
            <a:noFill/>
            <a:miter lim="800000"/>
            <a:headEnd/>
            <a:tailEnd/>
          </a:ln>
        </p:spPr>
      </p:pic>
      <p:pic>
        <p:nvPicPr>
          <p:cNvPr id="95245" name="Picture 14" descr="VIC FIRTH2"/>
          <p:cNvPicPr>
            <a:picLocks noChangeAspect="1" noChangeArrowheads="1"/>
          </p:cNvPicPr>
          <p:nvPr/>
        </p:nvPicPr>
        <p:blipFill>
          <a:blip r:embed="rId9"/>
          <a:srcRect/>
          <a:stretch>
            <a:fillRect/>
          </a:stretch>
        </p:blipFill>
        <p:spPr bwMode="auto">
          <a:xfrm>
            <a:off x="593164" y="5618724"/>
            <a:ext cx="3903213" cy="1066800"/>
          </a:xfrm>
          <a:prstGeom prst="rect">
            <a:avLst/>
          </a:prstGeom>
          <a:noFill/>
          <a:ln w="9525">
            <a:noFill/>
            <a:miter lim="800000"/>
            <a:headEnd/>
            <a:tailEnd/>
          </a:ln>
        </p:spPr>
      </p:pic>
      <p:pic>
        <p:nvPicPr>
          <p:cNvPr id="95246" name="Picture 15" descr="Alfred-logo-600 pixels"/>
          <p:cNvPicPr>
            <a:picLocks noChangeAspect="1" noChangeArrowheads="1"/>
          </p:cNvPicPr>
          <p:nvPr/>
        </p:nvPicPr>
        <p:blipFill>
          <a:blip r:embed="rId10"/>
          <a:srcRect/>
          <a:stretch>
            <a:fillRect/>
          </a:stretch>
        </p:blipFill>
        <p:spPr bwMode="auto">
          <a:xfrm>
            <a:off x="836706" y="1902271"/>
            <a:ext cx="1346202" cy="1291979"/>
          </a:xfrm>
          <a:prstGeom prst="rect">
            <a:avLst/>
          </a:prstGeom>
          <a:noFill/>
          <a:ln w="9525">
            <a:noFill/>
            <a:miter lim="800000"/>
            <a:headEnd/>
            <a:tailEnd/>
          </a:ln>
        </p:spPr>
      </p:pic>
      <p:pic>
        <p:nvPicPr>
          <p:cNvPr id="95248" name="Picture 19" descr="Picture 1"/>
          <p:cNvPicPr>
            <a:picLocks noChangeAspect="1" noChangeArrowheads="1"/>
          </p:cNvPicPr>
          <p:nvPr/>
        </p:nvPicPr>
        <p:blipFill>
          <a:blip r:embed="rId11"/>
          <a:srcRect/>
          <a:stretch>
            <a:fillRect/>
          </a:stretch>
        </p:blipFill>
        <p:spPr bwMode="auto">
          <a:xfrm>
            <a:off x="6019799" y="3343713"/>
            <a:ext cx="2700924" cy="918405"/>
          </a:xfrm>
          <a:prstGeom prst="rect">
            <a:avLst/>
          </a:prstGeom>
          <a:noFill/>
          <a:ln w="9525">
            <a:noFill/>
            <a:miter lim="800000"/>
            <a:headEnd/>
            <a:tailEnd/>
          </a:ln>
        </p:spPr>
      </p:pic>
      <p:pic>
        <p:nvPicPr>
          <p:cNvPr id="95249" name="Picture 17"/>
          <p:cNvPicPr>
            <a:picLocks noChangeAspect="1"/>
          </p:cNvPicPr>
          <p:nvPr/>
        </p:nvPicPr>
        <p:blipFill>
          <a:blip r:embed="rId12"/>
          <a:srcRect/>
          <a:stretch>
            <a:fillRect/>
          </a:stretch>
        </p:blipFill>
        <p:spPr bwMode="auto">
          <a:xfrm>
            <a:off x="2794003" y="1902272"/>
            <a:ext cx="1128176" cy="1354172"/>
          </a:xfrm>
          <a:prstGeom prst="rect">
            <a:avLst/>
          </a:prstGeom>
          <a:noFill/>
          <a:ln w="9525">
            <a:noFill/>
            <a:miter lim="800000"/>
            <a:headEnd/>
            <a:tailEnd/>
          </a:ln>
        </p:spPr>
      </p:pic>
      <p:pic>
        <p:nvPicPr>
          <p:cNvPr id="18" name="Picture 17" descr="LOGO Trevor James Flutes_logo.jpg"/>
          <p:cNvPicPr>
            <a:picLocks noChangeAspect="1"/>
          </p:cNvPicPr>
          <p:nvPr/>
        </p:nvPicPr>
        <p:blipFill>
          <a:blip r:embed="rId13"/>
          <a:stretch>
            <a:fillRect/>
          </a:stretch>
        </p:blipFill>
        <p:spPr>
          <a:xfrm>
            <a:off x="6553200" y="4321883"/>
            <a:ext cx="2167523" cy="1147203"/>
          </a:xfrm>
          <a:prstGeom prst="rect">
            <a:avLst/>
          </a:prstGeom>
        </p:spPr>
      </p:pic>
      <p:sp>
        <p:nvSpPr>
          <p:cNvPr id="23" name="Rectangle 22"/>
          <p:cNvSpPr>
            <a:spLocks noGrp="1" noChangeArrowheads="1"/>
          </p:cNvSpPr>
          <p:nvPr/>
        </p:nvSpPr>
        <p:spPr bwMode="auto">
          <a:xfrm>
            <a:off x="0" y="756772"/>
            <a:ext cx="91440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latin typeface="Times New Roman"/>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Times New Roman"/>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Times New Roman"/>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Times New Roman"/>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a:defRPr>
            </a:lvl6pPr>
            <a:lvl7pPr marL="914400" algn="l" rtl="0" fontAlgn="base">
              <a:spcBef>
                <a:spcPct val="0"/>
              </a:spcBef>
              <a:spcAft>
                <a:spcPct val="0"/>
              </a:spcAft>
              <a:defRPr sz="4400">
                <a:solidFill>
                  <a:schemeClr val="tx2"/>
                </a:solidFill>
                <a:latin typeface="Times New Roman"/>
              </a:defRPr>
            </a:lvl7pPr>
            <a:lvl8pPr marL="1371600" algn="l" rtl="0" fontAlgn="base">
              <a:spcBef>
                <a:spcPct val="0"/>
              </a:spcBef>
              <a:spcAft>
                <a:spcPct val="0"/>
              </a:spcAft>
              <a:defRPr sz="4400">
                <a:solidFill>
                  <a:schemeClr val="tx2"/>
                </a:solidFill>
                <a:latin typeface="Times New Roman"/>
              </a:defRPr>
            </a:lvl8pPr>
            <a:lvl9pPr marL="1828800" algn="l" rtl="0" fontAlgn="base">
              <a:spcBef>
                <a:spcPct val="0"/>
              </a:spcBef>
              <a:spcAft>
                <a:spcPct val="0"/>
              </a:spcAft>
              <a:defRPr sz="4400">
                <a:solidFill>
                  <a:schemeClr val="tx2"/>
                </a:solidFill>
                <a:latin typeface="Times New Roman"/>
              </a:defRPr>
            </a:lvl9pPr>
          </a:lstStyle>
          <a:p>
            <a:pPr algn="ctr" eaLnBrk="1" hangingPunct="1"/>
            <a:r>
              <a:rPr lang="en-US" sz="3200" b="1" i="1" dirty="0" smtClean="0">
                <a:solidFill>
                  <a:srgbClr val="FFFF00"/>
                </a:solidFill>
                <a:ea typeface="ＭＳ Ｐゴシック" charset="-128"/>
                <a:cs typeface="ＭＳ Ｐゴシック" charset="-128"/>
              </a:rPr>
              <a:t>Thanks also to our </a:t>
            </a:r>
            <a:r>
              <a:rPr lang="en-US" sz="3200" b="1" i="1" u="sng" dirty="0" smtClean="0">
                <a:solidFill>
                  <a:srgbClr val="FFFF00"/>
                </a:solidFill>
                <a:ea typeface="ＭＳ Ｐゴシック" charset="-128"/>
                <a:cs typeface="ＭＳ Ｐゴシック" charset="-128"/>
              </a:rPr>
              <a:t>Wonderful </a:t>
            </a:r>
            <a:r>
              <a:rPr lang="en-US" sz="3200" b="1" i="1" dirty="0" smtClean="0">
                <a:solidFill>
                  <a:srgbClr val="FFFF00"/>
                </a:solidFill>
                <a:ea typeface="ＭＳ Ｐゴシック" charset="-128"/>
                <a:cs typeface="ＭＳ Ｐゴシック" charset="-128"/>
              </a:rPr>
              <a:t>Corporate Partners!</a:t>
            </a:r>
            <a:endParaRPr lang="en-US" sz="3200" i="1" dirty="0">
              <a:solidFill>
                <a:srgbClr val="FFFF00"/>
              </a:solidFill>
              <a:ea typeface="ＭＳ Ｐゴシック" charset="-128"/>
              <a:cs typeface="ＭＳ Ｐゴシック" charset="-128"/>
            </a:endParaRPr>
          </a:p>
        </p:txBody>
      </p:sp>
      <p:pic>
        <p:nvPicPr>
          <p:cNvPr id="17" name="Picture 16" descr="Twitter_bird_logo_2012.svg.png"/>
          <p:cNvPicPr>
            <a:picLocks noChangeAspect="1"/>
          </p:cNvPicPr>
          <p:nvPr/>
        </p:nvPicPr>
        <p:blipFill>
          <a:blip r:embed="rId14"/>
          <a:stretch>
            <a:fillRect/>
          </a:stretch>
        </p:blipFill>
        <p:spPr>
          <a:xfrm>
            <a:off x="381000" y="381000"/>
            <a:ext cx="838200" cy="677333"/>
          </a:xfrm>
          <a:prstGeom prst="rect">
            <a:avLst/>
          </a:prstGeom>
        </p:spPr>
      </p:pic>
      <p:pic>
        <p:nvPicPr>
          <p:cNvPr id="20" name="Picture 19" descr="iPhone Graphic.png"/>
          <p:cNvPicPr>
            <a:picLocks noChangeAspect="1"/>
          </p:cNvPicPr>
          <p:nvPr/>
        </p:nvPicPr>
        <p:blipFill>
          <a:blip r:embed="rId15"/>
          <a:stretch>
            <a:fillRect/>
          </a:stretch>
        </p:blipFill>
        <p:spPr>
          <a:xfrm>
            <a:off x="8001000" y="152400"/>
            <a:ext cx="856897" cy="1066800"/>
          </a:xfrm>
          <a:prstGeom prst="rect">
            <a:avLst/>
          </a:prstGeom>
        </p:spPr>
      </p:pic>
      <p:sp>
        <p:nvSpPr>
          <p:cNvPr id="21" name="TextBox 20"/>
          <p:cNvSpPr txBox="1"/>
          <p:nvPr/>
        </p:nvSpPr>
        <p:spPr>
          <a:xfrm>
            <a:off x="1295400" y="609600"/>
            <a:ext cx="6450504" cy="523220"/>
          </a:xfrm>
          <a:prstGeom prst="rect">
            <a:avLst/>
          </a:prstGeom>
          <a:noFill/>
        </p:spPr>
        <p:txBody>
          <a:bodyPr wrap="none" rtlCol="0">
            <a:spAutoFit/>
          </a:bodyPr>
          <a:lstStyle/>
          <a:p>
            <a:r>
              <a:rPr lang="en-US" sz="2800" b="1" i="1" kern="0" dirty="0" smtClean="0">
                <a:solidFill>
                  <a:srgbClr val="4890C5"/>
                </a:solidFill>
                <a:latin typeface="+mn-lt"/>
                <a:ea typeface="ＭＳ Ｐゴシック" charset="-128"/>
                <a:cs typeface="ＭＳ Ｐゴシック" charset="-128"/>
              </a:rPr>
              <a:t>@</a:t>
            </a:r>
            <a:r>
              <a:rPr lang="en-US" sz="2800" b="1" i="1" kern="0" dirty="0" err="1" smtClean="0">
                <a:solidFill>
                  <a:srgbClr val="4890C5"/>
                </a:solidFill>
                <a:latin typeface="+mn-lt"/>
                <a:ea typeface="ＭＳ Ｐゴシック" charset="-128"/>
                <a:cs typeface="ＭＳ Ｐゴシック" charset="-128"/>
              </a:rPr>
              <a:t>MusicAchCouncil</a:t>
            </a:r>
            <a:r>
              <a:rPr lang="en-US" sz="2800" b="1" i="1" kern="0" dirty="0" smtClean="0">
                <a:solidFill>
                  <a:srgbClr val="4890C5"/>
                </a:solidFill>
                <a:latin typeface="+mn-lt"/>
                <a:ea typeface="ＭＳ Ｐゴシック" charset="-128"/>
                <a:cs typeface="ＭＳ Ｐゴシック" charset="-128"/>
              </a:rPr>
              <a:t> and @</a:t>
            </a:r>
            <a:r>
              <a:rPr lang="en-US" sz="2800" b="1" i="1" kern="0" dirty="0" err="1" smtClean="0">
                <a:solidFill>
                  <a:srgbClr val="4890C5"/>
                </a:solidFill>
                <a:latin typeface="+mn-lt"/>
                <a:ea typeface="ＭＳ Ｐゴシック" charset="-128"/>
                <a:cs typeface="ＭＳ Ｐゴシック" charset="-128"/>
              </a:rPr>
              <a:t>MusicEdConsult</a:t>
            </a:r>
            <a:endParaRPr lang="en-US" sz="2800" dirty="0">
              <a:latin typeface="+mn-lt"/>
            </a:endParaRPr>
          </a:p>
        </p:txBody>
      </p:sp>
      <p:sp>
        <p:nvSpPr>
          <p:cNvPr id="24" name="TextBox 23"/>
          <p:cNvSpPr txBox="1"/>
          <p:nvPr/>
        </p:nvSpPr>
        <p:spPr>
          <a:xfrm>
            <a:off x="1371600" y="76200"/>
            <a:ext cx="6437316" cy="1077218"/>
          </a:xfrm>
          <a:prstGeom prst="rect">
            <a:avLst/>
          </a:prstGeom>
          <a:noFill/>
        </p:spPr>
        <p:txBody>
          <a:bodyPr wrap="none" rtlCol="0">
            <a:spAutoFit/>
          </a:bodyPr>
          <a:lstStyle/>
          <a:p>
            <a:r>
              <a:rPr lang="en-US" sz="3200" b="1" i="1" dirty="0" err="1" smtClean="0">
                <a:solidFill>
                  <a:srgbClr val="FFFFFF"/>
                </a:solidFill>
                <a:latin typeface="+mn-lt"/>
                <a:ea typeface="ＭＳ Ｐゴシック" charset="-128"/>
                <a:cs typeface="ＭＳ Ｐゴシック" charset="-128"/>
              </a:rPr>
              <a:t>www.MusicAchievementCouncil.org</a:t>
            </a:r>
            <a:endParaRPr lang="en-US" sz="3200" b="1" i="1" dirty="0" smtClean="0">
              <a:solidFill>
                <a:srgbClr val="FFFFFF"/>
              </a:solidFill>
              <a:latin typeface="+mn-lt"/>
              <a:ea typeface="ＭＳ Ｐゴシック" charset="-128"/>
              <a:cs typeface="ＭＳ Ｐゴシック" charset="-128"/>
            </a:endParaRPr>
          </a:p>
          <a:p>
            <a:endParaRPr lang="en-US" sz="3200" dirty="0">
              <a:latin typeface="+mn-lt"/>
            </a:endParaRPr>
          </a:p>
        </p:txBody>
      </p:sp>
      <p:pic>
        <p:nvPicPr>
          <p:cNvPr id="22" name="Picture 21"/>
          <p:cNvPicPr>
            <a:picLocks noChangeAspect="1"/>
          </p:cNvPicPr>
          <p:nvPr/>
        </p:nvPicPr>
        <p:blipFill>
          <a:blip r:embed="rId16"/>
          <a:stretch>
            <a:fillRect/>
          </a:stretch>
        </p:blipFill>
        <p:spPr>
          <a:xfrm>
            <a:off x="6019799" y="1991865"/>
            <a:ext cx="3014968" cy="1178853"/>
          </a:xfrm>
          <a:prstGeom prst="rect">
            <a:avLst/>
          </a:prstGeom>
        </p:spPr>
      </p:pic>
    </p:spTree>
  </p:cSld>
  <p:clrMapOvr>
    <a:masterClrMapping/>
  </p:clrMapOvr>
  <p:transition spd="slow" advClick="0" advTm="90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9882" y="0"/>
            <a:ext cx="9144000" cy="1446550"/>
          </a:xfrm>
          <a:prstGeom prst="rect">
            <a:avLst/>
          </a:prstGeom>
          <a:noFill/>
        </p:spPr>
        <p:txBody>
          <a:bodyPr wrap="square" rtlCol="0">
            <a:spAutoFit/>
          </a:bodyPr>
          <a:lstStyle/>
          <a:p>
            <a:pPr algn="ctr"/>
            <a:r>
              <a:rPr lang="en-US" sz="4400" dirty="0" smtClean="0">
                <a:solidFill>
                  <a:srgbClr val="FFFF00"/>
                </a:solidFill>
                <a:latin typeface="Cambria"/>
                <a:cs typeface="Cambria"/>
              </a:rPr>
              <a:t>The Impact of MAC Sessions</a:t>
            </a:r>
            <a:br>
              <a:rPr lang="en-US" sz="4400" dirty="0" smtClean="0">
                <a:solidFill>
                  <a:srgbClr val="FFFF00"/>
                </a:solidFill>
                <a:latin typeface="Cambria"/>
                <a:cs typeface="Cambria"/>
              </a:rPr>
            </a:br>
            <a:endParaRPr lang="en-US" sz="4400" dirty="0">
              <a:solidFill>
                <a:srgbClr val="FFFF00"/>
              </a:solidFill>
              <a:latin typeface="Cambria"/>
              <a:cs typeface="Cambria"/>
            </a:endParaRPr>
          </a:p>
        </p:txBody>
      </p:sp>
      <p:sp>
        <p:nvSpPr>
          <p:cNvPr id="5" name="TextBox 4"/>
          <p:cNvSpPr txBox="1"/>
          <p:nvPr/>
        </p:nvSpPr>
        <p:spPr>
          <a:xfrm>
            <a:off x="215405" y="984556"/>
            <a:ext cx="8872315" cy="3046988"/>
          </a:xfrm>
          <a:prstGeom prst="rect">
            <a:avLst/>
          </a:prstGeom>
          <a:noFill/>
        </p:spPr>
        <p:txBody>
          <a:bodyPr wrap="square" rtlCol="0">
            <a:spAutoFit/>
          </a:bodyPr>
          <a:lstStyle/>
          <a:p>
            <a:r>
              <a:rPr lang="en-US" sz="3200" dirty="0" smtClean="0">
                <a:solidFill>
                  <a:schemeClr val="bg1"/>
                </a:solidFill>
                <a:latin typeface="Cambria"/>
                <a:cs typeface="Cambria"/>
              </a:rPr>
              <a:t>I want to thank you. I had so many ideas in </a:t>
            </a:r>
          </a:p>
          <a:p>
            <a:r>
              <a:rPr lang="en-US" sz="3200" dirty="0" smtClean="0">
                <a:solidFill>
                  <a:schemeClr val="bg1"/>
                </a:solidFill>
                <a:latin typeface="Cambria"/>
                <a:cs typeface="Cambria"/>
              </a:rPr>
              <a:t>sitting through your workshop on Recruitment </a:t>
            </a:r>
          </a:p>
          <a:p>
            <a:r>
              <a:rPr lang="en-US" sz="3200" dirty="0" smtClean="0">
                <a:solidFill>
                  <a:schemeClr val="bg1"/>
                </a:solidFill>
                <a:latin typeface="Cambria"/>
                <a:cs typeface="Cambria"/>
              </a:rPr>
              <a:t>for my beginning band program. Your ideas have </a:t>
            </a:r>
          </a:p>
          <a:p>
            <a:r>
              <a:rPr lang="en-US" sz="3200" dirty="0" smtClean="0">
                <a:solidFill>
                  <a:schemeClr val="bg1"/>
                </a:solidFill>
                <a:latin typeface="Cambria"/>
                <a:cs typeface="Cambria"/>
              </a:rPr>
              <a:t>stuck with me-now 5 months later. My students </a:t>
            </a:r>
          </a:p>
          <a:p>
            <a:r>
              <a:rPr lang="en-US" sz="3200" dirty="0" smtClean="0">
                <a:solidFill>
                  <a:schemeClr val="bg1"/>
                </a:solidFill>
                <a:latin typeface="Cambria"/>
                <a:cs typeface="Cambria"/>
              </a:rPr>
              <a:t>are completely enjoying playing "Happy Birthday" </a:t>
            </a:r>
          </a:p>
          <a:p>
            <a:r>
              <a:rPr lang="en-US" sz="3200" dirty="0" smtClean="0">
                <a:solidFill>
                  <a:schemeClr val="bg1"/>
                </a:solidFill>
                <a:latin typeface="Cambria"/>
                <a:cs typeface="Cambria"/>
              </a:rPr>
              <a:t>music all over our building.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9882" y="0"/>
            <a:ext cx="9144000" cy="1446550"/>
          </a:xfrm>
          <a:prstGeom prst="rect">
            <a:avLst/>
          </a:prstGeom>
          <a:noFill/>
        </p:spPr>
        <p:txBody>
          <a:bodyPr wrap="square" rtlCol="0">
            <a:spAutoFit/>
          </a:bodyPr>
          <a:lstStyle/>
          <a:p>
            <a:pPr algn="ctr"/>
            <a:r>
              <a:rPr lang="en-US" sz="4400" dirty="0" smtClean="0">
                <a:solidFill>
                  <a:srgbClr val="FFFF00"/>
                </a:solidFill>
                <a:latin typeface="Cambria"/>
                <a:cs typeface="Cambria"/>
              </a:rPr>
              <a:t>The Impact of MAC Sessions</a:t>
            </a:r>
            <a:br>
              <a:rPr lang="en-US" sz="4400" dirty="0" smtClean="0">
                <a:solidFill>
                  <a:srgbClr val="FFFF00"/>
                </a:solidFill>
                <a:latin typeface="Cambria"/>
                <a:cs typeface="Cambria"/>
              </a:rPr>
            </a:br>
            <a:endParaRPr lang="en-US" sz="4400" dirty="0">
              <a:solidFill>
                <a:srgbClr val="FFFF00"/>
              </a:solidFill>
              <a:latin typeface="Cambria"/>
              <a:cs typeface="Cambria"/>
            </a:endParaRPr>
          </a:p>
        </p:txBody>
      </p:sp>
      <p:sp>
        <p:nvSpPr>
          <p:cNvPr id="5" name="TextBox 4"/>
          <p:cNvSpPr txBox="1"/>
          <p:nvPr/>
        </p:nvSpPr>
        <p:spPr>
          <a:xfrm>
            <a:off x="271685" y="850746"/>
            <a:ext cx="8872315" cy="4031873"/>
          </a:xfrm>
          <a:prstGeom prst="rect">
            <a:avLst/>
          </a:prstGeom>
          <a:noFill/>
        </p:spPr>
        <p:txBody>
          <a:bodyPr wrap="square" rtlCol="0">
            <a:spAutoFit/>
          </a:bodyPr>
          <a:lstStyle/>
          <a:p>
            <a:r>
              <a:rPr lang="en-US" sz="3200" dirty="0" smtClean="0">
                <a:solidFill>
                  <a:srgbClr val="FFFFFF"/>
                </a:solidFill>
              </a:rPr>
              <a:t>Thank you for the dynamic presentation and very useful information and resources. I appreciated the energy and passion you brought to the session- especially given the fact that it was the late session on a Saturday afternoon. :) And, it was topped off when I was selected as the winner of one of the door prizes which I read on my flight home.</a:t>
            </a:r>
            <a:br>
              <a:rPr lang="en-US" sz="3200" dirty="0" smtClean="0">
                <a:solidFill>
                  <a:srgbClr val="FFFFFF"/>
                </a:solidFill>
              </a:rPr>
            </a:br>
            <a:r>
              <a:rPr lang="en-US" sz="3200" dirty="0" smtClean="0">
                <a:solidFill>
                  <a:srgbClr val="FFFFFF"/>
                </a:solidFill>
              </a:rPr>
              <a:t>Thanks again for the valuable learning experience. </a:t>
            </a:r>
            <a:endParaRPr lang="en-US" sz="3200" dirty="0">
              <a:solidFill>
                <a:srgbClr val="FFFFFF"/>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9882" y="0"/>
            <a:ext cx="9144000" cy="1446550"/>
          </a:xfrm>
          <a:prstGeom prst="rect">
            <a:avLst/>
          </a:prstGeom>
          <a:noFill/>
        </p:spPr>
        <p:txBody>
          <a:bodyPr wrap="square" rtlCol="0">
            <a:spAutoFit/>
          </a:bodyPr>
          <a:lstStyle/>
          <a:p>
            <a:pPr algn="ctr"/>
            <a:r>
              <a:rPr lang="en-US" sz="4400" dirty="0" smtClean="0">
                <a:solidFill>
                  <a:srgbClr val="FFFF00"/>
                </a:solidFill>
                <a:latin typeface="Cambria"/>
                <a:cs typeface="Cambria"/>
              </a:rPr>
              <a:t>The Impact of MAC Sessions</a:t>
            </a:r>
            <a:br>
              <a:rPr lang="en-US" sz="4400" dirty="0" smtClean="0">
                <a:solidFill>
                  <a:srgbClr val="FFFF00"/>
                </a:solidFill>
                <a:latin typeface="Cambria"/>
                <a:cs typeface="Cambria"/>
              </a:rPr>
            </a:br>
            <a:endParaRPr lang="en-US" sz="4400" dirty="0">
              <a:solidFill>
                <a:srgbClr val="FFFF00"/>
              </a:solidFill>
              <a:latin typeface="Cambria"/>
              <a:cs typeface="Cambria"/>
            </a:endParaRPr>
          </a:p>
        </p:txBody>
      </p:sp>
      <p:sp>
        <p:nvSpPr>
          <p:cNvPr id="5" name="TextBox 4"/>
          <p:cNvSpPr txBox="1"/>
          <p:nvPr/>
        </p:nvSpPr>
        <p:spPr>
          <a:xfrm>
            <a:off x="271685" y="1079050"/>
            <a:ext cx="8362135" cy="3539430"/>
          </a:xfrm>
          <a:prstGeom prst="rect">
            <a:avLst/>
          </a:prstGeom>
          <a:noFill/>
        </p:spPr>
        <p:txBody>
          <a:bodyPr wrap="square" rtlCol="0">
            <a:spAutoFit/>
          </a:bodyPr>
          <a:lstStyle/>
          <a:p>
            <a:r>
              <a:rPr lang="en-US" sz="3200" dirty="0" smtClean="0">
                <a:solidFill>
                  <a:srgbClr val="FFFFFF"/>
                </a:solidFill>
              </a:rPr>
              <a:t>Thanks so much for the session. I am truly grateful. Again I am honest when I say this, I learned and took away so much from your positive attitude and ideas.. Don't stop what your doing!! </a:t>
            </a:r>
          </a:p>
          <a:p>
            <a:endParaRPr lang="en-US" sz="3200" dirty="0" smtClean="0">
              <a:solidFill>
                <a:srgbClr val="FFFFFF"/>
              </a:solidFill>
            </a:endParaRPr>
          </a:p>
          <a:p>
            <a:r>
              <a:rPr lang="en-US" sz="3200" dirty="0" smtClean="0">
                <a:solidFill>
                  <a:srgbClr val="FFFFFF"/>
                </a:solidFill>
              </a:rPr>
              <a:t>Thanks!!!!!!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9882" y="0"/>
            <a:ext cx="9144000" cy="1446550"/>
          </a:xfrm>
          <a:prstGeom prst="rect">
            <a:avLst/>
          </a:prstGeom>
          <a:noFill/>
        </p:spPr>
        <p:txBody>
          <a:bodyPr wrap="square" rtlCol="0">
            <a:spAutoFit/>
          </a:bodyPr>
          <a:lstStyle/>
          <a:p>
            <a:pPr algn="ctr"/>
            <a:r>
              <a:rPr lang="en-US" sz="4400" dirty="0" smtClean="0">
                <a:solidFill>
                  <a:srgbClr val="FFFF00"/>
                </a:solidFill>
                <a:latin typeface="Cambria"/>
                <a:cs typeface="Cambria"/>
              </a:rPr>
              <a:t>The Impact of MAC Sessions </a:t>
            </a:r>
            <a:br>
              <a:rPr lang="en-US" sz="4400" dirty="0" smtClean="0">
                <a:solidFill>
                  <a:srgbClr val="FFFF00"/>
                </a:solidFill>
                <a:latin typeface="Cambria"/>
                <a:cs typeface="Cambria"/>
              </a:rPr>
            </a:br>
            <a:endParaRPr lang="en-US" sz="4400" dirty="0">
              <a:solidFill>
                <a:srgbClr val="FFFF00"/>
              </a:solidFill>
              <a:latin typeface="Cambria"/>
              <a:cs typeface="Cambria"/>
            </a:endParaRPr>
          </a:p>
        </p:txBody>
      </p:sp>
      <p:sp>
        <p:nvSpPr>
          <p:cNvPr id="5" name="TextBox 4"/>
          <p:cNvSpPr txBox="1"/>
          <p:nvPr/>
        </p:nvSpPr>
        <p:spPr>
          <a:xfrm>
            <a:off x="271685" y="779401"/>
            <a:ext cx="8872315" cy="1569660"/>
          </a:xfrm>
          <a:prstGeom prst="rect">
            <a:avLst/>
          </a:prstGeom>
          <a:noFill/>
        </p:spPr>
        <p:txBody>
          <a:bodyPr wrap="square" rtlCol="0">
            <a:spAutoFit/>
          </a:bodyPr>
          <a:lstStyle/>
          <a:p>
            <a:r>
              <a:rPr lang="en-US" sz="3200" dirty="0" smtClean="0">
                <a:solidFill>
                  <a:srgbClr val="FFFFFF"/>
                </a:solidFill>
              </a:rPr>
              <a:t>Thanks for a great presentation in Providence! I am sharing your ideas with my colleagues and putting them into action with my own groups! </a:t>
            </a:r>
            <a:endParaRPr lang="en-US" sz="3200" dirty="0">
              <a:solidFill>
                <a:srgbClr val="FFFFFF"/>
              </a:solidFill>
            </a:endParaRPr>
          </a:p>
        </p:txBody>
      </p:sp>
      <p:sp>
        <p:nvSpPr>
          <p:cNvPr id="6" name="TextBox 5"/>
          <p:cNvSpPr txBox="1"/>
          <p:nvPr/>
        </p:nvSpPr>
        <p:spPr>
          <a:xfrm>
            <a:off x="271685" y="2491751"/>
            <a:ext cx="8872315" cy="1569660"/>
          </a:xfrm>
          <a:prstGeom prst="rect">
            <a:avLst/>
          </a:prstGeom>
          <a:noFill/>
        </p:spPr>
        <p:txBody>
          <a:bodyPr wrap="square" rtlCol="0">
            <a:spAutoFit/>
          </a:bodyPr>
          <a:lstStyle/>
          <a:p>
            <a:r>
              <a:rPr lang="en-US" sz="3200" dirty="0" smtClean="0">
                <a:solidFill>
                  <a:schemeClr val="bg1"/>
                </a:solidFill>
              </a:rPr>
              <a:t>I want you to know that I absolutely loved your presentation....I thought it was fantastic! There was so much that I got out of it... </a:t>
            </a:r>
            <a:endParaRPr lang="en-US" sz="3200" dirty="0">
              <a:solidFill>
                <a:schemeClr val="bg1"/>
              </a:solidFill>
            </a:endParaRPr>
          </a:p>
        </p:txBody>
      </p:sp>
      <p:sp>
        <p:nvSpPr>
          <p:cNvPr id="7" name="TextBox 6"/>
          <p:cNvSpPr txBox="1"/>
          <p:nvPr/>
        </p:nvSpPr>
        <p:spPr>
          <a:xfrm>
            <a:off x="271685" y="4189303"/>
            <a:ext cx="8872315" cy="2554545"/>
          </a:xfrm>
          <a:prstGeom prst="rect">
            <a:avLst/>
          </a:prstGeom>
          <a:noFill/>
        </p:spPr>
        <p:txBody>
          <a:bodyPr wrap="square" rtlCol="0">
            <a:spAutoFit/>
          </a:bodyPr>
          <a:lstStyle/>
          <a:p>
            <a:r>
              <a:rPr lang="en-US" sz="3200" dirty="0" smtClean="0">
                <a:solidFill>
                  <a:srgbClr val="FFFFFF"/>
                </a:solidFill>
              </a:rPr>
              <a:t>Just wanted to say that your session was one of the very best I've ever attended (and I've been in this business 37 years!). Thank you so much for sharing your insights, energy, and enthusiasm. It's deeply appreciated. </a:t>
            </a:r>
            <a:endParaRPr lang="en-US" sz="3200" dirty="0">
              <a:solidFill>
                <a:srgbClr val="FFFFFF"/>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9882" y="0"/>
            <a:ext cx="9144000" cy="1446550"/>
          </a:xfrm>
          <a:prstGeom prst="rect">
            <a:avLst/>
          </a:prstGeom>
          <a:noFill/>
        </p:spPr>
        <p:txBody>
          <a:bodyPr wrap="square" rtlCol="0">
            <a:spAutoFit/>
          </a:bodyPr>
          <a:lstStyle/>
          <a:p>
            <a:pPr algn="ctr"/>
            <a:r>
              <a:rPr lang="en-US" sz="4400" dirty="0" smtClean="0">
                <a:solidFill>
                  <a:srgbClr val="FFFF00"/>
                </a:solidFill>
                <a:latin typeface="Cambria"/>
                <a:cs typeface="Cambria"/>
              </a:rPr>
              <a:t>The Impact of MAC Sessions</a:t>
            </a:r>
            <a:br>
              <a:rPr lang="en-US" sz="4400" dirty="0" smtClean="0">
                <a:solidFill>
                  <a:srgbClr val="FFFF00"/>
                </a:solidFill>
                <a:latin typeface="Cambria"/>
                <a:cs typeface="Cambria"/>
              </a:rPr>
            </a:br>
            <a:endParaRPr lang="en-US" sz="4400" dirty="0">
              <a:solidFill>
                <a:srgbClr val="FFFF00"/>
              </a:solidFill>
              <a:latin typeface="Cambria"/>
              <a:cs typeface="Cambria"/>
            </a:endParaRPr>
          </a:p>
        </p:txBody>
      </p:sp>
      <p:sp>
        <p:nvSpPr>
          <p:cNvPr id="5" name="TextBox 4"/>
          <p:cNvSpPr txBox="1"/>
          <p:nvPr/>
        </p:nvSpPr>
        <p:spPr>
          <a:xfrm>
            <a:off x="133244" y="843787"/>
            <a:ext cx="8872315" cy="6001642"/>
          </a:xfrm>
          <a:prstGeom prst="rect">
            <a:avLst/>
          </a:prstGeom>
          <a:noFill/>
        </p:spPr>
        <p:txBody>
          <a:bodyPr wrap="square" rtlCol="0">
            <a:spAutoFit/>
          </a:bodyPr>
          <a:lstStyle/>
          <a:p>
            <a:r>
              <a:rPr lang="en-US" sz="3200" dirty="0" smtClean="0">
                <a:solidFill>
                  <a:srgbClr val="FFFFFF"/>
                </a:solidFill>
              </a:rPr>
              <a:t>Thank you for a wonderful session. I ended up at dinner that night with one of the attendees from another state. We couldn't stop talking about how great, yet easy, the ideas were and what a big shot of adrenaline the presentation was. I expected the teachers to get a lot out of the session, but was surprised at how many take-</a:t>
            </a:r>
            <a:r>
              <a:rPr lang="en-US" sz="3200" dirty="0" err="1" smtClean="0">
                <a:solidFill>
                  <a:srgbClr val="FFFFFF"/>
                </a:solidFill>
              </a:rPr>
              <a:t>aways</a:t>
            </a:r>
            <a:r>
              <a:rPr lang="en-US" sz="3200" dirty="0" smtClean="0">
                <a:solidFill>
                  <a:srgbClr val="FFFFFF"/>
                </a:solidFill>
              </a:rPr>
              <a:t> I left with as a </a:t>
            </a:r>
            <a:r>
              <a:rPr lang="en-US" sz="3200" dirty="0" smtClean="0">
                <a:solidFill>
                  <a:srgbClr val="FFFF00"/>
                </a:solidFill>
              </a:rPr>
              <a:t>vendor</a:t>
            </a:r>
            <a:r>
              <a:rPr lang="en-US" sz="3200" dirty="0" smtClean="0">
                <a:solidFill>
                  <a:srgbClr val="FFFFFF"/>
                </a:solidFill>
              </a:rPr>
              <a:t>. We love what we do and this was a wonderful reminder of just how important it is and in how many ways we can help our school programs.         </a:t>
            </a:r>
            <a:r>
              <a:rPr lang="en-US" sz="3200" i="1" dirty="0" smtClean="0">
                <a:solidFill>
                  <a:srgbClr val="FFFFFF"/>
                </a:solidFill>
              </a:rPr>
              <a:t>Terri </a:t>
            </a:r>
            <a:r>
              <a:rPr lang="en-US" sz="3200" i="1" dirty="0" err="1" smtClean="0">
                <a:solidFill>
                  <a:srgbClr val="FFFFFF"/>
                </a:solidFill>
              </a:rPr>
              <a:t>Viveiros</a:t>
            </a:r>
            <a:r>
              <a:rPr lang="en-US" sz="3200" i="1" dirty="0" smtClean="0">
                <a:solidFill>
                  <a:srgbClr val="FFFFFF"/>
                </a:solidFill>
              </a:rPr>
              <a:t>, President  </a:t>
            </a:r>
          </a:p>
          <a:p>
            <a:r>
              <a:rPr lang="en-US" sz="3200" i="1" dirty="0" smtClean="0">
                <a:solidFill>
                  <a:srgbClr val="FFFFFF"/>
                </a:solidFill>
              </a:rPr>
              <a:t>					    Robert’s Musical Instruments </a:t>
            </a:r>
            <a:endParaRPr lang="en-US" sz="3200" i="1" dirty="0">
              <a:solidFill>
                <a:srgbClr val="FFFFFF"/>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Date Placeholder 4"/>
          <p:cNvSpPr txBox="1">
            <a:spLocks noGrp="1"/>
          </p:cNvSpPr>
          <p:nvPr/>
        </p:nvSpPr>
        <p:spPr bwMode="auto">
          <a:xfrm>
            <a:off x="685800" y="6248400"/>
            <a:ext cx="1905000" cy="457200"/>
          </a:xfrm>
          <a:prstGeom prst="rect">
            <a:avLst/>
          </a:prstGeom>
          <a:noFill/>
          <a:ln>
            <a:miter lim="800000"/>
            <a:headEnd/>
            <a:tailEnd/>
          </a:ln>
          <a:effectLst>
            <a:outerShdw blurRad="50800" dist="38100" dir="2700000" algn="ctr" rotWithShape="0">
              <a:srgbClr val="000000">
                <a:alpha val="43000"/>
              </a:srgbClr>
            </a:outerShdw>
          </a:effectLst>
        </p:spPr>
        <p:txBody>
          <a:bodyPr>
            <a:prstTxWarp prst="textNoShape">
              <a:avLst/>
            </a:prstTxWarp>
          </a:bodyPr>
          <a:lstStyle/>
          <a:p>
            <a:pPr>
              <a:defRPr/>
            </a:pPr>
            <a:endParaRPr lang="en-US" sz="1400">
              <a:latin typeface="Tahoma" pitchFamily="-109" charset="0"/>
              <a:ea typeface="ＭＳ Ｐゴシック" pitchFamily="-109" charset="-128"/>
              <a:cs typeface="ＭＳ Ｐゴシック" pitchFamily="-109" charset="-128"/>
            </a:endParaRPr>
          </a:p>
        </p:txBody>
      </p:sp>
      <p:sp>
        <p:nvSpPr>
          <p:cNvPr id="54275" name="Rectangle 2"/>
          <p:cNvSpPr>
            <a:spLocks noGrp="1" noChangeArrowheads="1"/>
          </p:cNvSpPr>
          <p:nvPr>
            <p:ph type="title" idx="4294967295"/>
          </p:nvPr>
        </p:nvSpPr>
        <p:spPr>
          <a:xfrm>
            <a:off x="0" y="-101010"/>
            <a:ext cx="9144000" cy="1143000"/>
          </a:xfrm>
          <a:effectLst>
            <a:outerShdw blurRad="50800" dist="38100" dir="2700000">
              <a:srgbClr val="000000">
                <a:alpha val="43000"/>
              </a:srgbClr>
            </a:outerShdw>
          </a:effectLst>
        </p:spPr>
        <p:txBody>
          <a:bodyPr/>
          <a:lstStyle/>
          <a:p>
            <a:pPr eaLnBrk="1" hangingPunct="1"/>
            <a:r>
              <a:rPr lang="en-US" sz="4800" dirty="0" smtClean="0">
                <a:solidFill>
                  <a:srgbClr val="FFFF00"/>
                </a:solidFill>
                <a:effectLst>
                  <a:outerShdw blurRad="50800" dist="38100" dir="2700000">
                    <a:srgbClr val="000000">
                      <a:alpha val="43000"/>
                    </a:srgbClr>
                  </a:outerShdw>
                </a:effectLst>
                <a:latin typeface="Times New Roman" charset="0"/>
              </a:rPr>
              <a:t/>
            </a:r>
            <a:br>
              <a:rPr lang="en-US" sz="4800" dirty="0" smtClean="0">
                <a:solidFill>
                  <a:srgbClr val="FFFF00"/>
                </a:solidFill>
                <a:effectLst>
                  <a:outerShdw blurRad="50800" dist="38100" dir="2700000">
                    <a:srgbClr val="000000">
                      <a:alpha val="43000"/>
                    </a:srgbClr>
                  </a:outerShdw>
                </a:effectLst>
                <a:latin typeface="Times New Roman" charset="0"/>
              </a:rPr>
            </a:br>
            <a:r>
              <a:rPr lang="en-US" sz="4800" dirty="0" smtClean="0">
                <a:solidFill>
                  <a:srgbClr val="FFFF00"/>
                </a:solidFill>
                <a:effectLst>
                  <a:outerShdw blurRad="50800" dist="38100" dir="2700000">
                    <a:srgbClr val="000000">
                      <a:alpha val="43000"/>
                    </a:srgbClr>
                  </a:outerShdw>
                </a:effectLst>
                <a:latin typeface="Times New Roman" charset="0"/>
              </a:rPr>
              <a:t> </a:t>
            </a:r>
            <a:r>
              <a:rPr lang="en-US" sz="4800" dirty="0" smtClean="0">
                <a:solidFill>
                  <a:srgbClr val="FFFF00"/>
                </a:solidFill>
                <a:effectLst>
                  <a:outerShdw blurRad="50800" dist="38100" dir="2700000">
                    <a:srgbClr val="000000">
                      <a:alpha val="43000"/>
                    </a:srgbClr>
                  </a:outerShdw>
                </a:effectLst>
                <a:latin typeface="Times New Roman" charset="0"/>
              </a:rPr>
              <a:t>“There Is a Place. . .”</a:t>
            </a:r>
            <a:br>
              <a:rPr lang="en-US" sz="4800" dirty="0" smtClean="0">
                <a:solidFill>
                  <a:srgbClr val="FFFF00"/>
                </a:solidFill>
                <a:effectLst>
                  <a:outerShdw blurRad="50800" dist="38100" dir="2700000">
                    <a:srgbClr val="000000">
                      <a:alpha val="43000"/>
                    </a:srgbClr>
                  </a:outerShdw>
                </a:effectLst>
                <a:latin typeface="Times New Roman" charset="0"/>
              </a:rPr>
            </a:br>
            <a:r>
              <a:rPr lang="en-US" sz="4800" dirty="0" smtClean="0">
                <a:solidFill>
                  <a:srgbClr val="FFFF00"/>
                </a:solidFill>
                <a:effectLst>
                  <a:outerShdw blurRad="50800" dist="38100" dir="2700000">
                    <a:srgbClr val="000000">
                      <a:alpha val="43000"/>
                    </a:srgbClr>
                  </a:outerShdw>
                </a:effectLst>
                <a:latin typeface="Times New Roman" charset="0"/>
              </a:rPr>
              <a:t>Foothill </a:t>
            </a:r>
            <a:r>
              <a:rPr lang="en-US" sz="4800" dirty="0" smtClean="0">
                <a:solidFill>
                  <a:srgbClr val="FFFF00"/>
                </a:solidFill>
                <a:effectLst>
                  <a:outerShdw blurRad="50800" dist="38100" dir="2700000">
                    <a:srgbClr val="000000">
                      <a:alpha val="43000"/>
                    </a:srgbClr>
                  </a:outerShdw>
                </a:effectLst>
                <a:latin typeface="Times New Roman" charset="0"/>
              </a:rPr>
              <a:t>High </a:t>
            </a:r>
            <a:r>
              <a:rPr lang="en-US" sz="4800" dirty="0" smtClean="0">
                <a:solidFill>
                  <a:srgbClr val="FFFF00"/>
                </a:solidFill>
                <a:effectLst>
                  <a:outerShdw blurRad="50800" dist="38100" dir="2700000">
                    <a:srgbClr val="000000">
                      <a:alpha val="43000"/>
                    </a:srgbClr>
                  </a:outerShdw>
                </a:effectLst>
                <a:latin typeface="Times New Roman" charset="0"/>
              </a:rPr>
              <a:t>School</a:t>
            </a:r>
            <a:endParaRPr lang="en-US" sz="4800" dirty="0">
              <a:solidFill>
                <a:srgbClr val="FFFF00"/>
              </a:solidFill>
              <a:effectLst>
                <a:outerShdw blurRad="50800" dist="38100" dir="2700000">
                  <a:srgbClr val="000000">
                    <a:alpha val="43000"/>
                  </a:srgbClr>
                </a:outerShdw>
              </a:effectLst>
              <a:latin typeface="Times New Roman" charset="0"/>
            </a:endParaRPr>
          </a:p>
        </p:txBody>
      </p:sp>
      <p:sp>
        <p:nvSpPr>
          <p:cNvPr id="54276" name="Rectangle 4"/>
          <p:cNvSpPr>
            <a:spLocks noChangeArrowheads="1"/>
          </p:cNvSpPr>
          <p:nvPr/>
        </p:nvSpPr>
        <p:spPr bwMode="auto">
          <a:xfrm>
            <a:off x="4395788" y="3317875"/>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54277" name="Rectangle 5"/>
          <p:cNvSpPr>
            <a:spLocks noChangeArrowheads="1"/>
          </p:cNvSpPr>
          <p:nvPr/>
        </p:nvSpPr>
        <p:spPr bwMode="auto">
          <a:xfrm>
            <a:off x="1143000" y="2514600"/>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pic>
        <p:nvPicPr>
          <p:cNvPr id="8" name="There Is A Place copy.mp4">
            <a:hlinkClick r:id="" action="ppaction://media"/>
          </p:cNvPr>
          <p:cNvPicPr/>
          <p:nvPr>
            <a:videoFile r:link="rId1"/>
          </p:nvPr>
        </p:nvPicPr>
        <p:blipFill>
          <a:blip r:embed="rId4"/>
          <a:stretch>
            <a:fillRect/>
          </a:stretch>
        </p:blipFill>
        <p:spPr>
          <a:xfrm>
            <a:off x="508000" y="1763490"/>
            <a:ext cx="812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THE MESSAGE IS. . .</a:t>
            </a:r>
          </a:p>
        </p:txBody>
      </p:sp>
      <p:sp>
        <p:nvSpPr>
          <p:cNvPr id="3075" name="Rectangle 5"/>
          <p:cNvSpPr>
            <a:spLocks noGrp="1" noChangeArrowheads="1"/>
          </p:cNvSpPr>
          <p:nvPr>
            <p:ph type="body" sz="half" idx="1"/>
          </p:nvPr>
        </p:nvSpPr>
        <p:spPr>
          <a:xfrm>
            <a:off x="0" y="838200"/>
            <a:ext cx="6934200" cy="2057400"/>
          </a:xfrm>
        </p:spPr>
        <p:txBody>
          <a:bodyPr>
            <a:noAutofit/>
          </a:bodyPr>
          <a:lstStyle/>
          <a:p>
            <a:pPr indent="0">
              <a:lnSpc>
                <a:spcPct val="150000"/>
              </a:lnSpc>
              <a:spcAft>
                <a:spcPts val="1200"/>
              </a:spcAft>
              <a:buNone/>
            </a:pPr>
            <a:r>
              <a:rPr lang="en-US" sz="4400" dirty="0" smtClean="0">
                <a:solidFill>
                  <a:schemeClr val="bg1"/>
                </a:solidFill>
                <a:latin typeface="Cambria"/>
                <a:cs typeface="Cambria"/>
              </a:rPr>
              <a:t>If you want to be a </a:t>
            </a:r>
            <a:r>
              <a:rPr lang="en-US" sz="4400" dirty="0" smtClean="0">
                <a:solidFill>
                  <a:srgbClr val="FFFFFF"/>
                </a:solidFill>
                <a:latin typeface="Cambria"/>
                <a:cs typeface="Cambria"/>
              </a:rPr>
              <a:t>CEO</a:t>
            </a:r>
            <a:r>
              <a:rPr lang="en-US" sz="4400" i="1" dirty="0" smtClean="0">
                <a:solidFill>
                  <a:schemeClr val="bg1"/>
                </a:solidFill>
                <a:latin typeface="Cambria"/>
                <a:cs typeface="Cambria"/>
              </a:rPr>
              <a:t>, </a:t>
            </a:r>
            <a:r>
              <a:rPr lang="en-US" sz="4400" i="1" u="sng" dirty="0" smtClean="0">
                <a:solidFill>
                  <a:srgbClr val="FFCC00"/>
                </a:solidFill>
                <a:latin typeface="Cambria"/>
                <a:cs typeface="Cambria"/>
              </a:rPr>
              <a:t> </a:t>
            </a:r>
            <a:r>
              <a:rPr lang="en-US" sz="4400" b="1" i="1" u="sng" dirty="0" smtClean="0">
                <a:solidFill>
                  <a:srgbClr val="FFFF00"/>
                </a:solidFill>
                <a:latin typeface="Cambria"/>
                <a:cs typeface="Cambria"/>
              </a:rPr>
              <a:t>College Presiden</a:t>
            </a:r>
            <a:r>
              <a:rPr lang="en-US" sz="4400" i="1" u="sng" dirty="0" smtClean="0">
                <a:solidFill>
                  <a:srgbClr val="FFFF00"/>
                </a:solidFill>
                <a:latin typeface="Cambria"/>
                <a:cs typeface="Cambria"/>
              </a:rPr>
              <a:t>t</a:t>
            </a:r>
            <a:r>
              <a:rPr lang="en-US" sz="4400" i="1" dirty="0" smtClean="0">
                <a:solidFill>
                  <a:schemeClr val="bg1"/>
                </a:solidFill>
                <a:latin typeface="Cambria"/>
                <a:cs typeface="Cambria"/>
              </a:rPr>
              <a:t>,  </a:t>
            </a:r>
          </a:p>
        </p:txBody>
      </p:sp>
      <p:sp>
        <p:nvSpPr>
          <p:cNvPr id="10" name="TextBox 9"/>
          <p:cNvSpPr txBox="1"/>
          <p:nvPr/>
        </p:nvSpPr>
        <p:spPr>
          <a:xfrm>
            <a:off x="0" y="6044624"/>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FFFF"/>
                </a:solidFill>
                <a:latin typeface="Cambria"/>
                <a:cs typeface="Cambria"/>
              </a:rPr>
              <a:t>www.musicachievementcouncil.org</a:t>
            </a:r>
            <a:endParaRPr lang="en-US" sz="3200" dirty="0">
              <a:solidFill>
                <a:srgbClr val="FFFFFF"/>
              </a:solidFill>
              <a:latin typeface="Cambria"/>
              <a:cs typeface="Cambria"/>
            </a:endParaRPr>
          </a:p>
        </p:txBody>
      </p:sp>
      <p:sp>
        <p:nvSpPr>
          <p:cNvPr id="5" name="Rectangle 5"/>
          <p:cNvSpPr txBox="1">
            <a:spLocks noChangeArrowheads="1"/>
          </p:cNvSpPr>
          <p:nvPr/>
        </p:nvSpPr>
        <p:spPr bwMode="auto">
          <a:xfrm>
            <a:off x="0" y="3733800"/>
            <a:ext cx="9144000"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lvl="0" algn="ctr" eaLnBrk="0" fontAlgn="base" hangingPunct="0">
              <a:lnSpc>
                <a:spcPct val="150000"/>
              </a:lnSpc>
              <a:spcBef>
                <a:spcPct val="20000"/>
              </a:spcBef>
              <a:spcAft>
                <a:spcPts val="1200"/>
              </a:spcAft>
            </a:pPr>
            <a:r>
              <a:rPr lang="en-US" sz="8800" i="1" dirty="0" smtClean="0">
                <a:solidFill>
                  <a:srgbClr val="FFFF00"/>
                </a:solidFill>
                <a:latin typeface="Cambria"/>
                <a:cs typeface="Cambria"/>
              </a:rPr>
              <a:t>TAKE MUSIC!</a:t>
            </a:r>
          </a:p>
        </p:txBody>
      </p:sp>
      <p:sp>
        <p:nvSpPr>
          <p:cNvPr id="12" name="Rectangle 5"/>
          <p:cNvSpPr txBox="1">
            <a:spLocks noChangeArrowheads="1"/>
          </p:cNvSpPr>
          <p:nvPr/>
        </p:nvSpPr>
        <p:spPr bwMode="auto">
          <a:xfrm>
            <a:off x="0" y="2895600"/>
            <a:ext cx="59436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lvl="0" eaLnBrk="0" fontAlgn="base" hangingPunct="0">
              <a:lnSpc>
                <a:spcPct val="150000"/>
              </a:lnSpc>
              <a:spcBef>
                <a:spcPct val="20000"/>
              </a:spcBef>
              <a:spcAft>
                <a:spcPts val="1200"/>
              </a:spcAft>
            </a:pPr>
            <a:r>
              <a:rPr lang="en-US" sz="4400" dirty="0" smtClean="0">
                <a:solidFill>
                  <a:schemeClr val="bg1"/>
                </a:solidFill>
                <a:latin typeface="Cambria"/>
                <a:cs typeface="Cambria"/>
              </a:rPr>
              <a:t>or even a Rock Star,</a:t>
            </a:r>
            <a:endParaRPr kumimoji="0" lang="en-US" sz="4400" b="0" u="none" strike="noStrike" kern="0" cap="none" spc="0" normalizeH="0" baseline="0" noProof="0" dirty="0" smtClean="0">
              <a:ln>
                <a:noFill/>
              </a:ln>
              <a:solidFill>
                <a:schemeClr val="bg1"/>
              </a:solidFill>
              <a:effectLst/>
              <a:uLnTx/>
              <a:uFillTx/>
              <a:latin typeface="Cambria"/>
              <a:ea typeface="+mn-ea"/>
              <a:cs typeface="Cambria"/>
            </a:endParaRPr>
          </a:p>
        </p:txBody>
      </p:sp>
      <p:pic>
        <p:nvPicPr>
          <p:cNvPr id="8" name="Picture 7"/>
          <p:cNvPicPr>
            <a:picLocks noChangeAspect="1"/>
          </p:cNvPicPr>
          <p:nvPr/>
        </p:nvPicPr>
        <p:blipFill>
          <a:blip r:embed="rId2"/>
          <a:stretch>
            <a:fillRect/>
          </a:stretch>
        </p:blipFill>
        <p:spPr>
          <a:xfrm>
            <a:off x="6019800" y="1219200"/>
            <a:ext cx="2743200" cy="2515304"/>
          </a:xfrm>
          <a:prstGeom prst="rect">
            <a:avLst/>
          </a:prstGeom>
          <a:ln>
            <a:noFill/>
          </a:ln>
          <a:effectLst>
            <a:reflection stA="50000" endPos="75000" dist="12700" dir="5400000" sy="-100000" algn="bl" rotWithShape="0"/>
            <a:softEdge rad="112500"/>
          </a:effectLst>
          <a:scene3d>
            <a:camera prst="isometricOffAxis2Left">
              <a:rot lat="1080000" lon="1560000" rev="0"/>
            </a:camera>
            <a:lightRig rig="threePt" dir="t"/>
          </a:scene3d>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THE MESSAGE IS. . .</a:t>
            </a:r>
          </a:p>
        </p:txBody>
      </p:sp>
      <p:sp>
        <p:nvSpPr>
          <p:cNvPr id="3075" name="Rectangle 5"/>
          <p:cNvSpPr>
            <a:spLocks noGrp="1" noChangeArrowheads="1"/>
          </p:cNvSpPr>
          <p:nvPr>
            <p:ph type="body" sz="half" idx="1"/>
          </p:nvPr>
        </p:nvSpPr>
        <p:spPr>
          <a:xfrm>
            <a:off x="0" y="838200"/>
            <a:ext cx="6629400" cy="2057400"/>
          </a:xfrm>
        </p:spPr>
        <p:txBody>
          <a:bodyPr>
            <a:noAutofit/>
          </a:bodyPr>
          <a:lstStyle/>
          <a:p>
            <a:pPr indent="0">
              <a:lnSpc>
                <a:spcPct val="150000"/>
              </a:lnSpc>
              <a:spcAft>
                <a:spcPts val="1200"/>
              </a:spcAft>
              <a:buNone/>
            </a:pPr>
            <a:r>
              <a:rPr lang="en-US" sz="4400" dirty="0" smtClean="0">
                <a:solidFill>
                  <a:schemeClr val="bg1"/>
                </a:solidFill>
                <a:latin typeface="Cambria"/>
                <a:cs typeface="Cambria"/>
              </a:rPr>
              <a:t>If you want to be a </a:t>
            </a:r>
            <a:r>
              <a:rPr lang="en-US" sz="4400" dirty="0" smtClean="0">
                <a:solidFill>
                  <a:srgbClr val="FFFFFF"/>
                </a:solidFill>
                <a:latin typeface="Cambria"/>
                <a:cs typeface="Cambria"/>
              </a:rPr>
              <a:t>CEO</a:t>
            </a:r>
            <a:r>
              <a:rPr lang="en-US" sz="4400" dirty="0" smtClean="0">
                <a:solidFill>
                  <a:schemeClr val="bg1"/>
                </a:solidFill>
                <a:latin typeface="Cambria"/>
                <a:cs typeface="Cambria"/>
              </a:rPr>
              <a:t>, </a:t>
            </a:r>
            <a:r>
              <a:rPr lang="en-US" sz="4400" dirty="0" smtClean="0">
                <a:solidFill>
                  <a:srgbClr val="FFFFFF"/>
                </a:solidFill>
                <a:latin typeface="Cambria"/>
                <a:cs typeface="Cambria"/>
              </a:rPr>
              <a:t>College President,</a:t>
            </a:r>
            <a:r>
              <a:rPr lang="en-US" sz="4400" dirty="0" smtClean="0">
                <a:solidFill>
                  <a:schemeClr val="bg1"/>
                </a:solidFill>
                <a:latin typeface="Cambria"/>
                <a:cs typeface="Cambria"/>
              </a:rPr>
              <a:t> </a:t>
            </a: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FFFF"/>
                </a:solidFill>
                <a:latin typeface="Cambria"/>
                <a:cs typeface="Cambria"/>
              </a:rPr>
              <a:t>www.musicachievementcouncil.org</a:t>
            </a:r>
            <a:endParaRPr lang="en-US" sz="3200" dirty="0">
              <a:solidFill>
                <a:srgbClr val="FFFFFF"/>
              </a:solidFill>
              <a:latin typeface="Cambria"/>
              <a:cs typeface="Cambria"/>
            </a:endParaRPr>
          </a:p>
        </p:txBody>
      </p:sp>
      <p:sp>
        <p:nvSpPr>
          <p:cNvPr id="5" name="Rectangle 5"/>
          <p:cNvSpPr txBox="1">
            <a:spLocks noChangeArrowheads="1"/>
          </p:cNvSpPr>
          <p:nvPr/>
        </p:nvSpPr>
        <p:spPr bwMode="auto">
          <a:xfrm>
            <a:off x="0" y="3733800"/>
            <a:ext cx="9144000"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lvl="0" algn="ctr" eaLnBrk="0" fontAlgn="base" hangingPunct="0">
              <a:lnSpc>
                <a:spcPct val="150000"/>
              </a:lnSpc>
              <a:spcBef>
                <a:spcPct val="20000"/>
              </a:spcBef>
              <a:spcAft>
                <a:spcPts val="1200"/>
              </a:spcAft>
            </a:pPr>
            <a:r>
              <a:rPr lang="en-US" sz="8800" i="1" dirty="0" smtClean="0">
                <a:solidFill>
                  <a:srgbClr val="FFFF00"/>
                </a:solidFill>
                <a:latin typeface="Cambria"/>
                <a:cs typeface="Cambria"/>
              </a:rPr>
              <a:t>TAKE MUSIC!</a:t>
            </a:r>
          </a:p>
        </p:txBody>
      </p:sp>
      <p:sp>
        <p:nvSpPr>
          <p:cNvPr id="12" name="Rectangle 5"/>
          <p:cNvSpPr txBox="1">
            <a:spLocks noChangeArrowheads="1"/>
          </p:cNvSpPr>
          <p:nvPr/>
        </p:nvSpPr>
        <p:spPr bwMode="auto">
          <a:xfrm>
            <a:off x="0" y="2895600"/>
            <a:ext cx="59436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lvl="0" eaLnBrk="0" fontAlgn="base" hangingPunct="0">
              <a:lnSpc>
                <a:spcPct val="150000"/>
              </a:lnSpc>
              <a:spcBef>
                <a:spcPct val="20000"/>
              </a:spcBef>
              <a:spcAft>
                <a:spcPts val="1200"/>
              </a:spcAft>
            </a:pPr>
            <a:r>
              <a:rPr lang="en-US" sz="4400" dirty="0">
                <a:solidFill>
                  <a:schemeClr val="bg1"/>
                </a:solidFill>
                <a:latin typeface="Cambria"/>
                <a:cs typeface="Cambria"/>
              </a:rPr>
              <a:t>o</a:t>
            </a:r>
            <a:r>
              <a:rPr lang="en-US" sz="4400" dirty="0" smtClean="0">
                <a:solidFill>
                  <a:schemeClr val="bg1"/>
                </a:solidFill>
                <a:latin typeface="Cambria"/>
                <a:cs typeface="Cambria"/>
              </a:rPr>
              <a:t>r even a </a:t>
            </a:r>
            <a:r>
              <a:rPr lang="en-US" sz="4400" b="1" i="1" u="sng" dirty="0" smtClean="0">
                <a:solidFill>
                  <a:srgbClr val="FFFF00"/>
                </a:solidFill>
                <a:latin typeface="Cambria"/>
                <a:cs typeface="Cambria"/>
              </a:rPr>
              <a:t>Rock Star</a:t>
            </a:r>
            <a:r>
              <a:rPr lang="en-US" sz="4400" i="1" dirty="0" smtClean="0">
                <a:solidFill>
                  <a:schemeClr val="bg1"/>
                </a:solidFill>
                <a:latin typeface="Cambria"/>
                <a:cs typeface="Cambria"/>
              </a:rPr>
              <a:t>, </a:t>
            </a:r>
            <a:endParaRPr kumimoji="0" lang="en-US" sz="4400" b="0" i="1" u="none" strike="noStrike" kern="0" cap="none" spc="0" normalizeH="0" baseline="0" noProof="0" dirty="0" smtClean="0">
              <a:ln>
                <a:noFill/>
              </a:ln>
              <a:solidFill>
                <a:schemeClr val="bg1"/>
              </a:solidFill>
              <a:effectLst/>
              <a:uLnTx/>
              <a:uFillTx/>
              <a:latin typeface="Cambria"/>
              <a:ea typeface="+mn-ea"/>
              <a:cs typeface="Cambria"/>
            </a:endParaRPr>
          </a:p>
        </p:txBody>
      </p:sp>
      <p:pic>
        <p:nvPicPr>
          <p:cNvPr id="11" name="Picture 10" descr="Screen Shot 2015-12-04 at 10.04.55 AM.png"/>
          <p:cNvPicPr>
            <a:picLocks noChangeAspect="1"/>
          </p:cNvPicPr>
          <p:nvPr/>
        </p:nvPicPr>
        <p:blipFill>
          <a:blip r:embed="rId2"/>
          <a:stretch>
            <a:fillRect/>
          </a:stretch>
        </p:blipFill>
        <p:spPr>
          <a:xfrm>
            <a:off x="8610600" y="1828800"/>
            <a:ext cx="513052" cy="1143000"/>
          </a:xfrm>
          <a:prstGeom prst="rect">
            <a:avLst/>
          </a:prstGeom>
        </p:spPr>
      </p:pic>
      <p:pic>
        <p:nvPicPr>
          <p:cNvPr id="13" name="Picture 12" descr="Screen Shot 2015-12-04 at 10.04.55 AM.png"/>
          <p:cNvPicPr>
            <a:picLocks noChangeAspect="1"/>
          </p:cNvPicPr>
          <p:nvPr/>
        </p:nvPicPr>
        <p:blipFill>
          <a:blip r:embed="rId2"/>
          <a:stretch>
            <a:fillRect/>
          </a:stretch>
        </p:blipFill>
        <p:spPr>
          <a:xfrm>
            <a:off x="8763000" y="1981200"/>
            <a:ext cx="381000" cy="1143000"/>
          </a:xfrm>
          <a:prstGeom prst="rect">
            <a:avLst/>
          </a:prstGeom>
        </p:spPr>
      </p:pic>
      <p:pic>
        <p:nvPicPr>
          <p:cNvPr id="14" name="Picture 13" descr="Screen Shot 2015-12-04 at 10.04.55 AM.png"/>
          <p:cNvPicPr>
            <a:picLocks noChangeAspect="1"/>
          </p:cNvPicPr>
          <p:nvPr/>
        </p:nvPicPr>
        <p:blipFill>
          <a:blip r:embed="rId2"/>
          <a:stretch>
            <a:fillRect/>
          </a:stretch>
        </p:blipFill>
        <p:spPr>
          <a:xfrm>
            <a:off x="8763000" y="3581400"/>
            <a:ext cx="381000" cy="1143000"/>
          </a:xfrm>
          <a:prstGeom prst="rect">
            <a:avLst/>
          </a:prstGeom>
        </p:spPr>
      </p:pic>
      <p:pic>
        <p:nvPicPr>
          <p:cNvPr id="17" name="Picture 16" descr="Rock Star.png"/>
          <p:cNvPicPr>
            <a:picLocks noChangeAspect="1"/>
          </p:cNvPicPr>
          <p:nvPr/>
        </p:nvPicPr>
        <p:blipFill>
          <a:blip r:embed="rId3"/>
          <a:stretch>
            <a:fillRect/>
          </a:stretch>
        </p:blipFill>
        <p:spPr>
          <a:xfrm>
            <a:off x="5638800" y="914400"/>
            <a:ext cx="3581400" cy="3472873"/>
          </a:xfrm>
          <a:prstGeom prst="rect">
            <a:avLst/>
          </a:prstGeom>
          <a:effectLst>
            <a:reflection stA="50000" endPos="75000" dist="12700" dir="5400000" sy="-100000" algn="bl" rotWithShape="0"/>
          </a:effectLst>
        </p:spPr>
      </p:pic>
      <p:pic>
        <p:nvPicPr>
          <p:cNvPr id="18" name="Picture 17" descr="Black Box.png"/>
          <p:cNvPicPr>
            <a:picLocks noChangeAspect="1"/>
          </p:cNvPicPr>
          <p:nvPr/>
        </p:nvPicPr>
        <p:blipFill>
          <a:blip r:embed="rId4"/>
          <a:stretch>
            <a:fillRect/>
          </a:stretch>
        </p:blipFill>
        <p:spPr>
          <a:xfrm>
            <a:off x="6705600" y="4340557"/>
            <a:ext cx="1066800" cy="155243"/>
          </a:xfrm>
          <a:prstGeom prst="rect">
            <a:avLst/>
          </a:prstGeom>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DID YOU KNOW . . .</a:t>
            </a:r>
          </a:p>
        </p:txBody>
      </p:sp>
      <p:sp>
        <p:nvSpPr>
          <p:cNvPr id="3075" name="Rectangle 5"/>
          <p:cNvSpPr>
            <a:spLocks noGrp="1" noChangeArrowheads="1"/>
          </p:cNvSpPr>
          <p:nvPr>
            <p:ph type="body" sz="half" idx="1"/>
          </p:nvPr>
        </p:nvSpPr>
        <p:spPr>
          <a:xfrm>
            <a:off x="2971800" y="838200"/>
            <a:ext cx="5943600" cy="4876800"/>
          </a:xfrm>
        </p:spPr>
        <p:txBody>
          <a:bodyPr>
            <a:noAutofit/>
          </a:bodyPr>
          <a:lstStyle/>
          <a:p>
            <a:pPr indent="0">
              <a:lnSpc>
                <a:spcPct val="150000"/>
              </a:lnSpc>
              <a:spcAft>
                <a:spcPts val="1200"/>
              </a:spcAft>
              <a:buNone/>
            </a:pPr>
            <a:r>
              <a:rPr lang="en-US" sz="4000" u="sng" dirty="0" smtClean="0">
                <a:solidFill>
                  <a:srgbClr val="FFFF00"/>
                </a:solidFill>
                <a:latin typeface="Cambria"/>
                <a:cs typeface="Cambria"/>
              </a:rPr>
              <a:t>82 percent</a:t>
            </a:r>
            <a:r>
              <a:rPr lang="en-US" sz="4000" dirty="0" smtClean="0">
                <a:solidFill>
                  <a:srgbClr val="FFFF00"/>
                </a:solidFill>
                <a:latin typeface="Cambria"/>
                <a:cs typeface="Cambria"/>
              </a:rPr>
              <a:t> </a:t>
            </a:r>
            <a:r>
              <a:rPr lang="en-US" sz="4000" dirty="0" smtClean="0">
                <a:solidFill>
                  <a:schemeClr val="bg1"/>
                </a:solidFill>
                <a:latin typeface="Cambria"/>
                <a:cs typeface="Cambria"/>
              </a:rPr>
              <a:t>of Americans who don’t currently play an instrument wish they had learned to play one. </a:t>
            </a:r>
            <a:r>
              <a:rPr lang="en-US" sz="4000" i="1" dirty="0" smtClean="0">
                <a:solidFill>
                  <a:schemeClr val="bg1"/>
                </a:solidFill>
                <a:latin typeface="Cambria"/>
                <a:cs typeface="Cambria"/>
              </a:rPr>
              <a:t>(Gallup Poll)</a:t>
            </a:r>
          </a:p>
          <a:p>
            <a:pPr indent="0">
              <a:lnSpc>
                <a:spcPct val="150000"/>
              </a:lnSpc>
              <a:buNone/>
            </a:pPr>
            <a:endParaRPr lang="en-US" sz="2000" dirty="0">
              <a:solidFill>
                <a:schemeClr val="bg1"/>
              </a:solidFill>
              <a:latin typeface="Cambria"/>
              <a:cs typeface="Cambria"/>
            </a:endParaRP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FFFF"/>
                </a:solidFill>
                <a:latin typeface="Cambria"/>
                <a:cs typeface="Cambria"/>
              </a:rPr>
              <a:t>www.musicachievementcouncil.org</a:t>
            </a:r>
            <a:endParaRPr lang="en-US" sz="3200" dirty="0">
              <a:solidFill>
                <a:srgbClr val="FFFFFF"/>
              </a:solidFill>
              <a:latin typeface="Cambria"/>
              <a:cs typeface="Cambria"/>
            </a:endParaRPr>
          </a:p>
        </p:txBody>
      </p:sp>
      <p:pic>
        <p:nvPicPr>
          <p:cNvPr id="6" name="Picture 5" descr="DSC_0206.jpg"/>
          <p:cNvPicPr>
            <a:picLocks noChangeAspect="1"/>
          </p:cNvPicPr>
          <p:nvPr/>
        </p:nvPicPr>
        <p:blipFill>
          <a:blip r:embed="rId2"/>
          <a:stretch>
            <a:fillRect/>
          </a:stretch>
        </p:blipFill>
        <p:spPr>
          <a:xfrm>
            <a:off x="377494" y="1371600"/>
            <a:ext cx="2671843" cy="4102100"/>
          </a:xfrm>
          <a:prstGeom prst="rect">
            <a:avLst/>
          </a:prstGeom>
          <a:ln>
            <a:noFill/>
          </a:ln>
          <a:effectLst>
            <a:reflection stA="50000" endPos="75000" dist="12700" dir="5400000" sy="-100000" algn="bl" rotWithShape="0"/>
            <a:softEdge rad="112500"/>
          </a:effectLst>
        </p:spPr>
      </p:pic>
    </p:spTree>
  </p:cSld>
  <p:clrMapOvr>
    <a:masterClrMapping/>
  </p:clrMapOvr>
  <p:transition advClick="0" advTm="1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DID YOU KNOW . . .</a:t>
            </a: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FFFF"/>
                </a:solidFill>
                <a:latin typeface="Cambria"/>
                <a:cs typeface="Cambria"/>
              </a:rPr>
              <a:t>www.musicachievementcouncil.org</a:t>
            </a:r>
            <a:endParaRPr lang="en-US" sz="3200" dirty="0">
              <a:solidFill>
                <a:srgbClr val="FFFFFF"/>
              </a:solidFill>
              <a:latin typeface="Cambria"/>
              <a:cs typeface="Cambria"/>
            </a:endParaRPr>
          </a:p>
        </p:txBody>
      </p:sp>
      <p:sp>
        <p:nvSpPr>
          <p:cNvPr id="7" name="Rectangle 5"/>
          <p:cNvSpPr txBox="1">
            <a:spLocks noChangeArrowheads="1"/>
          </p:cNvSpPr>
          <p:nvPr/>
        </p:nvSpPr>
        <p:spPr bwMode="auto">
          <a:xfrm>
            <a:off x="304800" y="1066800"/>
            <a:ext cx="50292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latin typeface="Cambria"/>
                <a:cs typeface="Cambria"/>
              </a:rPr>
              <a:t>All of our MAC session attendees receive </a:t>
            </a:r>
            <a:r>
              <a:rPr lang="en-US" sz="4000" u="sng" dirty="0" smtClean="0">
                <a:solidFill>
                  <a:srgbClr val="FFFF00"/>
                </a:solidFill>
                <a:latin typeface="Cambria"/>
                <a:cs typeface="Cambria"/>
              </a:rPr>
              <a:t>FREE</a:t>
            </a:r>
            <a:r>
              <a:rPr lang="en-US" sz="4000" dirty="0" smtClean="0">
                <a:solidFill>
                  <a:srgbClr val="FFFF00"/>
                </a:solidFill>
                <a:latin typeface="Cambria"/>
                <a:cs typeface="Cambria"/>
              </a:rPr>
              <a:t> COPIES </a:t>
            </a:r>
            <a:r>
              <a:rPr lang="en-US" sz="4000" dirty="0" smtClean="0">
                <a:solidFill>
                  <a:srgbClr val="FFFFFF"/>
                </a:solidFill>
                <a:latin typeface="Cambria"/>
                <a:cs typeface="Cambria"/>
              </a:rPr>
              <a:t>of:</a:t>
            </a:r>
            <a:endParaRPr lang="en-US" sz="4000" dirty="0">
              <a:solidFill>
                <a:srgbClr val="FFFFFF"/>
              </a:solidFill>
              <a:latin typeface="Cambria"/>
              <a:cs typeface="Cambria"/>
            </a:endParaRPr>
          </a:p>
        </p:txBody>
      </p:sp>
      <p:sp>
        <p:nvSpPr>
          <p:cNvPr id="11" name="Rectangle 5"/>
          <p:cNvSpPr txBox="1">
            <a:spLocks noChangeArrowheads="1"/>
          </p:cNvSpPr>
          <p:nvPr/>
        </p:nvSpPr>
        <p:spPr bwMode="auto">
          <a:xfrm>
            <a:off x="228600" y="3288605"/>
            <a:ext cx="51054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algn="ctr"/>
            <a:r>
              <a:rPr lang="en-US" sz="4800" b="1" i="1" dirty="0" smtClean="0">
                <a:solidFill>
                  <a:srgbClr val="2AB091"/>
                </a:solidFill>
                <a:effectLst/>
                <a:latin typeface="Cambria"/>
                <a:cs typeface="Cambria"/>
              </a:rPr>
              <a:t>A Practical Guide for Recruitment and Retention</a:t>
            </a:r>
            <a:endParaRPr lang="en-US" sz="4800" b="1" i="1" dirty="0">
              <a:solidFill>
                <a:srgbClr val="2AB091"/>
              </a:solidFill>
              <a:effectLst/>
              <a:latin typeface="Cambria"/>
              <a:cs typeface="Cambria"/>
            </a:endParaRPr>
          </a:p>
        </p:txBody>
      </p:sp>
      <p:pic>
        <p:nvPicPr>
          <p:cNvPr id="8" name="Picture 7" descr="RecruitmentCOVER.jpg"/>
          <p:cNvPicPr>
            <a:picLocks noChangeAspect="1"/>
          </p:cNvPicPr>
          <p:nvPr/>
        </p:nvPicPr>
        <p:blipFill>
          <a:blip r:embed="rId2"/>
          <a:stretch>
            <a:fillRect/>
          </a:stretch>
        </p:blipFill>
        <p:spPr>
          <a:xfrm>
            <a:off x="5334000" y="1066800"/>
            <a:ext cx="3390426" cy="4387850"/>
          </a:xfrm>
          <a:prstGeom prst="rect">
            <a:avLst/>
          </a:prstGeom>
          <a:effectLst>
            <a:reflection stA="50000" endPos="75000" dist="12700" dir="5400000" sy="-100000" algn="bl" rotWithShape="0"/>
          </a:effectLst>
          <a:scene3d>
            <a:camera prst="isometricOffAxis2Left">
              <a:rot lat="1080000" lon="1560000" rev="0"/>
            </a:camera>
            <a:lightRig rig="threePt" dir="t"/>
          </a:scene3d>
        </p:spPr>
      </p:pic>
    </p:spTree>
  </p:cSld>
  <p:clrMapOvr>
    <a:masterClrMapping/>
  </p:clrMapOvr>
  <p:transition advClick="0" advTm="1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152400"/>
            <a:ext cx="9144000" cy="1143000"/>
          </a:xfrm>
        </p:spPr>
        <p:txBody>
          <a:bodyPr/>
          <a:lstStyle/>
          <a:p>
            <a:pPr eaLnBrk="1" hangingPunct="1"/>
            <a:r>
              <a:rPr lang="en-US" sz="5400" dirty="0" smtClean="0">
                <a:solidFill>
                  <a:srgbClr val="FFFF00"/>
                </a:solidFill>
                <a:latin typeface="Cambria"/>
                <a:cs typeface="Cambria"/>
              </a:rPr>
              <a:t>DID YOU KNOW . . .</a:t>
            </a:r>
          </a:p>
        </p:txBody>
      </p:sp>
      <p:sp>
        <p:nvSpPr>
          <p:cNvPr id="10" name="TextBox 9"/>
          <p:cNvSpPr txBox="1"/>
          <p:nvPr/>
        </p:nvSpPr>
        <p:spPr>
          <a:xfrm>
            <a:off x="0" y="6019800"/>
            <a:ext cx="9144000" cy="584776"/>
          </a:xfrm>
          <a:prstGeom prst="rect">
            <a:avLst/>
          </a:prstGeom>
          <a:noFill/>
        </p:spPr>
        <p:txBody>
          <a:bodyPr wrap="square" rtlCol="0">
            <a:spAutoFit/>
          </a:bodyPr>
          <a:lstStyle/>
          <a:p>
            <a:pPr algn="ctr" fontAlgn="base">
              <a:spcBef>
                <a:spcPct val="0"/>
              </a:spcBef>
              <a:spcAft>
                <a:spcPct val="0"/>
              </a:spcAft>
            </a:pPr>
            <a:r>
              <a:rPr lang="en-US" sz="3200" dirty="0" err="1" smtClean="0">
                <a:solidFill>
                  <a:srgbClr val="FFFFFF"/>
                </a:solidFill>
                <a:latin typeface="Cambria"/>
                <a:cs typeface="Cambria"/>
              </a:rPr>
              <a:t>www.musicachievementcouncil.org</a:t>
            </a:r>
            <a:endParaRPr lang="en-US" sz="3200" dirty="0">
              <a:solidFill>
                <a:srgbClr val="FFFFFF"/>
              </a:solidFill>
              <a:latin typeface="Cambria"/>
              <a:cs typeface="Cambria"/>
            </a:endParaRPr>
          </a:p>
        </p:txBody>
      </p:sp>
      <p:sp>
        <p:nvSpPr>
          <p:cNvPr id="7" name="Rectangle 5"/>
          <p:cNvSpPr txBox="1">
            <a:spLocks noChangeArrowheads="1"/>
          </p:cNvSpPr>
          <p:nvPr/>
        </p:nvSpPr>
        <p:spPr bwMode="auto">
          <a:xfrm>
            <a:off x="304800" y="1066800"/>
            <a:ext cx="5234078"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4000" dirty="0" smtClean="0">
                <a:solidFill>
                  <a:srgbClr val="FFFFFF"/>
                </a:solidFill>
                <a:latin typeface="Cambria"/>
                <a:cs typeface="Cambria"/>
              </a:rPr>
              <a:t>All of our MAC session attendees receive </a:t>
            </a:r>
            <a:r>
              <a:rPr lang="en-US" sz="4000" u="sng" dirty="0" smtClean="0">
                <a:solidFill>
                  <a:srgbClr val="FFFF00"/>
                </a:solidFill>
                <a:latin typeface="Cambria"/>
                <a:cs typeface="Cambria"/>
              </a:rPr>
              <a:t>FREE</a:t>
            </a:r>
            <a:r>
              <a:rPr lang="en-US" sz="4000" dirty="0" smtClean="0">
                <a:solidFill>
                  <a:srgbClr val="FFFF00"/>
                </a:solidFill>
                <a:latin typeface="Cambria"/>
                <a:cs typeface="Cambria"/>
              </a:rPr>
              <a:t> COPIES </a:t>
            </a:r>
            <a:r>
              <a:rPr lang="en-US" sz="4000" dirty="0" smtClean="0">
                <a:solidFill>
                  <a:srgbClr val="FFFFFF"/>
                </a:solidFill>
                <a:latin typeface="Cambria"/>
                <a:cs typeface="Cambria"/>
              </a:rPr>
              <a:t>of:</a:t>
            </a:r>
            <a:endParaRPr lang="en-US" sz="4000" dirty="0">
              <a:solidFill>
                <a:srgbClr val="FFFFFF"/>
              </a:solidFill>
              <a:latin typeface="Cambria"/>
              <a:cs typeface="Cambria"/>
            </a:endParaRPr>
          </a:p>
        </p:txBody>
      </p:sp>
      <p:sp>
        <p:nvSpPr>
          <p:cNvPr id="11" name="Rectangle 5"/>
          <p:cNvSpPr txBox="1">
            <a:spLocks noChangeArrowheads="1"/>
          </p:cNvSpPr>
          <p:nvPr/>
        </p:nvSpPr>
        <p:spPr bwMode="auto">
          <a:xfrm>
            <a:off x="228600" y="3048000"/>
            <a:ext cx="4800600"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algn="ctr"/>
            <a:r>
              <a:rPr lang="en-US" sz="4800" b="1" i="1" dirty="0" smtClean="0">
                <a:solidFill>
                  <a:srgbClr val="45A3D6"/>
                </a:solidFill>
                <a:latin typeface="Cambria"/>
                <a:cs typeface="Cambria"/>
              </a:rPr>
              <a:t>Tips for Success:</a:t>
            </a:r>
          </a:p>
          <a:p>
            <a:pPr algn="ctr"/>
            <a:r>
              <a:rPr lang="en-US" sz="4800" b="1" i="1" dirty="0" smtClean="0">
                <a:solidFill>
                  <a:srgbClr val="45A3D6"/>
                </a:solidFill>
                <a:latin typeface="Cambria"/>
                <a:cs typeface="Cambria"/>
              </a:rPr>
              <a:t>A Guide for Instrumental Music Teachers</a:t>
            </a:r>
            <a:endParaRPr lang="en-US" sz="4800" b="1" i="1" dirty="0">
              <a:solidFill>
                <a:srgbClr val="45A3D6"/>
              </a:solidFill>
              <a:latin typeface="Cambria"/>
              <a:cs typeface="Cambria"/>
            </a:endParaRPr>
          </a:p>
        </p:txBody>
      </p:sp>
      <p:pic>
        <p:nvPicPr>
          <p:cNvPr id="8" name="Picture 7" descr="SuccessCOVER.jpg"/>
          <p:cNvPicPr>
            <a:picLocks noChangeAspect="1"/>
          </p:cNvPicPr>
          <p:nvPr/>
        </p:nvPicPr>
        <p:blipFill>
          <a:blip r:embed="rId2"/>
          <a:stretch>
            <a:fillRect/>
          </a:stretch>
        </p:blipFill>
        <p:spPr>
          <a:xfrm>
            <a:off x="5299357" y="1026211"/>
            <a:ext cx="3311243" cy="4383989"/>
          </a:xfrm>
          <a:prstGeom prst="rect">
            <a:avLst/>
          </a:prstGeom>
          <a:effectLst>
            <a:reflection stA="50000" endPos="75000" dist="12700" dir="5400000" sy="-100000" algn="bl" rotWithShape="0"/>
          </a:effectLst>
          <a:scene3d>
            <a:camera prst="isometricOffAxis2Left">
              <a:rot lat="1080000" lon="1560000" rev="0"/>
            </a:camera>
            <a:lightRig rig="threePt" dir="t"/>
          </a:scene3d>
        </p:spPr>
      </p:pic>
    </p:spTree>
  </p:cSld>
  <p:clrMapOvr>
    <a:masterClrMapping/>
  </p:clrMapOvr>
  <p:transition advClick="0" advTm="1000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9"/>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9"/>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236</TotalTime>
  <Words>1692</Words>
  <Application>Microsoft Macintosh PowerPoint</Application>
  <PresentationFormat>On-screen Show (4:3)</PresentationFormat>
  <Paragraphs>262</Paragraphs>
  <Slides>47</Slides>
  <Notes>25</Notes>
  <HiddenSlides>0</HiddenSlides>
  <MMClips>4</MMClips>
  <ScaleCrop>false</ScaleCrop>
  <HeadingPairs>
    <vt:vector size="4" baseType="variant">
      <vt:variant>
        <vt:lpstr>Design Template</vt:lpstr>
      </vt:variant>
      <vt:variant>
        <vt:i4>1</vt:i4>
      </vt:variant>
      <vt:variant>
        <vt:lpstr>Slide Titles</vt:lpstr>
      </vt:variant>
      <vt:variant>
        <vt:i4>47</vt:i4>
      </vt:variant>
    </vt:vector>
  </HeadingPairs>
  <TitlesOfParts>
    <vt:vector size="48" baseType="lpstr">
      <vt:lpstr>Folio</vt:lpstr>
      <vt:lpstr>DID YOU KNOW . . .</vt:lpstr>
      <vt:lpstr>DID YOU KNOW . . .</vt:lpstr>
      <vt:lpstr>DID YOU KNOW . . .</vt:lpstr>
      <vt:lpstr>THE MESSAGE IS. . .</vt:lpstr>
      <vt:lpstr>THE MESSAGE IS. . .</vt:lpstr>
      <vt:lpstr>THE MESSAGE IS. . .</vt:lpstr>
      <vt:lpstr>DID YOU KNOW . . .</vt:lpstr>
      <vt:lpstr>DID YOU KNOW . . .</vt:lpstr>
      <vt:lpstr>DID YOU KNOW . . .</vt:lpstr>
      <vt:lpstr>DID YOU KNOW . . .</vt:lpstr>
      <vt:lpstr>DID YOU KNOW . . .</vt:lpstr>
      <vt:lpstr>DID YOU KNOW . . .</vt:lpstr>
      <vt:lpstr>DID YOU KNOW . . .</vt:lpstr>
      <vt:lpstr>DID YOU KNOW . . .</vt:lpstr>
      <vt:lpstr>DID YOU KNOW . . .</vt:lpstr>
      <vt:lpstr>DID YOU KNOW . . .</vt:lpstr>
      <vt:lpstr>DID YOU KNOW . . .</vt:lpstr>
      <vt:lpstr>DID YOU KNOW . . .</vt:lpstr>
      <vt:lpstr>DID YOU KNOW . . .</vt:lpstr>
      <vt:lpstr>WHAT WAS LEARNED?</vt:lpstr>
      <vt:lpstr>FAMOUS QUOTES. . .</vt:lpstr>
      <vt:lpstr>FAMOUS QUOTES. . .</vt:lpstr>
      <vt:lpstr>MAC Update: What Music Education Needs from You!</vt:lpstr>
      <vt:lpstr>Promoting “our”  Message</vt:lpstr>
      <vt:lpstr>Recruitment and Retention</vt:lpstr>
      <vt:lpstr> Build the vision EARLY — Elementary </vt:lpstr>
      <vt:lpstr> Build the vision EARLY — Elementary First Performance Concert </vt:lpstr>
      <vt:lpstr>Slide 28</vt:lpstr>
      <vt:lpstr>Slide 29</vt:lpstr>
      <vt:lpstr>Focusing on the Classroom Recruit: Attract Students Year-Round</vt:lpstr>
      <vt:lpstr>Retain: Keep the students you have!</vt:lpstr>
      <vt:lpstr>  Choosing a Music Dealer  </vt:lpstr>
      <vt:lpstr>  Instrument Replacement: The 5-Year Plan </vt:lpstr>
      <vt:lpstr>Telling the Story: DATA! DATA! DATA! </vt:lpstr>
      <vt:lpstr>“Tips for Success”  Resource Materials Helpful Videos!</vt:lpstr>
      <vt:lpstr>How Can You Help?</vt:lpstr>
      <vt:lpstr>Share our Materials MusicAchievementCouncil.org</vt:lpstr>
      <vt:lpstr>Share our Materials MusicAchievementCouncil.org</vt:lpstr>
      <vt:lpstr>Slide 39</vt:lpstr>
      <vt:lpstr>Slide 40</vt:lpstr>
      <vt:lpstr>Slide 41</vt:lpstr>
      <vt:lpstr>Slide 42</vt:lpstr>
      <vt:lpstr>Slide 43</vt:lpstr>
      <vt:lpstr>Slide 44</vt:lpstr>
      <vt:lpstr>Slide 45</vt:lpstr>
      <vt:lpstr>Slide 46</vt:lpstr>
      <vt:lpstr>  “There Is a Place. . .” Foothill High School</vt:lpstr>
    </vt:vector>
  </TitlesOfParts>
  <Company>Music Education Consultants,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 Update</dc:title>
  <dc:creator>Marcia Neel</dc:creator>
  <cp:lastModifiedBy>Marcia Neel</cp:lastModifiedBy>
  <cp:revision>118</cp:revision>
  <dcterms:created xsi:type="dcterms:W3CDTF">2016-04-03T21:20:22Z</dcterms:created>
  <dcterms:modified xsi:type="dcterms:W3CDTF">2016-04-03T21:24:55Z</dcterms:modified>
</cp:coreProperties>
</file>