
<file path=[Content_Types].xml><?xml version="1.0" encoding="utf-8"?>
<Types xmlns="http://schemas.openxmlformats.org/package/2006/content-types">
  <Default Extension="png" ContentType="image/png"/>
  <Default Extension="mp3" ContentType="audio/mpeg"/>
  <Default Extension="pdf" ContentType="application/pd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08" r:id="rId2"/>
    <p:sldId id="313" r:id="rId3"/>
    <p:sldId id="472" r:id="rId4"/>
    <p:sldId id="504" r:id="rId5"/>
    <p:sldId id="486" r:id="rId6"/>
    <p:sldId id="487" r:id="rId7"/>
    <p:sldId id="488" r:id="rId8"/>
    <p:sldId id="489" r:id="rId9"/>
    <p:sldId id="490" r:id="rId10"/>
    <p:sldId id="257" r:id="rId11"/>
    <p:sldId id="348" r:id="rId12"/>
    <p:sldId id="491" r:id="rId13"/>
    <p:sldId id="326" r:id="rId14"/>
    <p:sldId id="429" r:id="rId15"/>
    <p:sldId id="430" r:id="rId16"/>
    <p:sldId id="277" r:id="rId17"/>
    <p:sldId id="431" r:id="rId18"/>
    <p:sldId id="276" r:id="rId19"/>
    <p:sldId id="360" r:id="rId20"/>
    <p:sldId id="474" r:id="rId21"/>
    <p:sldId id="309" r:id="rId22"/>
    <p:sldId id="436" r:id="rId23"/>
    <p:sldId id="438" r:id="rId24"/>
    <p:sldId id="437" r:id="rId25"/>
    <p:sldId id="439" r:id="rId26"/>
    <p:sldId id="440" r:id="rId27"/>
    <p:sldId id="441" r:id="rId28"/>
    <p:sldId id="442" r:id="rId29"/>
    <p:sldId id="395" r:id="rId30"/>
    <p:sldId id="445" r:id="rId31"/>
    <p:sldId id="447" r:id="rId32"/>
    <p:sldId id="448" r:id="rId33"/>
    <p:sldId id="449" r:id="rId34"/>
    <p:sldId id="450" r:id="rId35"/>
    <p:sldId id="446" r:id="rId36"/>
    <p:sldId id="368" r:id="rId37"/>
    <p:sldId id="338" r:id="rId38"/>
    <p:sldId id="500" r:id="rId39"/>
    <p:sldId id="499" r:id="rId40"/>
    <p:sldId id="501" r:id="rId41"/>
    <p:sldId id="297" r:id="rId42"/>
    <p:sldId id="332" r:id="rId43"/>
    <p:sldId id="298" r:id="rId44"/>
    <p:sldId id="411" r:id="rId45"/>
    <p:sldId id="412" r:id="rId46"/>
    <p:sldId id="413" r:id="rId47"/>
    <p:sldId id="508" r:id="rId48"/>
    <p:sldId id="507" r:id="rId49"/>
    <p:sldId id="480" r:id="rId50"/>
    <p:sldId id="503" r:id="rId51"/>
    <p:sldId id="339" r:id="rId52"/>
    <p:sldId id="479" r:id="rId53"/>
    <p:sldId id="422" r:id="rId5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80101"/>
    <a:srgbClr val="FFFFFF"/>
    <a:srgbClr val="800080"/>
    <a:srgbClr val="7EC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5166" autoAdjust="0"/>
  </p:normalViewPr>
  <p:slideViewPr>
    <p:cSldViewPr>
      <p:cViewPr varScale="1">
        <p:scale>
          <a:sx n="72" d="100"/>
          <a:sy n="72" d="100"/>
        </p:scale>
        <p:origin x="192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F2FA0-324C-1649-94E4-D8266804B73A}" type="slidenum">
              <a:rPr lang="en-US"/>
              <a:pPr/>
              <a:t>10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9E237EF-2046-9947-AD9B-336A02AFBCB6}" type="slidenum">
              <a:rPr lang="en-US" sz="1200" baseline="0"/>
              <a:pPr algn="r"/>
              <a:t>11</a:t>
            </a:fld>
            <a:endParaRPr lang="en-US" sz="1200" baseline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9E237EF-2046-9947-AD9B-336A02AFBCB6}" type="slidenum">
              <a:rPr lang="en-US" sz="1200" baseline="0"/>
              <a:pPr algn="r"/>
              <a:t>12</a:t>
            </a:fld>
            <a:endParaRPr lang="en-US" sz="1200" baseline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13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14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15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16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17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18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2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29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30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31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32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33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34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36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97AA5-AAD1-2B4D-AA3A-8CE994D14ADC}" type="slidenum">
              <a:rPr lang="en-US"/>
              <a:pPr/>
              <a:t>41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E15BC4-56E5-CE4E-8BA3-3319F572B365}" type="slidenum">
              <a:rPr lang="en-US" sz="1200" baseline="0"/>
              <a:pPr algn="r"/>
              <a:t>42</a:t>
            </a:fld>
            <a:endParaRPr lang="en-US" sz="1200" baseline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2DC-5531-2349-B4C3-19B82F25480A}" type="slidenum">
              <a:rPr lang="en-US"/>
              <a:pPr/>
              <a:t>43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47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48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53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4/20/18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8.pd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1.pdf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d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d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1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3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862" y="5935925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April 21, 2018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019800" y="1219200"/>
            <a:ext cx="25908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i="1" dirty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endParaRPr lang="en-US" sz="5400" dirty="0"/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85800" y="1229301"/>
            <a:ext cx="26670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i="1" dirty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</a:t>
            </a:r>
          </a:p>
          <a:p>
            <a:pPr>
              <a:defRPr/>
            </a:pPr>
            <a:endParaRPr lang="en-US" sz="5400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5862" y="5257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i="1" baseline="0" dirty="0">
                <a:solidFill>
                  <a:srgbClr val="C0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¡MARIACHI IOWA!</a:t>
            </a:r>
            <a:endParaRPr lang="en-US" sz="3200" i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0" y="3048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400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Introduction to Mariachi!</a:t>
            </a:r>
            <a:endParaRPr lang="en-US" sz="5400" i="1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Picture 18" descr="1LOU9947final 4x5@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80" y="1828800"/>
            <a:ext cx="2496820" cy="3121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044AC-83CA-1D48-87D9-84458BF83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96850"/>
            <a:ext cx="2508240" cy="3107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F669F-4145-4441-88BA-F997A5114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495706"/>
            <a:ext cx="1524142" cy="1457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53E33-AA0C-B041-8A34-E20CAE412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175" y="1524000"/>
            <a:ext cx="1872225" cy="1762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0D8D8-AA89-174B-AE0C-349C799CB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5105400"/>
            <a:ext cx="1163107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The Mariachi Ensemble</a:t>
            </a:r>
            <a:endParaRPr lang="en-US" b="1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19460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9461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39036"/>
            <a:ext cx="6477000" cy="233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051175" y="3581400"/>
            <a:ext cx="271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Use Photo of Sol de Mexico</a:t>
            </a:r>
          </a:p>
        </p:txBody>
      </p:sp>
      <p:pic>
        <p:nvPicPr>
          <p:cNvPr id="19463" name="Picture 8" descr="Screen Shot 2012-09-21 at 5.03.5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7" y="3200400"/>
            <a:ext cx="7402513" cy="302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Instrumentation </a:t>
            </a:r>
            <a:b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Traditional Instruments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21509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219830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Erick Hernandez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Violin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2971800" y="1232277"/>
            <a:ext cx="3057378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Jesus (</a:t>
            </a:r>
            <a:r>
              <a:rPr lang="en-US" sz="3200" b="1" dirty="0" err="1">
                <a:latin typeface="Times New Roman"/>
                <a:cs typeface="Times New Roman"/>
              </a:rPr>
              <a:t>Chuy</a:t>
            </a:r>
            <a:r>
              <a:rPr lang="en-US" sz="3200" b="1" dirty="0">
                <a:latin typeface="Times New Roman"/>
                <a:cs typeface="Times New Roman"/>
              </a:rPr>
              <a:t>) Hernandez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Guitarra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6477000" y="1219200"/>
            <a:ext cx="208649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Jorge Contreras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Trompeta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750"/>
            <a:ext cx="2834096" cy="322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179750"/>
            <a:ext cx="3276599" cy="3230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179749"/>
            <a:ext cx="2971800" cy="32252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 txBox="1">
            <a:spLocks noGrp="1"/>
          </p:cNvSpPr>
          <p:nvPr/>
        </p:nvSpPr>
        <p:spPr bwMode="auto">
          <a:xfrm>
            <a:off x="1600200" y="60198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 baseline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effectLst/>
                <a:latin typeface="Times New Roman"/>
                <a:cs typeface="Times New Roman"/>
              </a:rPr>
              <a:t>Instrumentation</a:t>
            </a:r>
            <a:br>
              <a:rPr lang="en-US" sz="3200" b="1" dirty="0">
                <a:solidFill>
                  <a:srgbClr val="B80101"/>
                </a:solidFill>
                <a:effectLst/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rgbClr val="B80101"/>
                </a:solidFill>
                <a:effectLst/>
                <a:latin typeface="Times New Roman"/>
                <a:cs typeface="Times New Roman"/>
              </a:rPr>
              <a:t> Characteristic Instruments</a:t>
            </a:r>
            <a:endParaRPr lang="en-US" dirty="0">
              <a:solidFill>
                <a:srgbClr val="B8010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1509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807827" y="1371600"/>
            <a:ext cx="163057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Jorge Flores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Guitarron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6426208" y="1371600"/>
            <a:ext cx="2031992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Antonio </a:t>
            </a:r>
            <a:r>
              <a:rPr lang="en-US" sz="3200" b="1" dirty="0" err="1">
                <a:latin typeface="Times New Roman"/>
                <a:cs typeface="Times New Roman"/>
              </a:rPr>
              <a:t>Zúñiga</a:t>
            </a:r>
            <a:endParaRPr lang="en-US" sz="3200" b="1" dirty="0">
              <a:latin typeface="Times New Roman"/>
              <a:cs typeface="Times New Roman"/>
            </a:endParaRPr>
          </a:p>
          <a:p>
            <a:r>
              <a:rPr lang="en-US" sz="3200" b="1" dirty="0" err="1">
                <a:latin typeface="Times New Roman"/>
                <a:cs typeface="Times New Roman"/>
              </a:rPr>
              <a:t>Vihuela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5200"/>
            <a:ext cx="3429000" cy="355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235200"/>
            <a:ext cx="3352800" cy="355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550" y="2235200"/>
            <a:ext cx="2984500" cy="3556000"/>
          </a:xfrm>
          <a:prstGeom prst="rect">
            <a:avLst/>
          </a:prstGeom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352800" y="1371600"/>
            <a:ext cx="2198570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Guillermo </a:t>
            </a:r>
            <a:r>
              <a:rPr lang="en-US" sz="3200" b="1" dirty="0" err="1">
                <a:latin typeface="Times New Roman"/>
                <a:cs typeface="Times New Roman"/>
              </a:rPr>
              <a:t>Acuna</a:t>
            </a:r>
            <a:endParaRPr lang="en-US" sz="3200" b="1" dirty="0">
              <a:latin typeface="Times New Roman"/>
              <a:cs typeface="Times New Roman"/>
            </a:endParaRPr>
          </a:p>
          <a:p>
            <a:r>
              <a:rPr lang="en-US" sz="3200" b="1" dirty="0" err="1">
                <a:latin typeface="Times New Roman"/>
                <a:cs typeface="Times New Roman"/>
              </a:rPr>
              <a:t>Arpa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228600"/>
            <a:ext cx="4648200" cy="609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Some New Terms</a:t>
            </a:r>
            <a:endParaRPr lang="en-US" sz="40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709690" y="5181600"/>
            <a:ext cx="3296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3. 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M</a:t>
            </a:r>
            <a:r>
              <a:rPr lang="en-US" altLang="ja-JP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á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nico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Strumming Pattern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857750" y="1066800"/>
            <a:ext cx="2914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1. 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Melodia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Violin, Trumpet </a:t>
            </a:r>
          </a:p>
          <a:p>
            <a:r>
              <a:rPr lang="en-US" sz="3200" baseline="0" dirty="0">
                <a:latin typeface="Times New Roman"/>
                <a:cs typeface="Times New Roman"/>
              </a:rPr>
              <a:t>Voice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4434268" y="2819400"/>
            <a:ext cx="37870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2. 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Armonia</a:t>
            </a:r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The Rhythm Section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Guitar, </a:t>
            </a:r>
            <a:r>
              <a:rPr lang="en-US" sz="3200" baseline="0" dirty="0" err="1">
                <a:latin typeface="Times New Roman"/>
                <a:cs typeface="Times New Roman"/>
              </a:rPr>
              <a:t>Vihuela</a:t>
            </a:r>
            <a:r>
              <a:rPr lang="en-US" sz="3200" baseline="0" dirty="0">
                <a:latin typeface="Times New Roman"/>
                <a:cs typeface="Times New Roman"/>
              </a:rPr>
              <a:t> </a:t>
            </a:r>
          </a:p>
          <a:p>
            <a:r>
              <a:rPr lang="en-US" sz="3200" baseline="0" dirty="0" err="1">
                <a:latin typeface="Times New Roman"/>
                <a:cs typeface="Times New Roman"/>
              </a:rPr>
              <a:t>Guitarron</a:t>
            </a:r>
            <a:r>
              <a:rPr lang="en-US" sz="3200" baseline="0" dirty="0">
                <a:latin typeface="Times New Roman"/>
                <a:cs typeface="Times New Roman"/>
              </a:rPr>
              <a:t>, </a:t>
            </a:r>
            <a:r>
              <a:rPr lang="en-US" sz="3200" baseline="0" dirty="0" err="1">
                <a:latin typeface="Times New Roman"/>
                <a:cs typeface="Times New Roman"/>
              </a:rPr>
              <a:t>Arpa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27657" name="Picture 9" descr="Nationals_8-12-OC Fair_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37338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Getting to Know the </a:t>
            </a:r>
            <a:r>
              <a:rPr lang="en-US" sz="40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Guitarra</a:t>
            </a:r>
            <a:b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(p. 3)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5-05-28 at 11.40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0200"/>
            <a:ext cx="2961517" cy="41148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>
            <a:off x="2362200" y="2362200"/>
            <a:ext cx="822960" cy="170180"/>
          </a:xfrm>
          <a:prstGeom prst="leftArrow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7" name="Picture 6" descr="Hold P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81200"/>
            <a:ext cx="3699029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Getting to Know the Vihuela</a:t>
            </a:r>
            <a:b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(p. 4)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" name="Picture 4" descr="Sitting Postiion Vihuel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95400"/>
            <a:ext cx="2589429" cy="3581400"/>
          </a:xfrm>
          <a:prstGeom prst="rect">
            <a:avLst/>
          </a:prstGeom>
        </p:spPr>
      </p:pic>
      <p:pic>
        <p:nvPicPr>
          <p:cNvPr id="6" name="Picture 5" descr="Screen Shot 2015-05-28 at 11.44.0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590800"/>
            <a:ext cx="2603500" cy="32131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5443220" y="3429000"/>
            <a:ext cx="2176780" cy="271780"/>
          </a:xfrm>
          <a:prstGeom prst="rightArrow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23562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23563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23576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2358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64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23565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8636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907964"/>
            <a:ext cx="5432425" cy="172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4914900"/>
            <a:ext cx="228600" cy="342900"/>
          </a:xfrm>
          <a:prstGeom prst="rect">
            <a:avLst/>
          </a:prstGeom>
        </p:spPr>
      </p:pic>
      <p:pic>
        <p:nvPicPr>
          <p:cNvPr id="37" name="Picture 36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6248400"/>
            <a:ext cx="39624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Getting to Know the Guitarron</a:t>
            </a:r>
            <a:b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(pp. 7-8)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" name="Picture 4" descr="Screen Shot 2015-05-28 at 11.50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5400"/>
            <a:ext cx="3034309" cy="5346700"/>
          </a:xfrm>
          <a:prstGeom prst="rect">
            <a:avLst/>
          </a:prstGeom>
        </p:spPr>
      </p:pic>
      <p:pic>
        <p:nvPicPr>
          <p:cNvPr id="6" name="Picture 5" descr="Holding Guitarr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295400"/>
            <a:ext cx="4927600" cy="2603500"/>
          </a:xfrm>
          <a:prstGeom prst="rect">
            <a:avLst/>
          </a:prstGeom>
        </p:spPr>
      </p:pic>
      <p:pic>
        <p:nvPicPr>
          <p:cNvPr id="7" name="Picture 6" descr="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295400"/>
            <a:ext cx="48768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4617" y="1219200"/>
            <a:ext cx="1742783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Backwards L</a:t>
            </a:r>
            <a:endParaRPr lang="en-US" sz="3200" dirty="0"/>
          </a:p>
        </p:txBody>
      </p:sp>
      <p:pic>
        <p:nvPicPr>
          <p:cNvPr id="9" name="Picture 8" descr="Jaló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419600"/>
            <a:ext cx="3263900" cy="2056704"/>
          </a:xfrm>
          <a:prstGeom prst="rect">
            <a:avLst/>
          </a:prstGeom>
        </p:spPr>
      </p:pic>
      <p:pic>
        <p:nvPicPr>
          <p:cNvPr id="11" name="Picture 10" descr="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038600"/>
            <a:ext cx="32766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06205" y="3962400"/>
            <a:ext cx="82319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Jalón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grpSp>
        <p:nvGrpSpPr>
          <p:cNvPr id="25604" name="Group 35"/>
          <p:cNvGrpSpPr>
            <a:grpSpLocks/>
          </p:cNvGrpSpPr>
          <p:nvPr/>
        </p:nvGrpSpPr>
        <p:grpSpPr bwMode="auto">
          <a:xfrm>
            <a:off x="3276600" y="1143000"/>
            <a:ext cx="3048000" cy="2286000"/>
            <a:chOff x="7819" y="1803"/>
            <a:chExt cx="1929" cy="1440"/>
          </a:xfrm>
        </p:grpSpPr>
        <p:grpSp>
          <p:nvGrpSpPr>
            <p:cNvPr id="25608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25612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25614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25615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25609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838700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8382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915987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0" y="41542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80101"/>
                </a:solidFill>
                <a:latin typeface="Times New Roman"/>
                <a:cs typeface="Times New Roman"/>
              </a:rPr>
              <a:t>Written Range:</a:t>
            </a:r>
            <a:r>
              <a:rPr lang="en-US" sz="36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>
                <a:solidFill>
                  <a:srgbClr val="B80101"/>
                </a:solidFill>
                <a:latin typeface="Times New Roman"/>
                <a:cs typeface="Times New Roman"/>
              </a:rPr>
              <a:t>Sounds One Octave Lower</a:t>
            </a:r>
          </a:p>
        </p:txBody>
      </p:sp>
      <p:sp>
        <p:nvSpPr>
          <p:cNvPr id="38" name="Process 37"/>
          <p:cNvSpPr/>
          <p:nvPr/>
        </p:nvSpPr>
        <p:spPr bwMode="auto">
          <a:xfrm>
            <a:off x="5181601" y="1447800"/>
            <a:ext cx="76200" cy="1752600"/>
          </a:xfrm>
          <a:prstGeom prst="flowChartProces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06911" y="3365877"/>
            <a:ext cx="2806909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Tape: One Whole Step</a:t>
            </a:r>
          </a:p>
          <a:p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From the Nut</a:t>
            </a:r>
          </a:p>
        </p:txBody>
      </p:sp>
      <p:pic>
        <p:nvPicPr>
          <p:cNvPr id="37" name="Picture 36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6629401"/>
            <a:ext cx="6553200" cy="228600"/>
          </a:xfrm>
          <a:prstGeom prst="rect">
            <a:avLst/>
          </a:prstGeom>
        </p:spPr>
      </p:pic>
      <p:pic>
        <p:nvPicPr>
          <p:cNvPr id="39" name="Picture 38" descr="Screen Shot 2015-05-28 at 11.33.01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6413500"/>
            <a:ext cx="4876800" cy="444500"/>
          </a:xfrm>
          <a:prstGeom prst="rect">
            <a:avLst/>
          </a:prstGeom>
        </p:spPr>
      </p:pic>
      <p:pic>
        <p:nvPicPr>
          <p:cNvPr id="41" name="Picture 40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00800"/>
            <a:ext cx="1409206" cy="15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9FDC3-7A80-9B49-9196-2F506DE0ABF9}"/>
              </a:ext>
            </a:extLst>
          </p:cNvPr>
          <p:cNvSpPr txBox="1"/>
          <p:nvPr/>
        </p:nvSpPr>
        <p:spPr>
          <a:xfrm>
            <a:off x="3861709" y="465767"/>
            <a:ext cx="142058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Times New Roman"/>
                <a:cs typeface="Times New Roman"/>
              </a:rPr>
              <a:t>(pp. 7-8)</a:t>
            </a:r>
            <a:endParaRPr lang="en-US" sz="4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Today’s Chords: D Major, A7, G Major</a:t>
            </a:r>
          </a:p>
          <a:p>
            <a:pPr eaLnBrk="1" hangingPunct="1"/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Key of “Re” </a:t>
            </a:r>
            <a:r>
              <a:rPr lang="en-US" b="1" baseline="0" dirty="0">
                <a:solidFill>
                  <a:srgbClr val="000000"/>
                </a:solidFill>
                <a:latin typeface="Times New Roman"/>
                <a:cs typeface="Times New Roman"/>
              </a:rPr>
              <a:t>(p. 5)</a:t>
            </a:r>
            <a:r>
              <a:rPr lang="en-US" sz="3200" b="1" baseline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13716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solidFill>
                  <a:srgbClr val="000000"/>
                </a:solidFill>
                <a:latin typeface="Times New Roman"/>
                <a:cs typeface="Times New Roman"/>
              </a:rPr>
              <a:t>D Major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1371600"/>
            <a:ext cx="5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>
                <a:solidFill>
                  <a:srgbClr val="000000"/>
                </a:solidFill>
                <a:latin typeface="Times New Roman"/>
                <a:cs typeface="Times New Roman"/>
              </a:rPr>
              <a:t>A7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3870" y="13716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solidFill>
                  <a:srgbClr val="000000"/>
                </a:solidFill>
                <a:latin typeface="Times New Roman"/>
                <a:cs typeface="Times New Roman"/>
              </a:rPr>
              <a:t>G Major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33400" y="266700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baseline="0" dirty="0" err="1">
                <a:latin typeface="Times New Roman"/>
                <a:cs typeface="Times New Roman"/>
              </a:rPr>
              <a:t>Guitarra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20" descr="Screen Shot 2014-03-27 at 7.49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14493"/>
            <a:ext cx="2061363" cy="2362200"/>
          </a:xfrm>
          <a:prstGeom prst="rect">
            <a:avLst/>
          </a:prstGeom>
        </p:spPr>
      </p:pic>
      <p:pic>
        <p:nvPicPr>
          <p:cNvPr id="22" name="Picture 21" descr="Screen Shot 2014-03-27 at 7.54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423528"/>
            <a:ext cx="2057400" cy="2286000"/>
          </a:xfrm>
          <a:prstGeom prst="rect">
            <a:avLst/>
          </a:prstGeom>
        </p:spPr>
      </p:pic>
      <p:pic>
        <p:nvPicPr>
          <p:cNvPr id="23" name="Picture 22" descr="Screen Shot 2014-03-27 at 7.54.4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47328"/>
            <a:ext cx="2133600" cy="2325724"/>
          </a:xfrm>
          <a:prstGeom prst="rect">
            <a:avLst/>
          </a:prstGeom>
        </p:spPr>
      </p:pic>
      <p:pic>
        <p:nvPicPr>
          <p:cNvPr id="28" name="Picture 27" descr="Screen Shot 2015-05-10 at 2.30.1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454" y="1814492"/>
            <a:ext cx="1981200" cy="2435603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57200" y="51054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Vihuela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 descr="Ha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352800"/>
            <a:ext cx="1752600" cy="17447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43200" y="1066800"/>
            <a:ext cx="130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Primera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5843" y="1066800"/>
            <a:ext cx="137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Segunda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1760" y="1066800"/>
            <a:ext cx="122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Tercera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2" name="Picture 31" descr="D major Guita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1814492"/>
            <a:ext cx="1905000" cy="25289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38843" y="2398772"/>
            <a:ext cx="456757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*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800" y="1828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  <a:t>*Use thumb if hand is</a:t>
            </a:r>
          </a:p>
          <a:p>
            <a:pPr algn="r"/>
            <a: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  <a:t>large enough. If not, do</a:t>
            </a:r>
          </a:p>
          <a:p>
            <a:pPr algn="r"/>
            <a: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  <a:t>not play E String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6" name="Picture 35" descr="G Major Vihuela USE FOR PP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4343400"/>
            <a:ext cx="2057400" cy="2349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" y="433554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B80101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Benefits of a School Mariachi Program</a:t>
            </a:r>
          </a:p>
          <a:p>
            <a:endParaRPr lang="en-US" sz="6000" b="1" baseline="0" dirty="0">
              <a:solidFill>
                <a:srgbClr val="B80101"/>
              </a:solidFill>
              <a:effectLst>
                <a:outerShdw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04800" y="1522440"/>
            <a:ext cx="8382000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Involves More Students in Music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Provides an entry-level music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experience at anytime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Helps keep students in school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Increases student self-esteem and </a:t>
            </a:r>
          </a:p>
          <a:p>
            <a:pPr lvl="1" algn="l" eaLnBrk="1" hangingPunct="1">
              <a:spcBef>
                <a:spcPct val="20000"/>
              </a:spcBef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Provides an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C00000"/>
                </a:solidFill>
                <a:effectLst>
                  <a:outerShdw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Celebrates/Recognizes this specific culture and 	heritage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1525" y="1752600"/>
            <a:ext cx="2835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Guitarron Notes: D, A, G, F# E, </a:t>
            </a:r>
          </a:p>
          <a:p>
            <a:pPr eaLnBrk="1" hangingPunct="1"/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Key of “Re” </a:t>
            </a:r>
            <a:r>
              <a:rPr lang="en-US" b="1" baseline="0" dirty="0">
                <a:solidFill>
                  <a:srgbClr val="000000"/>
                </a:solidFill>
                <a:latin typeface="Times New Roman"/>
                <a:cs typeface="Times New Roman"/>
              </a:rPr>
              <a:t>(p. 10)</a:t>
            </a:r>
            <a:r>
              <a:rPr lang="en-US" sz="3200" b="1" baseline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pic>
        <p:nvPicPr>
          <p:cNvPr id="18" name="Picture 17" descr="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2971800" cy="250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19200"/>
            <a:ext cx="28956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045905"/>
            <a:ext cx="2895600" cy="265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045905"/>
            <a:ext cx="2971800" cy="2590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Ha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200" y="2514600"/>
            <a:ext cx="2353752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95024" y="1371600"/>
            <a:ext cx="2476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Tape: One Whole</a:t>
            </a:r>
          </a:p>
          <a:p>
            <a:r>
              <a:rPr lang="en-US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Step from Nut</a:t>
            </a:r>
            <a:endParaRPr lang="en-US" dirty="0">
              <a:solidFill>
                <a:srgbClr val="B80101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876800" y="2209800"/>
            <a:ext cx="12954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2971800" y="2209800"/>
            <a:ext cx="1219200" cy="228600"/>
          </a:xfrm>
          <a:prstGeom prst="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2" name="Left Arrow 11"/>
          <p:cNvSpPr/>
          <p:nvPr/>
        </p:nvSpPr>
        <p:spPr bwMode="auto">
          <a:xfrm>
            <a:off x="2971800" y="5105400"/>
            <a:ext cx="1219200" cy="228600"/>
          </a:xfrm>
          <a:prstGeom prst="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3" name="Right Arrow 12"/>
          <p:cNvSpPr/>
          <p:nvPr/>
        </p:nvSpPr>
        <p:spPr bwMode="auto">
          <a:xfrm>
            <a:off x="4876800" y="5105400"/>
            <a:ext cx="12954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1628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       </a:t>
            </a:r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Ranchera </a:t>
            </a:r>
            <a:r>
              <a:rPr lang="en-US" sz="32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 Style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(p 11)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1628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3/4 Time Signature		</a:t>
            </a:r>
            <a:r>
              <a:rPr lang="en-US" altLang="ja-JP" sz="2400" dirty="0" err="1">
                <a:latin typeface="Times New Roman"/>
                <a:cs typeface="Times New Roman"/>
              </a:rPr>
              <a:t>Mánico</a:t>
            </a:r>
            <a:r>
              <a:rPr lang="en-US" altLang="ja-JP" sz="2400" dirty="0">
                <a:latin typeface="Times New Roman"/>
                <a:cs typeface="Times New Roman"/>
              </a:rPr>
              <a:t>: Down Strums</a:t>
            </a:r>
            <a:endParaRPr lang="en-US" sz="18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Mostly Major Keys		</a:t>
            </a:r>
            <a:r>
              <a:rPr lang="en-US" altLang="ja-JP" sz="2400" dirty="0" err="1">
                <a:latin typeface="Times New Roman"/>
                <a:cs typeface="Times New Roman"/>
              </a:rPr>
              <a:t>Golpe</a:t>
            </a:r>
            <a:r>
              <a:rPr lang="en-US" altLang="ja-JP" sz="2400" dirty="0">
                <a:latin typeface="Times New Roman"/>
                <a:cs typeface="Times New Roman"/>
              </a:rPr>
              <a:t> Strum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990600" y="1352490"/>
            <a:ext cx="50076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HINT: Have students speak text in rhythm before playing</a:t>
            </a:r>
            <a:r>
              <a:rPr lang="en-US" sz="2000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.</a:t>
            </a:r>
            <a:endParaRPr lang="en-US" i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USE:Valseada Examp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-228600" y="73537"/>
            <a:ext cx="8686800" cy="10552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40840" y="762000"/>
            <a:ext cx="7432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Cielito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Lindo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Cielito Lindo copy.mp3">
            <a:hlinkClick r:id="" action="ppaction://media"/>
            <a:extLst>
              <a:ext uri="{FF2B5EF4-FFF2-40B4-BE49-F238E27FC236}">
                <a16:creationId xmlns:a16="http://schemas.microsoft.com/office/drawing/2014/main" id="{CB719DAA-63CB-BB43-9789-40A2D19C5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6277" y="735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Screen Shot 2014-03-27 at 8.45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38154" y="457200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6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0" name="Picture 9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</p:spPr>
      </p:pic>
      <p:pic>
        <p:nvPicPr>
          <p:cNvPr id="11" name="Picture 10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9400"/>
            <a:ext cx="9144000" cy="228600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 bwMode="auto">
          <a:xfrm>
            <a:off x="6477000" y="1143000"/>
            <a:ext cx="2438400" cy="5715000"/>
          </a:xfrm>
          <a:prstGeom prst="fra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/>
        </p:nvSpPr>
        <p:spPr>
          <a:xfrm>
            <a:off x="6899600" y="1066800"/>
            <a:ext cx="169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1150" y="3653135"/>
            <a:ext cx="169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G Major Vihuela CORRECT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95800"/>
            <a:ext cx="1885023" cy="2152650"/>
          </a:xfrm>
          <a:prstGeom prst="rect">
            <a:avLst/>
          </a:prstGeom>
        </p:spPr>
      </p:pic>
      <p:pic>
        <p:nvPicPr>
          <p:cNvPr id="16" name="Picture 15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5400"/>
            <a:ext cx="1981200" cy="2514600"/>
          </a:xfrm>
          <a:prstGeom prst="rect">
            <a:avLst/>
          </a:prstGeom>
        </p:spPr>
      </p:pic>
      <p:pic>
        <p:nvPicPr>
          <p:cNvPr id="18" name="Picture 17" descr="D major Guita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295400"/>
            <a:ext cx="1664619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" name="Picture 6" descr="Screen Shot 2014-03-27 at 8.49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pic>
        <p:nvPicPr>
          <p:cNvPr id="8" name="Picture 7" descr="Screen Shot 2014-03-27 at 8.50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2438400"/>
          </a:xfrm>
          <a:prstGeom prst="rect">
            <a:avLst/>
          </a:prstGeom>
        </p:spPr>
      </p:pic>
      <p:pic>
        <p:nvPicPr>
          <p:cNvPr id="9" name="Picture 8" descr="Screen Shot 2015-05-11 at 12.27.0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8400"/>
            <a:ext cx="91440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1447800"/>
            <a:ext cx="406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/>
                <a:cs typeface="Times New Roman"/>
              </a:rPr>
              <a:t>Rehearsing Chord Progressions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2745" y="0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(pp 12-13)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28 at 8.52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924800" y="0"/>
            <a:ext cx="4572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86200" y="152400"/>
            <a:ext cx="1371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0"/>
            <a:ext cx="1463594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De </a:t>
            </a:r>
            <a:r>
              <a:rPr lang="en-US" sz="3200" b="1" dirty="0" err="1">
                <a:latin typeface="Times New Roman"/>
                <a:cs typeface="Times New Roman"/>
              </a:rPr>
              <a:t>Colores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5068" y="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1478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Speak text first.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8 at 8.53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96200" y="0"/>
            <a:ext cx="609600" cy="685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66800" y="228600"/>
            <a:ext cx="5334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8783" y="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15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191000" y="228600"/>
            <a:ext cx="990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 descr="Screen Shot 2014-03-28 at 8.5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772400" y="76200"/>
            <a:ext cx="533400" cy="609600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4983" y="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16</a:t>
            </a:r>
          </a:p>
          <a:p>
            <a:endParaRPr lang="en-US" sz="36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267200" y="228600"/>
            <a:ext cx="990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 descr="Screen Shot 2014-03-28 at 8.55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001000" y="0"/>
            <a:ext cx="3810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95400" y="228600"/>
            <a:ext cx="381000" cy="2286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4983" y="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17</a:t>
            </a:r>
          </a:p>
          <a:p>
            <a:endParaRPr lang="en-US" sz="3600" b="1" dirty="0"/>
          </a:p>
        </p:txBody>
      </p:sp>
      <p:sp>
        <p:nvSpPr>
          <p:cNvPr id="9" name="Rectangle 8"/>
          <p:cNvSpPr/>
          <p:nvPr/>
        </p:nvSpPr>
        <p:spPr bwMode="auto">
          <a:xfrm>
            <a:off x="4267200" y="228600"/>
            <a:ext cx="990600" cy="2286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 descr="Screen Shot 2014-03-28 at 8.57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772400" y="0"/>
            <a:ext cx="5334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4983" y="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18</a:t>
            </a:r>
          </a:p>
          <a:p>
            <a:endParaRPr lang="en-US" sz="36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343400" y="228600"/>
            <a:ext cx="9144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0"/>
            <a:ext cx="48768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Bolero Style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(p 19)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533400"/>
            <a:ext cx="76200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>
                <a:latin typeface="Times New Roman"/>
                <a:cs typeface="Times New Roman"/>
              </a:rPr>
              <a:t>	</a:t>
            </a:r>
            <a:r>
              <a:rPr lang="en-US" altLang="ja-JP" sz="2400" dirty="0" err="1">
                <a:latin typeface="Times New Roman"/>
                <a:cs typeface="Times New Roman"/>
              </a:rPr>
              <a:t>Mánico</a:t>
            </a:r>
            <a:r>
              <a:rPr lang="en-US" altLang="ja-JP" sz="2400" dirty="0">
                <a:latin typeface="Times New Roman"/>
                <a:cs typeface="Times New Roman"/>
              </a:rPr>
              <a:t>: Note Down Strums 	</a:t>
            </a:r>
            <a:r>
              <a:rPr lang="en-US" sz="2400" dirty="0">
                <a:latin typeface="Times New Roman"/>
                <a:cs typeface="Times New Roman"/>
              </a:rPr>
              <a:t>Common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>
                <a:latin typeface="Times New Roman"/>
                <a:cs typeface="Times New Roman"/>
              </a:rPr>
              <a:t>	Note </a:t>
            </a:r>
            <a:r>
              <a:rPr lang="en-US" altLang="ja-JP" sz="2400" dirty="0" err="1">
                <a:latin typeface="Times New Roman"/>
                <a:cs typeface="Times New Roman"/>
              </a:rPr>
              <a:t>Guitarron</a:t>
            </a:r>
            <a:r>
              <a:rPr lang="en-US" altLang="ja-JP" sz="2400" dirty="0">
                <a:latin typeface="Times New Roman"/>
                <a:cs typeface="Times New Roman"/>
              </a:rPr>
              <a:t> Rhythm 		</a:t>
            </a:r>
            <a:r>
              <a:rPr lang="en-US" sz="2400" dirty="0">
                <a:latin typeface="Times New Roman"/>
                <a:cs typeface="Times New Roman"/>
              </a:rPr>
              <a:t>Mostly Major Keys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000" dirty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2" name="Picture 11" descr="USE:Bolero Example in 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-320040" y="-76200"/>
            <a:ext cx="8686800" cy="1043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3216" y="652046"/>
            <a:ext cx="67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Gema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Slide 18 - Bolero Gema.MP3">
            <a:hlinkClick r:id="" action="ppaction://media"/>
            <a:extLst>
              <a:ext uri="{FF2B5EF4-FFF2-40B4-BE49-F238E27FC236}">
                <a16:creationId xmlns:a16="http://schemas.microsoft.com/office/drawing/2014/main" id="{452530CB-B7E2-0644-8726-C2C8E0576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46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COVER ONLY Prelude:Music Makes Us Report cop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28800" y="-1"/>
            <a:ext cx="5410200" cy="70018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1" name="Picture 10" descr="Screen Shot 2014-03-28 at 11.52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172200"/>
          </a:xfrm>
          <a:prstGeom prst="rect">
            <a:avLst/>
          </a:prstGeom>
        </p:spPr>
      </p:pic>
      <p:pic>
        <p:nvPicPr>
          <p:cNvPr id="8" name="Picture 7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438400" y="76200"/>
            <a:ext cx="4495800" cy="762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161" y="0"/>
            <a:ext cx="3033203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Ojos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Españoles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cs typeface="Times New Roman"/>
              </a:rPr>
              <a:t>(p 20)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(Spanish Eyes)</a:t>
            </a:r>
          </a:p>
        </p:txBody>
      </p:sp>
      <p:pic>
        <p:nvPicPr>
          <p:cNvPr id="14" name="Picture 13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 bwMode="auto">
          <a:xfrm>
            <a:off x="6477000" y="1066800"/>
            <a:ext cx="2667000" cy="5638800"/>
          </a:xfrm>
          <a:prstGeom prst="fra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1141" y="914400"/>
            <a:ext cx="152971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2542" y="3846572"/>
            <a:ext cx="152971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3465" y="533400"/>
            <a:ext cx="18466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96200" y="838200"/>
            <a:ext cx="533400" cy="2286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8215" y="685800"/>
            <a:ext cx="515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Gm</a:t>
            </a:r>
          </a:p>
        </p:txBody>
      </p:sp>
      <p:pic>
        <p:nvPicPr>
          <p:cNvPr id="24" name="Picture 23" descr="G Major Vihuela CORRECT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91000"/>
            <a:ext cx="1857221" cy="2120900"/>
          </a:xfrm>
          <a:prstGeom prst="rect">
            <a:avLst/>
          </a:prstGeom>
        </p:spPr>
      </p:pic>
      <p:pic>
        <p:nvPicPr>
          <p:cNvPr id="25" name="Picture 24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447800"/>
            <a:ext cx="1905000" cy="2362200"/>
          </a:xfrm>
          <a:prstGeom prst="rect">
            <a:avLst/>
          </a:prstGeom>
        </p:spPr>
      </p:pic>
      <p:pic>
        <p:nvPicPr>
          <p:cNvPr id="21" name="Picture 20" descr="Gm Guitar Chord CORRECTED:USE cop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547" y="1371600"/>
            <a:ext cx="2007653" cy="2451100"/>
          </a:xfrm>
          <a:prstGeom prst="rect">
            <a:avLst/>
          </a:prstGeom>
        </p:spPr>
      </p:pic>
      <p:pic>
        <p:nvPicPr>
          <p:cNvPr id="22" name="Picture 21" descr="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295400"/>
            <a:ext cx="1828801" cy="2209800"/>
          </a:xfrm>
          <a:prstGeom prst="rect">
            <a:avLst/>
          </a:prstGeom>
        </p:spPr>
      </p:pic>
      <p:pic>
        <p:nvPicPr>
          <p:cNvPr id="26" name="Picture 25" descr="D major Guita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371600"/>
            <a:ext cx="19050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31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Screen Shot 2014-03-28 at 12.1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5983" y="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p. 21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" name="Rectangle 5"/>
          <p:cNvSpPr/>
          <p:nvPr/>
        </p:nvSpPr>
        <p:spPr bwMode="auto">
          <a:xfrm>
            <a:off x="8305800" y="3810000"/>
            <a:ext cx="5334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7" name="Picture 6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5800"/>
            <a:ext cx="9144000" cy="1117600"/>
          </a:xfrm>
          <a:prstGeom prst="rect">
            <a:avLst/>
          </a:prstGeom>
        </p:spPr>
      </p:pic>
      <p:pic>
        <p:nvPicPr>
          <p:cNvPr id="9" name="Picture 8" descr="Meas 9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276"/>
            <a:ext cx="9144000" cy="3508376"/>
          </a:xfrm>
          <a:prstGeom prst="rect">
            <a:avLst/>
          </a:prstGeom>
        </p:spPr>
      </p:pic>
      <p:pic>
        <p:nvPicPr>
          <p:cNvPr id="10" name="Picture 9" descr="Meas 13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9144000" cy="3149600"/>
          </a:xfrm>
          <a:prstGeom prst="rect">
            <a:avLst/>
          </a:prstGeom>
        </p:spPr>
      </p:pic>
      <p:pic>
        <p:nvPicPr>
          <p:cNvPr id="11" name="Picture 10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05600"/>
            <a:ext cx="91440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33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 descr="Screen Shot 2014-03-28 at 12.1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4303772"/>
            <a:ext cx="1947834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Gm Coming Up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7482840" y="4876800"/>
            <a:ext cx="822960" cy="228600"/>
          </a:xfrm>
          <a:prstGeom prst="rightArrow">
            <a:avLst>
              <a:gd name="adj1" fmla="val 50000"/>
              <a:gd name="adj2" fmla="val 5617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34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Screen Shot 2014-03-28 at 12.09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262620" y="33020"/>
            <a:ext cx="652780" cy="65278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Right Arrow 8"/>
          <p:cNvSpPr/>
          <p:nvPr/>
        </p:nvSpPr>
        <p:spPr bwMode="auto">
          <a:xfrm>
            <a:off x="777240" y="1752600"/>
            <a:ext cx="82296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 bwMode="auto">
          <a:xfrm>
            <a:off x="4191000" y="76200"/>
            <a:ext cx="15240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0778" y="4648200"/>
            <a:ext cx="162082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Skip Repeats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8 at 12.15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02075"/>
          </a:xfrm>
          <a:prstGeom prst="rect">
            <a:avLst/>
          </a:prstGeom>
        </p:spPr>
      </p:pic>
      <p:pic>
        <p:nvPicPr>
          <p:cNvPr id="4" name="Picture 3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  <p:pic>
        <p:nvPicPr>
          <p:cNvPr id="5" name="Picture 4" descr="Englebert Snapsh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505200"/>
            <a:ext cx="3505200" cy="3098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0 Vocal Exercises 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04800" y="-304800"/>
            <a:ext cx="7620000" cy="899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4344" y="-762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 24</a:t>
            </a:r>
            <a:endParaRPr lang="en-US" sz="3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Mariachi Education</a:t>
            </a:r>
          </a:p>
        </p:txBody>
      </p:sp>
      <p:pic>
        <p:nvPicPr>
          <p:cNvPr id="4" name="Picture 3" descr="Rationa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-1905000"/>
            <a:ext cx="8382000" cy="1087482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28 at 2.50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7696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304800" y="685800"/>
            <a:ext cx="84582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BEGINNING MARIACHI</a:t>
            </a:r>
            <a:endParaRPr lang="en-US" dirty="0">
              <a:latin typeface="Times New Roman"/>
              <a:cs typeface="Times New Roman"/>
            </a:endParaRP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Course Scope: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This one-year course is designed for the student who is interested in learning to play a mariachi instrument including violin, trumpet, guitar, </a:t>
            </a:r>
            <a:r>
              <a:rPr lang="en-US" dirty="0" err="1">
                <a:latin typeface="Times New Roman"/>
                <a:cs typeface="Times New Roman"/>
              </a:rPr>
              <a:t>vihuela</a:t>
            </a:r>
            <a:r>
              <a:rPr lang="en-US" dirty="0">
                <a:latin typeface="Times New Roman"/>
                <a:cs typeface="Times New Roman"/>
              </a:rPr>
              <a:t> and </a:t>
            </a:r>
            <a:r>
              <a:rPr lang="en-US" dirty="0" err="1">
                <a:latin typeface="Times New Roman"/>
                <a:cs typeface="Times New Roman"/>
              </a:rPr>
              <a:t>guitarron</a:t>
            </a:r>
            <a:r>
              <a:rPr lang="en-US" dirty="0">
                <a:latin typeface="Times New Roman"/>
                <a:cs typeface="Times New Roman"/>
              </a:rPr>
              <a:t>.  It includes the development of skills necessary to become independent as a musician.  This course concentrates on the development of note-reading skills, aural skills, singing skills, rhythmic patterns, intonation, and tonality inherent to the mariachi genre. A progression of fundamental and technical proficiency is expected.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Course Goals: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age-appropriate individual singing and playing skills leading to independence as a mariachi musician.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the singing and playing skills necessary to create an ensemble sound in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identify and respond appropriately to music notation.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the ability to play with correct intonation.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an understanding of the form and structure of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nuances inherent to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reasonable progression in fundamental and technical proficiency.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9144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Scope and Goals – Course Syllabi</a:t>
            </a: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499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Participation Rates by Ethnicity</a:t>
            </a:r>
          </a:p>
          <a:p>
            <a:pPr>
              <a:defRPr/>
            </a:pPr>
            <a:r>
              <a:rPr lang="en-US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Us Baseline Research Report</a:t>
            </a:r>
            <a:endParaRPr lang="en-US" i="1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dirty="0">
              <a:solidFill>
                <a:srgbClr val="B80101"/>
              </a:solidFill>
            </a:endParaRPr>
          </a:p>
        </p:txBody>
      </p:sp>
      <p:pic>
        <p:nvPicPr>
          <p:cNvPr id="15" name="Picture 14" descr="Screen Shot 2015-05-28 at 10.47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5344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4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Rubrics</a:t>
            </a:r>
          </a:p>
          <a:p>
            <a:endParaRPr lang="en-US" dirty="0"/>
          </a:p>
        </p:txBody>
      </p:sp>
      <p:pic>
        <p:nvPicPr>
          <p:cNvPr id="6" name="Picture 5" descr="Screen Shot 2015-05-28 at 2.55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Must-have Standards-based Materials</a:t>
            </a:r>
            <a:b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for Beginning Level Programs</a:t>
            </a:r>
            <a:br>
              <a:rPr lang="en-US" sz="3200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rgbClr val="B80101"/>
                </a:solidFill>
                <a:latin typeface="Times New Roman"/>
                <a:cs typeface="Times New Roman"/>
              </a:rPr>
              <a:t>   Method Series               Song Book Series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8853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52600"/>
            <a:ext cx="341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9" descr="Full Score, Book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752600"/>
            <a:ext cx="3600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0900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3900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10"/>
          <p:cNvSpPr>
            <a:spLocks noChangeArrowheads="1"/>
          </p:cNvSpPr>
          <p:nvPr/>
        </p:nvSpPr>
        <p:spPr bwMode="auto">
          <a:xfrm>
            <a:off x="457200" y="2286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aseline="0" dirty="0">
                <a:solidFill>
                  <a:srgbClr val="B80101"/>
                </a:solidFill>
              </a:rPr>
              <a:t>       </a:t>
            </a:r>
          </a:p>
          <a:p>
            <a:pPr algn="l"/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EX:  Lesson 1 Plan</a:t>
            </a:r>
            <a:endParaRPr lang="en-US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8090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 ¡</a:t>
            </a:r>
            <a:r>
              <a:rPr lang="en-US" sz="3200" b="1" i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Simplemente</a:t>
            </a:r>
            <a:r>
              <a:rPr lang="en-US" sz="3200" b="1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 Mariachi!</a:t>
            </a:r>
            <a:endParaRPr lang="en-US" sz="32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80904" name="Picture 8" descr="1 Lesson Plan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0"/>
            <a:ext cx="51054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  <a:t>More References for Beginning Level Programs </a:t>
            </a:r>
            <a:br>
              <a:rPr lang="en-US" sz="3200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rgbClr val="B80101"/>
                </a:solidFill>
                <a:latin typeface="Times New Roman"/>
                <a:cs typeface="Times New Roman"/>
              </a:rPr>
              <a:t>Must-have Materials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7045" name="Picture 8" descr="Foundations of Mariachi Ed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3016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Mariachi Music in America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3167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n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4038600"/>
            <a:ext cx="1714500" cy="2286000"/>
          </a:xfrm>
          <a:prstGeom prst="rect">
            <a:avLst/>
          </a:prstGeom>
        </p:spPr>
      </p:pic>
      <p:pic>
        <p:nvPicPr>
          <p:cNvPr id="7" name="Picture 6" descr="Mariet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4038600"/>
            <a:ext cx="1714500" cy="2286000"/>
          </a:xfrm>
          <a:prstGeom prst="rect">
            <a:avLst/>
          </a:prstGeom>
        </p:spPr>
      </p:pic>
      <p:pic>
        <p:nvPicPr>
          <p:cNvPr id="8" name="Picture 7" descr="El Son de La Negr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057400"/>
            <a:ext cx="1714500" cy="2286000"/>
          </a:xfrm>
          <a:prstGeom prst="rect">
            <a:avLst/>
          </a:prstGeom>
        </p:spPr>
      </p:pic>
      <p:pic>
        <p:nvPicPr>
          <p:cNvPr id="9" name="Picture 8" descr="Cielito Lind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" y="1371600"/>
            <a:ext cx="1714500" cy="2286000"/>
          </a:xfrm>
          <a:prstGeom prst="rect">
            <a:avLst/>
          </a:prstGeom>
        </p:spPr>
      </p:pic>
      <p:pic>
        <p:nvPicPr>
          <p:cNvPr id="10" name="Picture 9" descr="Por Un Amo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1371600"/>
            <a:ext cx="17145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7948" y="69448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52400"/>
            <a:ext cx="914399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B80101"/>
                </a:solidFill>
                <a:latin typeface="Times New Roman"/>
                <a:cs typeface="Times New Roman"/>
              </a:rPr>
              <a:t>Just Released from </a:t>
            </a:r>
          </a:p>
          <a:p>
            <a:r>
              <a:rPr lang="en-US" sz="8000" b="1" i="1" dirty="0">
                <a:solidFill>
                  <a:srgbClr val="B80101"/>
                </a:solidFill>
                <a:latin typeface="Times New Roman"/>
                <a:cs typeface="Times New Roman"/>
              </a:rPr>
              <a:t>Hal Leonard!</a:t>
            </a:r>
            <a:endParaRPr lang="en-US" sz="8000" b="1" i="1" dirty="0">
              <a:solidFill>
                <a:srgbClr val="B8010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37000" y="54229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4343400"/>
            <a:ext cx="914399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B80101"/>
                </a:solidFill>
                <a:latin typeface="Times New Roman"/>
                <a:cs typeface="Times New Roman"/>
              </a:rPr>
              <a:t>Arranged by</a:t>
            </a:r>
          </a:p>
          <a:p>
            <a:r>
              <a:rPr lang="en-US" sz="8000" b="1" i="1" dirty="0">
                <a:solidFill>
                  <a:srgbClr val="B80101"/>
                </a:solidFill>
                <a:latin typeface="Times New Roman"/>
                <a:cs typeface="Times New Roman"/>
              </a:rPr>
              <a:t>Jose Hernandez</a:t>
            </a:r>
            <a:endParaRPr lang="en-US" sz="8000" b="1" i="1" dirty="0">
              <a:solidFill>
                <a:srgbClr val="B801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rUnAmor cop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-152400"/>
            <a:ext cx="6400800" cy="730673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rUnAmor cop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-190500"/>
            <a:ext cx="6324600" cy="7391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1a Coming in June: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381000"/>
            <a:ext cx="5892717" cy="7626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8F4375-E023-3843-A2DD-AEDD5F0BE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0"/>
            <a:ext cx="50292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76200"/>
            <a:ext cx="9144000" cy="616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Hotel and Casino Las Vegas </a:t>
            </a:r>
            <a:endParaRPr lang="en-US" sz="3200" b="1" baseline="0" dirty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www.musicedconsultants.net/2018-mariachi-workshops </a:t>
            </a:r>
          </a:p>
          <a:p>
            <a:pPr>
              <a:defRPr/>
            </a:pPr>
            <a:endParaRPr lang="en-US" sz="4400" b="1" baseline="0" dirty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Mariachi Workshops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Educators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®</a:t>
            </a:r>
          </a:p>
          <a:p>
            <a:pPr>
              <a:defRPr/>
            </a:pPr>
            <a:r>
              <a:rPr lang="en-US" sz="6000" b="1" u="sng" dirty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 Grad Credits Available</a:t>
            </a:r>
          </a:p>
          <a:p>
            <a:pPr>
              <a:defRPr/>
            </a:pPr>
            <a:endParaRPr lang="en-US" sz="3200" baseline="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July 9-13(14), 2018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iachi Map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4992"/>
            <a:ext cx="914400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School Attendance Rates by Ethnicity</a:t>
            </a:r>
          </a:p>
          <a:p>
            <a:pPr>
              <a:defRPr/>
            </a:pPr>
            <a:r>
              <a:rPr lang="en-US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Us Baseline Research Report</a:t>
            </a:r>
            <a:endParaRPr lang="en-US" i="1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pic>
        <p:nvPicPr>
          <p:cNvPr id="15" name="Picture 14" descr="Screen Shot 2015-05-28 at 10.47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534400" cy="3962400"/>
          </a:xfrm>
          <a:prstGeom prst="rect">
            <a:avLst/>
          </a:prstGeom>
        </p:spPr>
      </p:pic>
      <p:pic>
        <p:nvPicPr>
          <p:cNvPr id="5" name="Picture 4" descr="2 Attendance Rat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00200"/>
            <a:ext cx="8661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Instrument Options</a:t>
            </a:r>
            <a:b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4000" b="1" i="1" dirty="0">
                <a:solidFill>
                  <a:srgbClr val="B80101"/>
                </a:solidFill>
                <a:latin typeface="Times New Roman"/>
                <a:cs typeface="Times New Roman"/>
              </a:rPr>
              <a:t>KNOW YOUR VENDOR!!!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sz="3200" dirty="0">
                <a:latin typeface="Times New Roman"/>
                <a:cs typeface="Times New Roman"/>
              </a:rPr>
              <a:t>You Get What You Pay For!</a:t>
            </a: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0" y="59068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ALWAYS </a:t>
            </a:r>
            <a:r>
              <a:rPr lang="en-US" sz="3600" baseline="0" dirty="0">
                <a:solidFill>
                  <a:srgbClr val="B80101"/>
                </a:solidFill>
                <a:latin typeface="Times New Roman"/>
                <a:cs typeface="Times New Roman"/>
              </a:rPr>
              <a:t>Buy from a Reputable Dealer!</a:t>
            </a:r>
          </a:p>
        </p:txBody>
      </p:sp>
      <p:pic>
        <p:nvPicPr>
          <p:cNvPr id="911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2971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057400"/>
            <a:ext cx="3581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057400"/>
            <a:ext cx="2590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3A9D4-F1E1-074F-A9AE-78318B23D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18" y="228600"/>
            <a:ext cx="1241482" cy="1187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F6834-B6C8-0F4A-B41A-4C75E6F37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100" y="228599"/>
            <a:ext cx="1241482" cy="118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716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1752600" y="8382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White Shirt and Black Pant with Basic </a:t>
            </a:r>
            <a:r>
              <a:rPr lang="en-US" sz="3200" dirty="0" err="1">
                <a:solidFill>
                  <a:srgbClr val="B80101"/>
                </a:solidFill>
              </a:rPr>
              <a:t>Mo</a:t>
            </a:r>
            <a:r>
              <a:rPr lang="en-US" altLang="ja-JP" sz="3200" dirty="0" err="1">
                <a:solidFill>
                  <a:srgbClr val="B80101"/>
                </a:solidFill>
              </a:rPr>
              <a:t>ño</a:t>
            </a:r>
            <a:endParaRPr lang="en-US" altLang="ja-JP" sz="3200" dirty="0">
              <a:solidFill>
                <a:srgbClr val="B80101"/>
              </a:solidFill>
            </a:endParaRPr>
          </a:p>
          <a:p>
            <a:endParaRPr lang="en-US" sz="3200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0" y="1905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B80101"/>
                </a:solidFill>
              </a:rPr>
              <a:t>Vaquero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Uniform </a:t>
            </a:r>
          </a:p>
          <a:p>
            <a:r>
              <a:rPr lang="en-US" sz="3200" dirty="0"/>
              <a:t>(Ranch/Cowboy)</a:t>
            </a:r>
          </a:p>
          <a:p>
            <a:r>
              <a:rPr lang="en-US" sz="3200" dirty="0"/>
              <a:t>Decorative pant/skirt </a:t>
            </a:r>
          </a:p>
          <a:p>
            <a:r>
              <a:rPr lang="en-US" sz="3200" dirty="0"/>
              <a:t>and shirt with </a:t>
            </a:r>
          </a:p>
          <a:p>
            <a:r>
              <a:rPr lang="en-US" sz="3200" dirty="0"/>
              <a:t>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endParaRPr lang="en-US" sz="3200" dirty="0"/>
          </a:p>
          <a:p>
            <a:endParaRPr lang="en-US" dirty="0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  <a:t>Uniform Options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6149975" y="1600200"/>
            <a:ext cx="2994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rgbClr val="B80101"/>
                </a:solidFill>
              </a:rPr>
              <a:t>Traje</a:t>
            </a:r>
            <a:r>
              <a:rPr lang="en-US" sz="3200" dirty="0">
                <a:solidFill>
                  <a:srgbClr val="B80101"/>
                </a:solidFill>
              </a:rPr>
              <a:t> de Gala </a:t>
            </a:r>
          </a:p>
          <a:p>
            <a:r>
              <a:rPr lang="en-US" sz="3200" dirty="0"/>
              <a:t>(Full Mariachi Suit)</a:t>
            </a:r>
          </a:p>
          <a:p>
            <a:r>
              <a:rPr lang="en-US" sz="3200" dirty="0"/>
              <a:t>Decorative Jacket </a:t>
            </a:r>
          </a:p>
          <a:p>
            <a:r>
              <a:rPr lang="en-US" sz="3200" dirty="0"/>
              <a:t>with pant/skirt </a:t>
            </a:r>
          </a:p>
          <a:p>
            <a:r>
              <a:rPr lang="en-US" sz="3200" dirty="0"/>
              <a:t>and 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r>
              <a:rPr lang="en-US" altLang="ja-JP" sz="3200" dirty="0"/>
              <a:t>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89097" name="Picture 10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05238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1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  <a:t>Bailey MS Mariachi </a:t>
            </a:r>
            <a:br>
              <a:rPr lang="en-US" b="1" dirty="0">
                <a:solidFill>
                  <a:srgbClr val="B80101"/>
                </a:solidFill>
                <a:latin typeface="Times New Roman"/>
                <a:cs typeface="Times New Roman"/>
              </a:rPr>
            </a:br>
            <a:r>
              <a:rPr lang="en-US" sz="3600" b="1" dirty="0">
                <a:solidFill>
                  <a:srgbClr val="B80101"/>
                </a:solidFill>
                <a:latin typeface="Times New Roman"/>
                <a:cs typeface="Times New Roman"/>
              </a:rPr>
              <a:t>Year 2 of Program</a:t>
            </a:r>
            <a:endParaRPr lang="en-US" sz="36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2e Slide 28 Mariachi Performance:Bailey MS.mov">
            <a:hlinkClick r:id="" action="ppaction://media"/>
            <a:extLst>
              <a:ext uri="{FF2B5EF4-FFF2-40B4-BE49-F238E27FC236}">
                <a16:creationId xmlns:a16="http://schemas.microsoft.com/office/drawing/2014/main" id="{E8A02814-3244-D044-9CF1-300C23E1B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371600"/>
            <a:ext cx="7848600" cy="529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5400" b="1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      MUCHAS GRACIAS!</a:t>
            </a:r>
            <a:endParaRPr lang="en-US" sz="3600" b="1" i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marcia@musicedconsultants.net</a:t>
            </a:r>
            <a:endParaRPr lang="en-US" sz="48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514600"/>
            <a:ext cx="3202940" cy="2545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822" y="1695680"/>
            <a:ext cx="1170095" cy="74272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51131" y="1618508"/>
            <a:ext cx="9144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MusicEdConsult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                       @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JoseSoldeMexico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6858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5400" b="1" i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   West Music &amp; U of Iowa!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5486400"/>
            <a:ext cx="91440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rgbClr val="B80101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/conference-materials</a:t>
            </a:r>
            <a:endParaRPr lang="en-US" sz="40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5105400"/>
            <a:ext cx="91440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B80101"/>
                </a:solidFill>
                <a:latin typeface="Times New Roman"/>
                <a:cs typeface="Times New Roman"/>
              </a:rPr>
              <a:t>Posted Online at:</a:t>
            </a:r>
            <a:endParaRPr lang="en-US" sz="40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E9D90-82D7-B340-A9AF-1A8D32ACD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4206"/>
            <a:ext cx="1333052" cy="1659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381FDE-6F16-7340-889D-AE0AD903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852107"/>
            <a:ext cx="12954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D9E73-D079-5540-A091-184FBAB1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055018"/>
            <a:ext cx="1028700" cy="9835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4992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Discipline Referrals by Ethnicity</a:t>
            </a:r>
          </a:p>
          <a:p>
            <a:pPr>
              <a:defRPr/>
            </a:pPr>
            <a:r>
              <a:rPr lang="en-US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Us Baseline Research Report</a:t>
            </a:r>
            <a:endParaRPr lang="en-US" i="1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6000" dirty="0">
              <a:solidFill>
                <a:srgbClr val="B80101"/>
              </a:solidFill>
            </a:endParaRPr>
          </a:p>
        </p:txBody>
      </p:sp>
      <p:pic>
        <p:nvPicPr>
          <p:cNvPr id="15" name="Picture 14" descr="Screen Shot 2015-05-28 at 10.47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534400" cy="3962400"/>
          </a:xfrm>
          <a:prstGeom prst="rect">
            <a:avLst/>
          </a:prstGeom>
        </p:spPr>
      </p:pic>
      <p:pic>
        <p:nvPicPr>
          <p:cNvPr id="6" name="Picture 5" descr="3 Discipline Referral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4" y="1752600"/>
            <a:ext cx="8548255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4992"/>
            <a:ext cx="9144000" cy="198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GPA by Ethnicity</a:t>
            </a:r>
          </a:p>
          <a:p>
            <a:pPr>
              <a:defRPr/>
            </a:pPr>
            <a:r>
              <a:rPr lang="en-US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Us Baseline Research Report</a:t>
            </a:r>
            <a:endParaRPr lang="en-US" i="1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8800" dirty="0">
              <a:solidFill>
                <a:srgbClr val="B80101"/>
              </a:solidFill>
            </a:endParaRPr>
          </a:p>
        </p:txBody>
      </p:sp>
      <p:pic>
        <p:nvPicPr>
          <p:cNvPr id="15" name="Picture 14" descr="Screen Shot 2015-05-28 at 10.47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534400" cy="3962400"/>
          </a:xfrm>
          <a:prstGeom prst="rect">
            <a:avLst/>
          </a:prstGeom>
        </p:spPr>
      </p:pic>
      <p:pic>
        <p:nvPicPr>
          <p:cNvPr id="7" name="Picture 6" descr="4 GP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" y="1752600"/>
            <a:ext cx="8444865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4992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On-time Graduation Rates by Ethnicity</a:t>
            </a:r>
          </a:p>
          <a:p>
            <a:pPr>
              <a:defRPr/>
            </a:pPr>
            <a:r>
              <a:rPr lang="en-US" i="1" baseline="0" dirty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Us Baseline Research Report</a:t>
            </a:r>
            <a:endParaRPr lang="en-US" i="1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9600" dirty="0">
              <a:solidFill>
                <a:srgbClr val="B80101"/>
              </a:solidFill>
            </a:endParaRPr>
          </a:p>
        </p:txBody>
      </p:sp>
      <p:pic>
        <p:nvPicPr>
          <p:cNvPr id="15" name="Picture 14" descr="Screen Shot 2015-05-28 at 10.47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534400" cy="3962400"/>
          </a:xfrm>
          <a:prstGeom prst="rect">
            <a:avLst/>
          </a:prstGeom>
        </p:spPr>
      </p:pic>
      <p:pic>
        <p:nvPicPr>
          <p:cNvPr id="6" name="Picture 5" descr="5 On-time Grad Rat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35" y="1752600"/>
            <a:ext cx="8550665" cy="397509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 bwMode="auto">
          <a:xfrm>
            <a:off x="6068568" y="1295400"/>
            <a:ext cx="484632" cy="105460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6 Eng:Math ACT Scor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8140"/>
            <a:ext cx="6781800" cy="6487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75" y="587514"/>
            <a:ext cx="451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ACT Scores (English) by Ethnicity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2324" y="4168914"/>
            <a:ext cx="422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ACT Scores (Math) by Ethnicity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8427</TotalTime>
  <Words>602</Words>
  <Application>Microsoft Macintosh PowerPoint</Application>
  <PresentationFormat>On-screen Show (4:3)</PresentationFormat>
  <Paragraphs>241</Paragraphs>
  <Slides>53</Slides>
  <Notes>44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ＭＳ Ｐゴシック</vt:lpstr>
      <vt:lpstr>Arial</vt:lpstr>
      <vt:lpstr>Arial Black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Mariachi Ensemble</vt:lpstr>
      <vt:lpstr>Instrumentation  Traditional Instruments</vt:lpstr>
      <vt:lpstr>Instrumentation  Characteristic Instruments</vt:lpstr>
      <vt:lpstr>Some New Terms</vt:lpstr>
      <vt:lpstr>Getting to Know the Guitarra (p. 3)</vt:lpstr>
      <vt:lpstr>Getting to Know the Vihuela (p. 4)</vt:lpstr>
      <vt:lpstr>Characteristic Instruments: The Vihuela</vt:lpstr>
      <vt:lpstr>Getting to Know the Guitarron (pp. 7-8)</vt:lpstr>
      <vt:lpstr>Characteristic Instruments: The Guitarron</vt:lpstr>
      <vt:lpstr>PowerPoint Presentation</vt:lpstr>
      <vt:lpstr>PowerPoint Presentation</vt:lpstr>
      <vt:lpstr>        Ranchera Valseada Style (p 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Bolero Style (p 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Must-have Standards-based Materials for Beginning Level Programs    Method Series               Song Book Series</vt:lpstr>
      <vt:lpstr>PowerPoint Presentation</vt:lpstr>
      <vt:lpstr>More References for Beginning Level Programs  Must-have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Instrument Options KNOW YOUR VENDOR!!! You Get What You Pay For!</vt:lpstr>
      <vt:lpstr>Uniform Options</vt:lpstr>
      <vt:lpstr>Bailey MS Mariachi  Year 2 of Program</vt:lpstr>
      <vt:lpstr>PowerPoint Presentation</vt:lpstr>
    </vt:vector>
  </TitlesOfParts>
  <Company>Marcia Neel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2032</cp:revision>
  <cp:lastPrinted>2013-10-24T21:12:29Z</cp:lastPrinted>
  <dcterms:created xsi:type="dcterms:W3CDTF">2016-04-29T17:15:56Z</dcterms:created>
  <dcterms:modified xsi:type="dcterms:W3CDTF">2018-04-20T18:49:31Z</dcterms:modified>
</cp:coreProperties>
</file>