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49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6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257" r:id="rId27"/>
    <p:sldId id="258" r:id="rId28"/>
    <p:sldId id="312" r:id="rId29"/>
    <p:sldId id="259" r:id="rId30"/>
    <p:sldId id="260" r:id="rId31"/>
    <p:sldId id="261" r:id="rId32"/>
    <p:sldId id="262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308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9" r:id="rId73"/>
    <p:sldId id="310" r:id="rId74"/>
    <p:sldId id="311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6F545-43D0-E546-96D5-1A34664A9A0F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D521-2FAE-894B-B403-8A508EB2A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72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73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74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1/28/16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1/28/16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25D4-3BA0-2B4A-85A7-A2A85CAB03AA}" type="datetimeFigureOut">
              <a:rPr lang="en-US" smtClean="0"/>
              <a:pPr/>
              <a:t>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gi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df"/><Relationship Id="rId5" Type="http://schemas.openxmlformats.org/officeDocument/2006/relationships/image" Target="../media/image2.pn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55.png"/><Relationship Id="rId1" Type="http://schemas.openxmlformats.org/officeDocument/2006/relationships/video" Target="file://localhost/Users/marcianeel/Desktop/ILMEA%202016%20Bridge%20Videos/PPT%20Slide%2017%20First%20Performance.mov" TargetMode="External"/><Relationship Id="rId2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7.png"/><Relationship Id="rId1" Type="http://schemas.openxmlformats.org/officeDocument/2006/relationships/video" Target="file://localhost/Users/marcianeel/Desktop/ILMEA%202016%20Bridge%20Videos/Slide%2027%20Elementary%20Band.MOV" TargetMode="External"/><Relationship Id="rId2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58.png"/><Relationship Id="rId1" Type="http://schemas.openxmlformats.org/officeDocument/2006/relationships/video" Target="file://localhost/Users/marcianeel/Desktop/ILMEA%202016%20Bridge%20Videos/Slide%2029%20The%20Parent%20Band.mp4" TargetMode="External"/><Relationship Id="rId2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60.png"/><Relationship Id="rId1" Type="http://schemas.openxmlformats.org/officeDocument/2006/relationships/video" Target="file://localhost/Users/marcianeel/Desktop/ILMEA%202016%20Bridge%20Videos/Slide%2033%2013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65.png"/><Relationship Id="rId1" Type="http://schemas.openxmlformats.org/officeDocument/2006/relationships/video" Target="file://localhost/Users/marcianeel/Desktop/ILMEA%202016%20Bridge%20Videos/Slide%2044%20There%20Is%20A%20Place%20copy.mp4" TargetMode="External"/><Relationship Id="rId2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66.png"/><Relationship Id="rId5" Type="http://schemas.openxmlformats.org/officeDocument/2006/relationships/image" Target="../media/image50.png"/><Relationship Id="rId1" Type="http://schemas.openxmlformats.org/officeDocument/2006/relationships/video" Target="file://localhost/Users/marcianeel/Desktop/ILMEA%202016%20Bridge%20Videos/Slide%2045%20Dr%20Tim.mp4" TargetMode="External"/><Relationship Id="rId2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67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jpeg"/><Relationship Id="rId15" Type="http://schemas.openxmlformats.org/officeDocument/2006/relationships/image" Target="../media/image80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jpeg"/><Relationship Id="rId15" Type="http://schemas.openxmlformats.org/officeDocument/2006/relationships/image" Target="../media/image80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</a:rPr>
              <a:t>is an action-oriented, non-profit organization whose sole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</a:endParaRPr>
          </a:p>
        </p:txBody>
      </p:sp>
      <p:pic>
        <p:nvPicPr>
          <p:cNvPr id="8" name="Picture 7" descr="Bridging-the-G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290" y="1143000"/>
            <a:ext cx="3508075" cy="4648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670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5638800"/>
            <a:ext cx="2346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Bimm</a:t>
            </a:r>
            <a:endParaRPr lang="en-US" sz="3200" b="1" i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2345" y="5638800"/>
            <a:ext cx="345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Menghini</a:t>
            </a:r>
            <a:endParaRPr lang="en-US" sz="3200" b="1" i="1" dirty="0"/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471815"/>
            <a:ext cx="2159000" cy="30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48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Marcia Neel</a:t>
            </a:r>
            <a:endParaRPr lang="en-US" sz="3200" b="1" i="1" dirty="0"/>
          </a:p>
        </p:txBody>
      </p:sp>
      <p:pic>
        <p:nvPicPr>
          <p:cNvPr id="10" name="Picture 9" descr="Screen Shot 2015-12-04 at 9.3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67000"/>
            <a:ext cx="2438400" cy="288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52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Terry Shade</a:t>
            </a:r>
            <a:endParaRPr lang="en-US" sz="3200" b="1" i="1" dirty="0"/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743200"/>
            <a:ext cx="24511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2" name="Picture 11" descr="slo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124200"/>
            <a:ext cx="38004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Music making has been </a:t>
            </a:r>
            <a:r>
              <a:rPr lang="en-US" sz="3600" i="1" dirty="0" smtClean="0">
                <a:solidFill>
                  <a:srgbClr val="FFFF00"/>
                </a:solidFill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</a:rPr>
              <a:t>proven to:</a:t>
            </a:r>
          </a:p>
          <a:p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Build confidence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4.34</a:t>
            </a:r>
            <a:r>
              <a:rPr lang="en-US" sz="4000" dirty="0" smtClean="0">
                <a:solidFill>
                  <a:srgbClr val="FFCC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(Harris Poll) 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</a:t>
            </a:r>
            <a:r>
              <a:rPr lang="en-US" sz="4800" dirty="0" smtClean="0">
                <a:solidFill>
                  <a:srgbClr val="FFFF00"/>
                </a:solidFill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</a:rPr>
              <a:t>become. </a:t>
            </a:r>
            <a:endParaRPr lang="en-US" sz="48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</a:rPr>
              <a:t>	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Aristotle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Thomas Jefferson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-4785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00101"/>
                </a:solidFill>
              </a:rPr>
              <a:t>Bridging the Gap Between</a:t>
            </a:r>
          </a:p>
          <a:p>
            <a:pPr algn="ctr"/>
            <a:r>
              <a:rPr lang="en-US" sz="4000" b="1" i="1" dirty="0" smtClean="0">
                <a:solidFill>
                  <a:srgbClr val="C00101"/>
                </a:solidFill>
              </a:rPr>
              <a:t>Middle School and High School</a:t>
            </a:r>
            <a:endParaRPr lang="en-US" sz="4000" dirty="0">
              <a:solidFill>
                <a:srgbClr val="C0010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050" y="117566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101"/>
                </a:solidFill>
              </a:rPr>
              <a:t>Marcia Neel</a:t>
            </a:r>
          </a:p>
        </p:txBody>
      </p:sp>
      <p:pic>
        <p:nvPicPr>
          <p:cNvPr id="12" name="Picture 11" descr="MAC logo color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11303" y="2192485"/>
            <a:ext cx="3034457" cy="914400"/>
          </a:xfrm>
          <a:prstGeom prst="rect">
            <a:avLst/>
          </a:prstGeom>
        </p:spPr>
      </p:pic>
      <p:pic>
        <p:nvPicPr>
          <p:cNvPr id="14" name="Picture 13" descr="NASMD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251" y="2427442"/>
            <a:ext cx="1952398" cy="5684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30711" y="3790232"/>
            <a:ext cx="12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Russ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Bullis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26340" y="3790232"/>
            <a:ext cx="138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Peter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Ellman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74380" y="3775963"/>
            <a:ext cx="153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Beth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Houlihan</a:t>
            </a:r>
            <a:endParaRPr lang="en-US" dirty="0"/>
          </a:p>
        </p:txBody>
      </p:sp>
      <p:pic>
        <p:nvPicPr>
          <p:cNvPr id="21" name="Picture 20" descr="JW_Pepper_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632" y="3167704"/>
            <a:ext cx="2051050" cy="680248"/>
          </a:xfrm>
          <a:prstGeom prst="rect">
            <a:avLst/>
          </a:prstGeom>
        </p:spPr>
      </p:pic>
      <p:pic>
        <p:nvPicPr>
          <p:cNvPr id="28" name="Picture 27" descr="Transp King Music Inc Oval Labe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24" y="3887568"/>
            <a:ext cx="2670400" cy="1803292"/>
          </a:xfrm>
          <a:prstGeom prst="rect">
            <a:avLst/>
          </a:prstGeom>
        </p:spPr>
      </p:pic>
      <p:pic>
        <p:nvPicPr>
          <p:cNvPr id="32" name="Picture 31" descr="Quinlan&amp;Fabish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750" y="5341618"/>
            <a:ext cx="2857500" cy="1143000"/>
          </a:xfrm>
          <a:prstGeom prst="rect">
            <a:avLst/>
          </a:prstGeom>
        </p:spPr>
      </p:pic>
      <p:pic>
        <p:nvPicPr>
          <p:cNvPr id="33" name="Picture 32" descr="The Music Shopp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1011" y="4104954"/>
            <a:ext cx="2815192" cy="1241746"/>
          </a:xfrm>
          <a:prstGeom prst="rect">
            <a:avLst/>
          </a:prstGeom>
        </p:spPr>
      </p:pic>
      <p:pic>
        <p:nvPicPr>
          <p:cNvPr id="34" name="Picture 33" descr="hi-res clear 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6414" y="5418850"/>
            <a:ext cx="2642754" cy="1066800"/>
          </a:xfrm>
          <a:prstGeom prst="rect">
            <a:avLst/>
          </a:prstGeom>
        </p:spPr>
      </p:pic>
      <p:pic>
        <p:nvPicPr>
          <p:cNvPr id="36" name="Picture 35" descr="Music &amp; Arts Trans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6631" y="4254500"/>
            <a:ext cx="2857500" cy="8509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71952" y="4977368"/>
            <a:ext cx="120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Paul Bauer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179720" y="6270609"/>
            <a:ext cx="166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George Quinlan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359673" y="509097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Randy Wood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470317" y="627164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Robin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Walenta</a:t>
            </a:r>
            <a:endParaRPr lang="en-US" dirty="0"/>
          </a:p>
        </p:txBody>
      </p:sp>
      <p:pic>
        <p:nvPicPr>
          <p:cNvPr id="22" name="Picture 21" descr="Kidder Music logo Trans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3332" y="2882283"/>
            <a:ext cx="2166850" cy="8213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6341" y="161613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101"/>
                </a:solidFill>
              </a:rPr>
              <a:t>2016 IMEA  January 28, 2016</a:t>
            </a:r>
          </a:p>
        </p:txBody>
      </p:sp>
      <p:pic>
        <p:nvPicPr>
          <p:cNvPr id="24" name="Picture 23" descr="Ellman's Music Center logo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327" y="2639076"/>
            <a:ext cx="2901304" cy="12088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05776" y="5234184"/>
            <a:ext cx="130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Randy King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7856" y="6226480"/>
            <a:ext cx="3745076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</a:rPr>
              <a:t>www.musicachievementcouncil.org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1389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Special Thank You!!!!!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Screen Shot 2016-01-28 at 12.01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290" y="1990976"/>
            <a:ext cx="5918200" cy="3352800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28143" y="1228976"/>
            <a:ext cx="244488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Allison Vickers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578657" y="1228976"/>
            <a:ext cx="244488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Jack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Smid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595419" y="1228976"/>
            <a:ext cx="202943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Dan Drake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7856" y="6226480"/>
            <a:ext cx="3745076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</a:rPr>
              <a:t>www.musicachievementcouncil.org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Session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47930" y="162273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296" y="1702105"/>
            <a:ext cx="5594064" cy="39592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9352" y="80301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2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79002"/>
            <a:ext cx="5867400" cy="44005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33922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9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308366" y="1203836"/>
            <a:ext cx="6802428" cy="327524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9" y="3527925"/>
            <a:ext cx="6163241" cy="3001585"/>
          </a:xfrm>
          <a:prstGeom prst="rect">
            <a:avLst/>
          </a:prstGeom>
          <a:ln>
            <a:noFill/>
          </a:ln>
          <a:effectLst>
            <a:reflection stA="8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649416" y="1400046"/>
            <a:ext cx="7931776" cy="368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66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1037841"/>
            <a:ext cx="7315200" cy="3522133"/>
          </a:xfrm>
          <a:prstGeom prst="rect">
            <a:avLst/>
          </a:prstGeom>
          <a:ln>
            <a:noFill/>
          </a:ln>
          <a:effectLst>
            <a:reflection stA="6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24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4800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107286"/>
            <a:ext cx="8546123" cy="4114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5"/>
            <a:ext cx="9144000" cy="92353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96910"/>
            <a:ext cx="3161155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674151"/>
            <a:ext cx="3323254" cy="20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73110"/>
            <a:ext cx="3124200" cy="211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3935310"/>
            <a:ext cx="4572000" cy="22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859110"/>
            <a:ext cx="337339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66099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2780" y="6211669"/>
            <a:ext cx="3505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www.musicachievementcouncil.org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0"/>
            <a:ext cx="91440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5333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RECENT FINDINGS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98083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cs typeface="Times New Roman"/>
              </a:rPr>
              <a:t>http://</a:t>
            </a:r>
            <a:r>
              <a:rPr lang="en-US" sz="3200" i="1" dirty="0" err="1" smtClean="0">
                <a:solidFill>
                  <a:srgbClr val="FFFFFF"/>
                </a:solidFill>
                <a:cs typeface="Times New Roman"/>
              </a:rPr>
              <a:t>musicmakesus.org</a:t>
            </a:r>
            <a:r>
              <a:rPr lang="en-US" sz="3200" i="1" dirty="0" smtClean="0">
                <a:solidFill>
                  <a:srgbClr val="FFFFFF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10513"/>
            <a:ext cx="3654726" cy="1261203"/>
          </a:xfrm>
          <a:prstGeom prst="rect">
            <a:avLst/>
          </a:prstGeom>
        </p:spPr>
      </p:pic>
      <p:pic>
        <p:nvPicPr>
          <p:cNvPr id="6" name="Picture 5" descr="Screen Shot 2015-10-30 at 8.04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98869"/>
            <a:ext cx="4103898" cy="304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30328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FF"/>
                </a:solidFill>
                <a:latin typeface="+mj-lt"/>
                <a:cs typeface="Times New Roman"/>
              </a:rPr>
              <a:t>Music Makes Us </a:t>
            </a:r>
          </a:p>
          <a:p>
            <a:pPr algn="ctr"/>
            <a:r>
              <a:rPr lang="en-US" sz="4000" b="1" i="1" dirty="0" smtClean="0">
                <a:solidFill>
                  <a:srgbClr val="FFFFFF"/>
                </a:solidFill>
                <a:latin typeface="+mj-lt"/>
                <a:cs typeface="Times New Roman"/>
              </a:rPr>
              <a:t>Baseline Research Report</a:t>
            </a: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42" y="25974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58470"/>
            <a:ext cx="82296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ATTENDANCE RATES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chemeClr val="bg1"/>
                </a:solidFill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chemeClr val="bg1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800"/>
            <a:ext cx="9144000" cy="381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961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DISCIPLINE REFERRALS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chemeClr val="bg1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921"/>
            <a:ext cx="91440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880"/>
            <a:ext cx="9144000" cy="1200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GPA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chemeClr val="bg1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870"/>
            <a:ext cx="91440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847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ON-TIME GRADUATION RATES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FFFFFF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FFFFFF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055"/>
            <a:ext cx="9144000" cy="3987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101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FFFFFF"/>
                </a:solidFill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FFFFFF"/>
                </a:solidFill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66530"/>
            <a:ext cx="8229600" cy="309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b="1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b="1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b="1" i="1" kern="0" baseline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79"/>
            <a:ext cx="9144000" cy="149919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chemeClr val="accent5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149"/>
            <a:ext cx="9144000" cy="122658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295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i="1" kern="0" dirty="0">
              <a:solidFill>
                <a:schemeClr val="accent5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2236696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Music Education </a:t>
            </a:r>
            <a:r>
              <a:rPr lang="en-US" sz="3600" b="1" i="1" u="sng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943781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31035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First Performance!</a:t>
            </a:r>
            <a:endParaRPr kumimoji="0" lang="en-US" sz="4000" i="1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606"/>
            <a:ext cx="9144000" cy="12192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4800" b="1" i="1" u="sng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Build the vision EARLY –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ELEMENTARY!</a:t>
            </a:r>
            <a:endParaRPr lang="en-US" sz="40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17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1631257"/>
            <a:ext cx="8610600" cy="4843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0456"/>
            <a:ext cx="9220200" cy="1371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82056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10878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/mission</a:t>
            </a:r>
            <a:r>
              <a:rPr lang="en-US" sz="32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that promotes 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1936" y="31312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 of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Visions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(destinations):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6680" y="3524688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		     A world where </a:t>
            </a:r>
            <a:r>
              <a:rPr lang="en-US" sz="3200" b="1" i="1" u="sng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children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grow up feeling safe, loved, and joyful.      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43932" y="4681848"/>
            <a:ext cx="128960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                  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 great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b="1" i="1" u="sng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public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school for </a:t>
            </a:r>
            <a:r>
              <a:rPr lang="en-US" sz="3200" b="1" i="1" u="sng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students.      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19080" y="48879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B. National Education Association (NEA):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 smtClean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3014888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 A. Life is Good T-Shirts: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384"/>
            <a:ext cx="9144000" cy="1371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08216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04971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0550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Examples of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Missions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(purpose):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" y="3854304"/>
            <a:ext cx="853489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       Google’s mission is to organize the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world’s information and make it universally 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accessible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34900" y="5329280"/>
            <a:ext cx="8109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encouraging the studying and making of music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89548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3200" kern="0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NAfME</a:t>
            </a:r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66780" y="2882584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</a:t>
            </a:r>
            <a:r>
              <a:rPr lang="en-US" sz="32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A. Google:</a:t>
            </a:r>
            <a:endParaRPr lang="en-US" sz="3200" kern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3160"/>
            <a:ext cx="9162476" cy="121287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2603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197639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29879" y="3001545"/>
            <a:ext cx="884324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 of a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Dept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95922" y="3131935"/>
            <a:ext cx="8229600" cy="20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XYZ School District Music Education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Department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: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11998" y="4305295"/>
            <a:ext cx="821352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3200" b="1" i="1" u="sng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community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where </a:t>
            </a:r>
            <a:r>
              <a:rPr lang="en-US" sz="3200" b="1" i="1" u="sng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children grow up experiencing the joy of active music-making.     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73261" y="5234000"/>
            <a:ext cx="845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To prepare </a:t>
            </a:r>
            <a:r>
              <a:rPr lang="en-US" sz="3200" b="1" i="1" u="sng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students for fulfilling, life-long music-making experiences</a:t>
            </a:r>
            <a:r>
              <a:rPr lang="en-US" sz="32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    </a:t>
            </a:r>
            <a:endParaRPr lang="en-US" sz="32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536615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  </a:t>
            </a:r>
            <a:r>
              <a:rPr lang="en-US" sz="28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XYZ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MED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</a:t>
            </a:r>
            <a:r>
              <a:rPr lang="en-US" sz="28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40"/>
            <a:ext cx="9126132" cy="107283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79832"/>
            <a:ext cx="9126131" cy="66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2900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GREAT Example of a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4233575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5400" kern="0" dirty="0" smtClean="0">
                <a:solidFill>
                  <a:schemeClr val="accent5">
                    <a:lumMod val="75000"/>
                  </a:schemeClr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037"/>
            <a:ext cx="9144000" cy="128220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336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79400"/>
            <a:ext cx="5458089" cy="395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56800"/>
            <a:ext cx="9220200" cy="118812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43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logo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A. Possible XYZ </a:t>
            </a:r>
            <a:r>
              <a:rPr lang="en-US" sz="3200" u="sng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logo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64" y="4302204"/>
            <a:ext cx="750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kern="0" dirty="0" smtClean="0">
                <a:solidFill>
                  <a:schemeClr val="accent5">
                    <a:lumMod val="75000"/>
                  </a:schemeClr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138960"/>
            <a:ext cx="750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6000" kern="0" dirty="0" smtClean="0">
                <a:solidFill>
                  <a:schemeClr val="accent5">
                    <a:lumMod val="75000"/>
                  </a:schemeClr>
                </a:solidFill>
                <a:latin typeface="Mistral"/>
                <a:ea typeface="ＭＳ Ｐゴシック" charset="-128"/>
                <a:cs typeface="Mistral"/>
              </a:rPr>
              <a:t>Stays for a Lifetime!</a:t>
            </a:r>
          </a:p>
          <a:p>
            <a:endParaRPr 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669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904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 Meet as a district-wide </a:t>
            </a:r>
            <a:r>
              <a:rPr lang="en-US" sz="3200" b="1" u="sng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on a regular basis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 establish goals and measure progress.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54444" y="3415520"/>
            <a:ext cx="815640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Hang out with each other! 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59"/>
            <a:ext cx="9144000" cy="137160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120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Build a “retention” section on all K-12 school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music websites.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Content could include.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48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Photo is Worth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1000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07836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Lots of photos of elementary/middle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3737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	Lots of photos of elementary/middle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parents/students at cool events </a:t>
            </a:r>
            <a:r>
              <a:rPr lang="en-US" sz="28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(as well as at musical activities)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3643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	Lots of photos of elementary/middle/high school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4311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D.	Lots of photos of elementary/middle/high school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6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Video is Worth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10,000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7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257725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839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Build the vision EARLY—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ELEMENTARY!</a:t>
            </a:r>
            <a:endParaRPr lang="en-US" sz="40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058" y="2514600"/>
            <a:ext cx="912394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4.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229100"/>
            <a:ext cx="91396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6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. 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Engage parents EARLY!</a:t>
            </a: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80" y="3373020"/>
            <a:ext cx="91396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5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. 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a “Switch Day”</a:t>
            </a: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058" y="1752600"/>
            <a:ext cx="912394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2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9544" y="784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Engage Parents EARLY—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 Band!</a:t>
            </a:r>
            <a:endParaRPr lang="en-US" sz="4444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29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7036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1812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4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4858" y="5648214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3320059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activities for MS/ES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parent groups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097007"/>
            <a:ext cx="8610600" cy="118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Host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MS/ES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parent m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77956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48604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b="1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FREE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Summer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29618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6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8844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4290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indent="-742950">
              <a:defRPr/>
            </a:pPr>
            <a:endParaRPr lang="en-US" sz="3600" kern="0" noProof="0" dirty="0" smtClean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370"/>
            <a:ext cx="8229600" cy="12192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Have Students Give “Testimonials”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33 13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20800" y="1526340"/>
            <a:ext cx="6680200" cy="501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770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2138" y="25389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in ALL recruitment 	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5402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Serve as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71130" y="4207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56699" y="467655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242268" y="5323110"/>
            <a:ext cx="8077200" cy="60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770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2138" y="25389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in ALL recruitment 	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5402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Serve as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7707" y="4759080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r>
              <a:rPr lang="en-US" sz="3600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 Write letters of invitation (Big Bro/Sis)  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 	 and congratulations as appropriate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07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40223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31859C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381000" y="23622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Giving a “Golden Invitation”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band/orchestra makes 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765730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920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70147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267059"/>
            <a:ext cx="8229600" cy="105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558472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382000" cy="192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99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articulation/achievement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581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160"/>
            <a:ext cx="9144000" cy="12954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</a:t>
            </a:r>
            <a:r>
              <a:rPr lang="en-US" sz="48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</a:t>
            </a:r>
            <a:endParaRPr lang="en-US" sz="48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articulation/achievement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3716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6197" y="575373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58852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28372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429000" y="3932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35052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35052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0561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58852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429000" y="478389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244355" y="495072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92403" y="479832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954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students receive 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 and 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5923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GREAT EXAMPLE: </a:t>
            </a:r>
            <a:r>
              <a:rPr lang="en-US" sz="4800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HS</a:t>
            </a:r>
          </a:p>
          <a:p>
            <a:pPr algn="ctr"/>
            <a:r>
              <a:rPr lang="en-US" sz="44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“There is a place. . .”</a:t>
            </a:r>
            <a:endParaRPr lang="en-US" sz="4400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Slide 44 There Is A Place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7607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0" y="7797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Check Out All of MAC </a:t>
            </a:r>
          </a:p>
          <a:p>
            <a:pPr algn="ctr" eaLnBrk="1" hangingPunct="1"/>
            <a:r>
              <a:rPr lang="en-US" sz="48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sz="48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476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6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Slide 45 Dr 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2150310"/>
            <a:ext cx="7315200" cy="4114800"/>
          </a:xfrm>
          <a:prstGeom prst="rect">
            <a:avLst/>
          </a:prstGeom>
        </p:spPr>
      </p:pic>
      <p:pic>
        <p:nvPicPr>
          <p:cNvPr id="6" name="Picture 5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051" y="114696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556" b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3556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556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6114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698366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282009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2895600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016" y="5145605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602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535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526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71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19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4800" y="2286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602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535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526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71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19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4800" y="2286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2867</Words>
  <Application>Microsoft Macintosh PowerPoint</Application>
  <PresentationFormat>On-screen Show (4:3)</PresentationFormat>
  <Paragraphs>493</Paragraphs>
  <Slides>74</Slides>
  <Notes>56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Special Thank You!!!!!</vt:lpstr>
      <vt:lpstr>Today’s Session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The HOW STRATEGIES TO BRIDGE THE GAP</vt:lpstr>
      <vt:lpstr>The HOW STRATEGIES TO BRIDGE THE GAP</vt:lpstr>
      <vt:lpstr>The HOW: First Performance Build the vision EARLY – ELEMENTARY!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A Photo is Worth 1000 Words!</vt:lpstr>
      <vt:lpstr>A Video is Worth 10,000 Words!</vt:lpstr>
      <vt:lpstr>The HOW Build the vision EARLY—ELEMENTARY!</vt:lpstr>
      <vt:lpstr>The HOW Engage Parents EARLY—The Parent Band!</vt:lpstr>
      <vt:lpstr>The HOW </vt:lpstr>
      <vt:lpstr>The HOW </vt:lpstr>
      <vt:lpstr>The HOW </vt:lpstr>
      <vt:lpstr>The HOW Have Students Give “Testimonials”</vt:lpstr>
      <vt:lpstr>The HOW What HS/MS Students Can Do: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The HOW What Music Supervisors Can Do:</vt:lpstr>
      <vt:lpstr>Slide 66</vt:lpstr>
      <vt:lpstr>The HOW What Music Supervisors Can Do:</vt:lpstr>
      <vt:lpstr>The HOW What Music Supervisors Can Do:</vt:lpstr>
      <vt:lpstr>The HOW What Music Supervisors Can Do:</vt:lpstr>
      <vt:lpstr>Slide 70</vt:lpstr>
      <vt:lpstr>Slide 71</vt:lpstr>
      <vt:lpstr>Got SMART Phone? www.musicedconsultants.net/conference-materials</vt:lpstr>
      <vt:lpstr>Slide 73</vt:lpstr>
      <vt:lpstr>Slide 74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119</cp:revision>
  <dcterms:created xsi:type="dcterms:W3CDTF">2016-01-28T19:59:14Z</dcterms:created>
  <dcterms:modified xsi:type="dcterms:W3CDTF">2016-01-28T20:35:44Z</dcterms:modified>
</cp:coreProperties>
</file>