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rels" ContentType="application/vnd.openxmlformats-package.relationships+xml"/>
  <Override PartName="/ppt/slides/slide14.xml" ContentType="application/vnd.openxmlformats-officedocument.presentationml.slide+xml"/>
  <Override PartName="/ppt/notesSlides/notesSlide16.xml" ContentType="application/vnd.openxmlformats-officedocument.presentationml.notesSlide+xml"/>
  <Default Extension="xml" ContentType="application/xml"/>
  <Override PartName="/ppt/tableStyles.xml" ContentType="application/vnd.openxmlformats-officedocument.presentationml.tableStyles+xml"/>
  <Override PartName="/ppt/notesSlides/notesSlide31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28.xml" ContentType="application/vnd.openxmlformats-officedocument.presentationml.slide+xml"/>
  <Override PartName="/ppt/slides/slide21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Override PartName="/ppt/notesSlides/notesSlide30.xml" ContentType="application/vnd.openxmlformats-officedocument.presentationml.notesSlide+xml"/>
  <Override PartName="/ppt/slides/slide27.xml" ContentType="application/vnd.openxmlformats-officedocument.presentationml.slide+xml"/>
  <Override PartName="/ppt/notesSlides/notesSlide29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notesSlides/notesSlide8.xml" ContentType="application/vnd.openxmlformats-officedocument.presentationml.notesSlide+xml"/>
  <Default Extension="png" ContentType="image/png"/>
  <Override PartName="/ppt/slideLayouts/slideLayout4.xml" ContentType="application/vnd.openxmlformats-officedocument.presentationml.slideLayout+xml"/>
  <Override PartName="/ppt/slides/slide12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slides/slide26.xml" ContentType="application/vnd.openxmlformats-officedocument.presentationml.slide+xml"/>
  <Override PartName="/ppt/notesSlides/notesSlide28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5.xml" ContentType="application/vnd.openxmlformats-officedocument.presentationml.notesSlide+xml"/>
  <Override PartName="/ppt/slides/slide25.xml" ContentType="application/vnd.openxmlformats-officedocument.presentationml.slide+xml"/>
  <Override PartName="/ppt/notesSlides/notesSlide27.xml" ContentType="application/vnd.openxmlformats-officedocument.presentationml.notes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20.xml" ContentType="application/vnd.openxmlformats-officedocument.presentationml.notes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2.xml" ContentType="application/vnd.openxmlformats-officedocument.presentationml.notesSlide+xml"/>
  <Override PartName="/docProps/app.xml" ContentType="application/vnd.openxmlformats-officedocument.extended-properties+xml"/>
  <Override PartName="/ppt/notesSlides/notesSlide4.xml" ContentType="application/vnd.openxmlformats-officedocument.presentationml.notesSlide+xml"/>
  <Override PartName="/ppt/slides/slide24.xml" ContentType="application/vnd.openxmlformats-officedocument.presentationml.slide+xml"/>
  <Override PartName="/ppt/notesSlides/notesSlide10.xml" ContentType="application/vnd.openxmlformats-officedocument.presentationml.notesSlide+xml"/>
  <Override PartName="/ppt/notesSlides/notesSlide26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Override PartName="/ppt/notesSlides/notesSlide18.xml" ContentType="application/vnd.openxmlformats-officedocument.presentationml.notesSlide+xml"/>
  <Default Extension="jpeg" ContentType="image/jpeg"/>
  <Override PartName="/ppt/viewProps.xml" ContentType="application/vnd.openxmlformats-officedocument.presentationml.viewProps+xml"/>
  <Override PartName="/ppt/notesSlides/notesSlide11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s/slide23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notesSlides/notesSlide17.xml" ContentType="application/vnd.openxmlformats-officedocument.presentationml.notesSlide+xml"/>
  <Override PartName="/ppt/notesSlides/notesSlide2.xml" ContentType="application/vnd.openxmlformats-officedocument.presentationml.notesSlide+xml"/>
  <Override PartName="/ppt/slides/slide29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24.xml" ContentType="application/vnd.openxmlformats-officedocument.presentationml.notesSlide+xml"/>
  <Override PartName="/ppt/slides/slide6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Default Extension="pdf" ContentType="application/pd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60" r:id="rId1"/>
  </p:sldMasterIdLst>
  <p:notesMasterIdLst>
    <p:notesMasterId r:id="rId34"/>
  </p:notesMasterIdLst>
  <p:sldIdLst>
    <p:sldId id="287" r:id="rId2"/>
    <p:sldId id="286" r:id="rId3"/>
    <p:sldId id="290" r:id="rId4"/>
    <p:sldId id="291" r:id="rId5"/>
    <p:sldId id="263" r:id="rId6"/>
    <p:sldId id="264" r:id="rId7"/>
    <p:sldId id="319" r:id="rId8"/>
    <p:sldId id="297" r:id="rId9"/>
    <p:sldId id="294" r:id="rId10"/>
    <p:sldId id="308" r:id="rId11"/>
    <p:sldId id="327" r:id="rId12"/>
    <p:sldId id="325" r:id="rId13"/>
    <p:sldId id="331" r:id="rId14"/>
    <p:sldId id="309" r:id="rId15"/>
    <p:sldId id="324" r:id="rId16"/>
    <p:sldId id="318" r:id="rId17"/>
    <p:sldId id="295" r:id="rId18"/>
    <p:sldId id="328" r:id="rId19"/>
    <p:sldId id="330" r:id="rId20"/>
    <p:sldId id="326" r:id="rId21"/>
    <p:sldId id="298" r:id="rId22"/>
    <p:sldId id="299" r:id="rId23"/>
    <p:sldId id="300" r:id="rId24"/>
    <p:sldId id="302" r:id="rId25"/>
    <p:sldId id="301" r:id="rId26"/>
    <p:sldId id="306" r:id="rId27"/>
    <p:sldId id="303" r:id="rId28"/>
    <p:sldId id="304" r:id="rId29"/>
    <p:sldId id="305" r:id="rId30"/>
    <p:sldId id="307" r:id="rId31"/>
    <p:sldId id="332" r:id="rId32"/>
    <p:sldId id="283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vertBarState="maximized"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88" y="-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19807F-1B59-5D48-9198-CD0E92E8D150}" type="datetimeFigureOut">
              <a:rPr lang="en-US" smtClean="0"/>
              <a:pPr/>
              <a:t>10/18/15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B2F61B-FE65-334F-8B66-348BB264E5F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89E9D4-7356-4F43-9922-631A94403888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1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10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11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12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13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14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16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17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18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19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20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CCC42C-9256-8547-ACB0-C467828B1809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2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8E20D4-DD27-574C-A478-70391E514401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21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8E20D4-DD27-574C-A478-70391E514401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22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8E20D4-DD27-574C-A478-70391E514401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23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8E20D4-DD27-574C-A478-70391E514401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24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8E20D4-DD27-574C-A478-70391E514401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25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8E20D4-DD27-574C-A478-70391E514401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26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8E20D4-DD27-574C-A478-70391E514401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27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8E20D4-DD27-574C-A478-70391E514401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28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8E20D4-DD27-574C-A478-70391E514401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29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8E20D4-DD27-574C-A478-70391E514401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30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CCC42C-9256-8547-ACB0-C467828B1809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3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8E20D4-DD27-574C-A478-70391E514401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31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5B21A8-3DA3-214A-9797-136325493D6C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32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CCC42C-9256-8547-ACB0-C467828B1809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4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CD09CA-963B-2B40-B397-71E9B1C07EED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5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9E4657-4E06-3349-94F7-A7E49DC671CF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6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9E4657-4E06-3349-94F7-A7E49DC671CF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7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8E20D4-DD27-574C-A478-70391E514401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8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46EF84-7A06-E948-BE90-A23D85005DA6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9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09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2B78E2-8A96-0B41-A0CB-AE8C9296A8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0A82E6-281A-124E-A729-176BA7773B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5A4CD3-7B1F-6447-BD82-9257B73D23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213142-2954-DF4B-BB03-9447E96C65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7DE2E8-4906-B94D-95C5-473ED83A26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96C6DF-B193-A247-8240-1338E4A8FF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C9FD9D-CAE8-9249-A7CC-E7C76D0955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1E288A-001F-6C4E-BCF1-006B03946E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3B8777-3A1E-EA45-9372-B3403EA4D9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115B1F-444C-004A-B475-5AFABBE311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F02ED0-5C30-AD46-B7F5-B62C74A374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0">
          <a:gsLst>
            <a:gs pos="0">
              <a:srgbClr val="003B3B"/>
            </a:gs>
            <a:gs pos="50000">
              <a:srgbClr val="008080"/>
            </a:gs>
            <a:gs pos="100000">
              <a:srgbClr val="003B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2700" dir="2700000" algn="ctr" rotWithShape="0">
              <a:srgbClr val="000000">
                <a:alpha val="75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2700" dir="2700000" algn="ctr" rotWithShape="0">
              <a:srgbClr val="000000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n-lt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fld id="{6002DBDC-9FAC-CF4C-82AF-77CB7DB795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-109" charset="0"/>
          <a:ea typeface="ＭＳ Ｐゴシック" pitchFamily="-109" charset="-128"/>
          <a:cs typeface="ＭＳ Ｐゴシック" pitchFamily="-109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-109" charset="0"/>
          <a:ea typeface="ＭＳ Ｐゴシック" pitchFamily="-109" charset="-128"/>
          <a:cs typeface="ＭＳ Ｐゴシック" pitchFamily="-109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-109" charset="0"/>
          <a:ea typeface="ＭＳ Ｐゴシック" pitchFamily="-109" charset="-128"/>
          <a:cs typeface="ＭＳ Ｐゴシック" pitchFamily="-109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-109" charset="0"/>
          <a:ea typeface="ＭＳ Ｐゴシック" pitchFamily="-109" charset="-128"/>
          <a:cs typeface="ＭＳ Ｐゴシック" pitchFamily="-109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-109" charset="0"/>
          <a:ea typeface="ＭＳ Ｐゴシック" pitchFamily="-109" charset="-128"/>
          <a:cs typeface="ＭＳ Ｐゴシック" pitchFamily="-109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-109" charset="0"/>
          <a:ea typeface="ＭＳ Ｐゴシック" pitchFamily="-109" charset="-128"/>
          <a:cs typeface="ＭＳ Ｐゴシック" pitchFamily="-109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-109" charset="0"/>
          <a:ea typeface="ＭＳ Ｐゴシック" pitchFamily="-109" charset="-128"/>
          <a:cs typeface="ＭＳ Ｐゴシック" pitchFamily="-109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-109" charset="0"/>
          <a:ea typeface="ＭＳ Ｐゴシック" pitchFamily="-109" charset="-128"/>
          <a:cs typeface="ＭＳ Ｐゴシック" pitchFamily="-109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CC66"/>
        </a:buClr>
        <a:buFont typeface="Wingdings" pitchFamily="-104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FF66"/>
        </a:buClr>
        <a:buFont typeface="Wingdings" pitchFamily="-104" charset="2"/>
        <a:buChar char="w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CC66"/>
        </a:buClr>
        <a:buFont typeface="Wingdings" pitchFamily="-104" charset="2"/>
        <a:buChar char="w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FF66"/>
        </a:buClr>
        <a:buFont typeface="Wingdings" pitchFamily="-104" charset="2"/>
        <a:buChar char="w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CC66"/>
        </a:buClr>
        <a:buFont typeface="Wingdings" pitchFamily="-104" charset="2"/>
        <a:buChar char="w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FFCC66"/>
        </a:buClr>
        <a:buFont typeface="Wingdings" pitchFamily="-109" charset="2"/>
        <a:buChar char="w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FFCC66"/>
        </a:buClr>
        <a:buFont typeface="Wingdings" pitchFamily="-109" charset="2"/>
        <a:buChar char="w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FFCC66"/>
        </a:buClr>
        <a:buFont typeface="Wingdings" pitchFamily="-109" charset="2"/>
        <a:buChar char="w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FFCC66"/>
        </a:buClr>
        <a:buFont typeface="Wingdings" pitchFamily="-109" charset="2"/>
        <a:buChar char="w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marcianeel/Desktop/Scream/Little%20Girl%20Conducting%20at%20Church.mp4" TargetMode="Externa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df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2.png"/><Relationship Id="rId1" Type="http://schemas.openxmlformats.org/officeDocument/2006/relationships/video" Target="file://localhost/Users/marcianeel/Desktop/Scream/Videos%20for%20CAMEA%20SBS%20Scream%20Session/Communication%20Problems.mp4" TargetMode="External"/><Relationship Id="rId2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video" Target="file://localhost/Users/marcianeel/Desktop/Scream/Videos%20for%20CAMEA%20SBS%20Scream%20Session/Habit%202-%20Begin%20with%20the%20End%20in%20Mind.mp4" TargetMode="External"/><Relationship Id="rId2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4" Type="http://schemas.openxmlformats.org/officeDocument/2006/relationships/image" Target="../media/image17.png"/><Relationship Id="rId1" Type="http://schemas.openxmlformats.org/officeDocument/2006/relationships/video" Target="file://localhost/Users/marcianeel/Desktop/Scream/Videos%20for%20CAMEA%20SBS%20Scream%20Session/Put%20First%20Things%20First%202012-2013.mp4" TargetMode="External"/><Relationship Id="rId2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4" Type="http://schemas.openxmlformats.org/officeDocument/2006/relationships/image" Target="../media/image21.png"/><Relationship Id="rId1" Type="http://schemas.openxmlformats.org/officeDocument/2006/relationships/video" Target="file://localhost/Users/marcianeel/Desktop/Scream/Videos%20for%20CAMEA%20SBS%20Scream%20Session/Crabs%20Team%20Work%20Very%20Funny%20Video%20Ever.mp4" TargetMode="External"/><Relationship Id="rId2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3.png"/><Relationship Id="rId1" Type="http://schemas.openxmlformats.org/officeDocument/2006/relationships/video" Target="file://localhost/Users/marcianeel/Desktop/Scream/Videos%20for%20CAMEA%20SBS%20Scream%20Session/Can%20you%20hear%20me%20now.mp4" TargetMode="External"/><Relationship Id="rId2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4" Type="http://schemas.openxmlformats.org/officeDocument/2006/relationships/image" Target="../media/image23.png"/><Relationship Id="rId1" Type="http://schemas.openxmlformats.org/officeDocument/2006/relationships/video" Target="file://localhost/Users/marcianeel/Desktop/Projects/%20USE%20in%20Presentations%3F/Videos/Dorothy%20Custer:.mp4" TargetMode="External"/><Relationship Id="rId2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hyperlink" Target="http://www.musicedconsultants.net/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image" Target="../media/image6.png"/><Relationship Id="rId1" Type="http://schemas.openxmlformats.org/officeDocument/2006/relationships/video" Target="file://localhost/Users/marcianeel/Desktop/Scream/Videos%20for%20CAMEA%20SBS%20Scream%20Session/A%20guide%20to%20effective%20communcation.mp4" TargetMode="External"/><Relationship Id="rId2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152400"/>
            <a:ext cx="8610600" cy="1981200"/>
          </a:xfrm>
        </p:spPr>
        <p:txBody>
          <a:bodyPr/>
          <a:lstStyle/>
          <a:p>
            <a:pPr eaLnBrk="1" hangingPunct="1">
              <a:buFont typeface="Wingdings" charset="2"/>
              <a:buNone/>
              <a:defRPr/>
            </a:pPr>
            <a:r>
              <a:rPr lang="en-US" sz="4400" b="1" i="1" dirty="0" smtClean="0">
                <a:solidFill>
                  <a:srgbClr val="FFFF00"/>
                </a:solidFill>
                <a:latin typeface="Times New Roman" charset="0"/>
              </a:rPr>
              <a:t>I Can’t Hear You –</a:t>
            </a:r>
          </a:p>
          <a:p>
            <a:pPr eaLnBrk="1" hangingPunct="1">
              <a:buFont typeface="Wingdings" charset="2"/>
              <a:buNone/>
              <a:defRPr/>
            </a:pPr>
            <a:r>
              <a:rPr lang="en-US" sz="4400" b="1" i="1" dirty="0" smtClean="0">
                <a:solidFill>
                  <a:srgbClr val="FFFF00"/>
                </a:solidFill>
                <a:latin typeface="Times New Roman" charset="0"/>
              </a:rPr>
              <a:t>You’re SCREAMING!</a:t>
            </a:r>
            <a:endParaRPr lang="en-US" sz="4400" dirty="0"/>
          </a:p>
        </p:txBody>
      </p:sp>
      <p:sp>
        <p:nvSpPr>
          <p:cNvPr id="14339" name="Rectangle 6"/>
          <p:cNvSpPr>
            <a:spLocks noChangeArrowheads="1"/>
          </p:cNvSpPr>
          <p:nvPr/>
        </p:nvSpPr>
        <p:spPr bwMode="auto">
          <a:xfrm>
            <a:off x="0" y="4300538"/>
            <a:ext cx="9144000" cy="112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  <a:latin typeface="Times New Roman" pitchFamily="-104" charset="0"/>
              </a:rPr>
              <a:t>Marcia Neel</a:t>
            </a:r>
            <a:endParaRPr lang="en-US" sz="3200" dirty="0" smtClean="0">
              <a:solidFill>
                <a:srgbClr val="FFFF00"/>
              </a:solidFill>
              <a:latin typeface="Times New Roman" pitchFamily="-104" charset="0"/>
            </a:endParaRPr>
          </a:p>
          <a:p>
            <a:pPr algn="ctr"/>
            <a:r>
              <a:rPr lang="en-US" sz="3200" dirty="0" smtClean="0">
                <a:solidFill>
                  <a:srgbClr val="FFFF00"/>
                </a:solidFill>
                <a:latin typeface="Times New Roman" pitchFamily="-104" charset="0"/>
              </a:rPr>
              <a:t>October 8, 2015</a:t>
            </a:r>
            <a:endParaRPr lang="en-US" dirty="0"/>
          </a:p>
        </p:txBody>
      </p:sp>
      <p:sp>
        <p:nvSpPr>
          <p:cNvPr id="14342" name="Rectangle 10"/>
          <p:cNvSpPr>
            <a:spLocks noChangeArrowheads="1"/>
          </p:cNvSpPr>
          <p:nvPr/>
        </p:nvSpPr>
        <p:spPr bwMode="auto">
          <a:xfrm>
            <a:off x="228600" y="5429252"/>
            <a:ext cx="86868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i="1" dirty="0" err="1" smtClean="0">
                <a:solidFill>
                  <a:srgbClr val="FFFF00"/>
                </a:solidFill>
                <a:latin typeface="Times New Roman" pitchFamily="-104" charset="0"/>
              </a:rPr>
              <a:t>marcia@musicedconsultants.net</a:t>
            </a:r>
            <a:endParaRPr lang="en-US" sz="2800" i="1" dirty="0" smtClean="0">
              <a:solidFill>
                <a:srgbClr val="FFFF00"/>
              </a:solidFill>
              <a:latin typeface="Times New Roman" pitchFamily="-104" charset="0"/>
            </a:endParaRPr>
          </a:p>
          <a:p>
            <a:pPr algn="ctr"/>
            <a:r>
              <a:rPr lang="en-US" sz="2800" i="1" dirty="0" err="1" smtClean="0">
                <a:solidFill>
                  <a:srgbClr val="FFFF00"/>
                </a:solidFill>
                <a:latin typeface="Times New Roman" pitchFamily="-104" charset="0"/>
              </a:rPr>
              <a:t>www.musiceducationconsultants.net</a:t>
            </a:r>
            <a:endParaRPr lang="en-US" sz="2800" i="1" dirty="0">
              <a:latin typeface="Times New Roman" pitchFamily="-104" charset="0"/>
            </a:endParaRPr>
          </a:p>
        </p:txBody>
      </p:sp>
      <p:sp>
        <p:nvSpPr>
          <p:cNvPr id="14343" name="Rectangle 1032"/>
          <p:cNvSpPr>
            <a:spLocks noChangeArrowheads="1"/>
          </p:cNvSpPr>
          <p:nvPr/>
        </p:nvSpPr>
        <p:spPr bwMode="auto">
          <a:xfrm>
            <a:off x="1143000" y="430053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8" name="Picture 7" descr="Arts Empower San Dieg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3480" y="1980281"/>
            <a:ext cx="5278009" cy="1988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28862" y="199765"/>
            <a:ext cx="911513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Five Connecting Principles</a:t>
            </a:r>
            <a:endParaRPr lang="en-US" sz="32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33020" y="930491"/>
            <a:ext cx="8839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600" dirty="0" smtClean="0">
                <a:latin typeface="Times New Roman" pitchFamily="-104" charset="0"/>
              </a:rPr>
              <a:t>2. Connecting is </a:t>
            </a:r>
            <a:r>
              <a:rPr lang="en-US" sz="3600" u="sng" dirty="0" smtClean="0">
                <a:latin typeface="Times New Roman" pitchFamily="-104" charset="0"/>
              </a:rPr>
              <a:t>All About Others</a:t>
            </a:r>
            <a:r>
              <a:rPr lang="en-US" sz="3600" dirty="0" smtClean="0">
                <a:latin typeface="Times New Roman" pitchFamily="-104" charset="0"/>
              </a:rPr>
              <a:t>. . .</a:t>
            </a:r>
            <a:endParaRPr lang="en-US" sz="3200" i="1" dirty="0">
              <a:latin typeface="Times New Roman" pitchFamily="-10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8321" y="3073674"/>
            <a:ext cx="3626350" cy="2406190"/>
          </a:xfrm>
          <a:prstGeom prst="rect">
            <a:avLst/>
          </a:prstGeom>
        </p:spPr>
      </p:pic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6024671" y="3000312"/>
            <a:ext cx="218752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b="1" dirty="0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LISTEN!</a:t>
            </a:r>
            <a:endParaRPr lang="en-US" sz="3200" b="1" dirty="0">
              <a:solidFill>
                <a:srgbClr val="FF00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3508436" y="3043119"/>
            <a:ext cx="162127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b="1" dirty="0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LOOK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033442" y="3000312"/>
            <a:ext cx="146477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b="1" dirty="0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STOP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8862" y="954508"/>
            <a:ext cx="8839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600" i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                                                            It begins    </a:t>
            </a:r>
          </a:p>
          <a:p>
            <a:r>
              <a:rPr lang="en-US" sz="3600" i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when the </a:t>
            </a:r>
            <a:r>
              <a:rPr lang="en-US" sz="3600" b="1" i="1" u="sng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other </a:t>
            </a:r>
            <a:r>
              <a:rPr lang="en-US" sz="3600" i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person feels valued. </a:t>
            </a:r>
            <a:endParaRPr lang="en-US" sz="3200" i="1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304800" y="199765"/>
            <a:ext cx="8382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Five Connecting Principles</a:t>
            </a:r>
            <a:endParaRPr lang="en-US" sz="32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10" y="948289"/>
            <a:ext cx="895389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2. Connecting is </a:t>
            </a:r>
            <a:r>
              <a:rPr lang="en-US" sz="3600" u="sng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All About Others</a:t>
            </a:r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.</a:t>
            </a:r>
            <a:r>
              <a:rPr lang="en-US" sz="3600" i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. .It begins when the </a:t>
            </a:r>
            <a:r>
              <a:rPr lang="en-US" sz="3600" b="1" i="1" u="sng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other </a:t>
            </a:r>
            <a:r>
              <a:rPr lang="en-US" sz="3600" i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person feels valued. </a:t>
            </a:r>
            <a:endParaRPr lang="en-US" sz="3200" i="1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42504" y="2410206"/>
            <a:ext cx="855378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a. Transfer the Vision</a:t>
            </a:r>
            <a:endParaRPr lang="en-US" sz="36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42504" y="3208937"/>
            <a:ext cx="855378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b. Walk Slowly Through the Halls	 </a:t>
            </a:r>
            <a:endParaRPr lang="en-US" sz="36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42504" y="4083841"/>
            <a:ext cx="855378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c. Develop Each “Team Member” as a Person  </a:t>
            </a:r>
            <a:endParaRPr lang="en-US" sz="36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342504" y="4940968"/>
            <a:ext cx="855378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d. Place People in their Strength Zones </a:t>
            </a:r>
            <a:endParaRPr lang="en-US" sz="36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13846" y="284685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199765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Five Connecting Principles</a:t>
            </a:r>
            <a:endParaRPr lang="en-US" sz="32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75506" y="966056"/>
            <a:ext cx="855378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2. Connecting is All About Others</a:t>
            </a:r>
            <a:r>
              <a:rPr lang="en-US" sz="3600" i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. . .It begins when the </a:t>
            </a:r>
            <a:r>
              <a:rPr lang="en-US" sz="3600" b="1" i="1" u="sng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other </a:t>
            </a:r>
            <a:r>
              <a:rPr lang="en-US" sz="3600" i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person feels valued. </a:t>
            </a:r>
            <a:endParaRPr lang="en-US" sz="3200" i="1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42504" y="2512399"/>
            <a:ext cx="855378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e. Model the Behavior You Desire </a:t>
            </a:r>
            <a:endParaRPr lang="en-US" sz="36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42504" y="3354927"/>
            <a:ext cx="855378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f.  Reward for Results</a:t>
            </a:r>
            <a:endParaRPr lang="en-US" sz="36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42504" y="4186034"/>
            <a:ext cx="855378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g. See Everyone as a “10!”</a:t>
            </a:r>
            <a:endParaRPr lang="en-US" sz="36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199765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Five Connecting Principles</a:t>
            </a:r>
            <a:endParaRPr lang="en-US" sz="32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28761" y="956017"/>
            <a:ext cx="8382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3. Connecting </a:t>
            </a:r>
            <a:r>
              <a:rPr lang="en-US" sz="3600" u="sng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Goes Beyond Words</a:t>
            </a:r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. . .</a:t>
            </a:r>
            <a:endParaRPr lang="en-US" sz="3200" i="1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0" y="1748338"/>
            <a:ext cx="91440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96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Body</a:t>
            </a:r>
          </a:p>
          <a:p>
            <a:pPr algn="ctr"/>
            <a:r>
              <a:rPr lang="en-US" sz="96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Language</a:t>
            </a:r>
            <a:endParaRPr lang="en-US" sz="9600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199765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Five Connecting Principles</a:t>
            </a:r>
            <a:endParaRPr lang="en-US" sz="32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28761" y="956017"/>
            <a:ext cx="8382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3. Connecting </a:t>
            </a:r>
            <a:r>
              <a:rPr lang="en-US" sz="3600" u="sng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Goes Beyond Words</a:t>
            </a:r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. . .</a:t>
            </a:r>
            <a:endParaRPr lang="en-US" sz="3200" i="1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0011" y="1832682"/>
            <a:ext cx="4802917" cy="4521496"/>
          </a:xfrm>
          <a:prstGeom prst="rect">
            <a:avLst/>
          </a:prstGeom>
        </p:spPr>
      </p:pic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304800" y="1602348"/>
            <a:ext cx="3345211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                                                            …Your actions speak so loudly, I can’t hear what you’re saying!</a:t>
            </a:r>
            <a:endParaRPr lang="en-US" sz="3200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9400"/>
            <a:ext cx="9144000" cy="1143000"/>
          </a:xfrm>
        </p:spPr>
        <p:txBody>
          <a:bodyPr/>
          <a:lstStyle/>
          <a:p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Expressive Body Language Begins Early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/>
            </a:r>
            <a:b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</a:br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Check out this Toddler</a:t>
            </a:r>
            <a:endParaRPr lang="en-US" sz="4000" dirty="0"/>
          </a:p>
        </p:txBody>
      </p:sp>
      <p:pic>
        <p:nvPicPr>
          <p:cNvPr id="4" name="Little Girl Conducting at Church.mp4">
            <a:hlinkClick r:id="" action="ppaction://media"/>
          </p:cNvPr>
          <p:cNvPicPr/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14400" y="1587500"/>
            <a:ext cx="7315200" cy="41148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motions:Thoughts List copy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85724" y="12700"/>
            <a:ext cx="893127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155968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Five Connecting Principles</a:t>
            </a:r>
            <a:endParaRPr lang="en-US" sz="32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71812" y="776829"/>
            <a:ext cx="8872188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4. Connecting Always Requires </a:t>
            </a:r>
            <a:r>
              <a:rPr lang="en-US" sz="3600" u="sng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Leadership</a:t>
            </a:r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. . .</a:t>
            </a:r>
            <a:b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</a:br>
            <a:endParaRPr lang="en-US" sz="3200" i="1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271812" y="687339"/>
            <a:ext cx="8382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/>
            </a:r>
            <a:b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</a:br>
            <a:r>
              <a:rPr lang="en-US" sz="3600" i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“they” get out of it what “you” put into it!</a:t>
            </a:r>
            <a:endParaRPr lang="en-US" sz="3200" i="1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6533" y="1902267"/>
            <a:ext cx="84692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/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a. A </a:t>
            </a:r>
            <a:r>
              <a:rPr lang="en-US" sz="36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Leadership Team is More </a:t>
            </a:r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Effective</a:t>
            </a:r>
          </a:p>
          <a:p>
            <a:pPr marL="742950" indent="-742950"/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   than Just One Leader…</a:t>
            </a:r>
            <a:endParaRPr lang="en-US" i="1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9521" y="3102596"/>
            <a:ext cx="84692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b. Leaders are Needed at Every Level…</a:t>
            </a:r>
          </a:p>
          <a:p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   </a:t>
            </a:r>
            <a:endParaRPr lang="en-US" sz="36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9521" y="4294736"/>
            <a:ext cx="84692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c. Leading Successfully at One Level is a   </a:t>
            </a:r>
          </a:p>
          <a:p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   Qualifier for Leading at the Next Level…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2441666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/>
            <a:r>
              <a:rPr lang="en-US" sz="3600" i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										  build your team </a:t>
            </a:r>
            <a:endParaRPr lang="en-US" i="1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9172" y="3065209"/>
            <a:ext cx="84692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 smtClean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   </a:t>
            </a:r>
            <a:r>
              <a:rPr lang="en-US" sz="3600" i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everything rises and falls on leadership</a:t>
            </a:r>
            <a:endParaRPr lang="en-US" sz="36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81320" y="5414227"/>
            <a:ext cx="7295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focus on leading well where you are </a:t>
            </a:r>
            <a:endParaRPr lang="en-US" sz="36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" presetClass="entr" presetSubtype="2" accel="50000" decel="5000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2" accel="50000" decel="5000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" presetClass="entr" presetSubtype="2" accel="50000" decel="5000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1"/>
      <p:bldP spid="13" grpId="0"/>
      <p:bldP spid="14" grpId="0"/>
      <p:bldP spid="9" grpId="0"/>
      <p:bldP spid="10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199765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Five Connecting Principles</a:t>
            </a:r>
            <a:endParaRPr lang="en-US" sz="32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71812" y="791428"/>
            <a:ext cx="8872188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4. Connecting Always Requires </a:t>
            </a:r>
            <a:r>
              <a:rPr lang="en-US" sz="3600" u="sng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Leadership</a:t>
            </a:r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. . .</a:t>
            </a:r>
            <a:b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</a:br>
            <a:endParaRPr lang="en-US" sz="3200" i="1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286410" y="745735"/>
            <a:ext cx="8382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/>
            </a:r>
            <a:b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</a:br>
            <a:r>
              <a:rPr lang="en-US" sz="3600" i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“they” get out of it what “you” put into it!</a:t>
            </a:r>
            <a:endParaRPr lang="en-US" sz="3200" i="1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9524" y="2321282"/>
            <a:ext cx="3435808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/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d. Good leaders create good leaders…</a:t>
            </a:r>
            <a:endParaRPr lang="en-US" sz="3600" i="1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80640" y="3988015"/>
            <a:ext cx="32156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/>
            <a:r>
              <a:rPr lang="en-US" sz="3600" i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strength brings out strength</a:t>
            </a:r>
            <a:endParaRPr lang="en-US" i="1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199765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Five Connecting Principles</a:t>
            </a:r>
            <a:endParaRPr lang="en-US" sz="32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71812" y="791428"/>
            <a:ext cx="8872188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4. Connecting Always Requires </a:t>
            </a:r>
            <a:r>
              <a:rPr lang="en-US" sz="3600" u="sng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Leadership</a:t>
            </a:r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. . .</a:t>
            </a:r>
            <a:b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</a:br>
            <a:endParaRPr lang="en-US" sz="3200" i="1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286410" y="760334"/>
            <a:ext cx="8382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/>
            </a:r>
            <a:b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</a:br>
            <a:r>
              <a:rPr lang="en-US" sz="3600" i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“they” get out of it what “you” put into it!</a:t>
            </a:r>
            <a:endParaRPr lang="en-US" sz="3200" i="1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2737" y="2015686"/>
            <a:ext cx="84692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e. Good leaders possess needed qualities…</a:t>
            </a:r>
          </a:p>
          <a:p>
            <a:r>
              <a:rPr lang="en-US" sz="3600" i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  </a:t>
            </a:r>
            <a:endParaRPr lang="en-US" sz="3600" i="1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4761" y="2615851"/>
            <a:ext cx="8469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Adaptability</a:t>
            </a:r>
            <a:r>
              <a:rPr lang="en-US" sz="3600" i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—Quickly Adjusts to Change</a:t>
            </a:r>
            <a:endParaRPr lang="en-US" sz="3600" i="1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4761" y="3195597"/>
            <a:ext cx="8469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Discernment</a:t>
            </a:r>
            <a:r>
              <a:rPr lang="en-US" sz="3600" i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—Understands the Real Issues</a:t>
            </a:r>
            <a:endParaRPr lang="en-US" sz="3600" i="1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4761" y="3739735"/>
            <a:ext cx="84692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Perspective</a:t>
            </a:r>
            <a:r>
              <a:rPr lang="en-US" sz="3600" i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—Sees Beyond Their Own   </a:t>
            </a:r>
          </a:p>
          <a:p>
            <a:r>
              <a:rPr lang="en-US" sz="3600" i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    Vantage Point</a:t>
            </a:r>
            <a:endParaRPr lang="en-US" sz="3600" i="1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4761" y="4808673"/>
            <a:ext cx="84692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Communication</a:t>
            </a:r>
            <a:r>
              <a:rPr lang="en-US" sz="3600" i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—Links to everyone </a:t>
            </a:r>
          </a:p>
          <a:p>
            <a:r>
              <a:rPr lang="en-US" sz="3600" i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    effectively</a:t>
            </a:r>
            <a:endParaRPr lang="en-US" sz="3600" i="1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5152" y="5906809"/>
            <a:ext cx="8892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Security</a:t>
            </a:r>
            <a:r>
              <a:rPr lang="en-US" sz="3600" i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—Finds Identify in Self, Not Position</a:t>
            </a:r>
            <a:endParaRPr lang="en-US" sz="3600" i="1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5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23388"/>
            <a:ext cx="9144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Ever had trouble getting someone to</a:t>
            </a:r>
          </a:p>
          <a:p>
            <a:pPr algn="ctr"/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understand what you’re trying to say?</a:t>
            </a:r>
            <a:endParaRPr lang="en-US" sz="40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pic>
        <p:nvPicPr>
          <p:cNvPr id="5" name="Communication Problems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348816" y="1346827"/>
            <a:ext cx="6709432" cy="50320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199765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Five Connecting Principles</a:t>
            </a:r>
            <a:endParaRPr lang="en-US" sz="32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304800" y="817562"/>
            <a:ext cx="8382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5. Connecting is </a:t>
            </a:r>
            <a:r>
              <a:rPr lang="en-US" sz="3600" u="sng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More Skill </a:t>
            </a:r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than Natural Talent. . .</a:t>
            </a:r>
            <a:endParaRPr lang="en-US" sz="3200" i="1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589152" y="1373547"/>
            <a:ext cx="8382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i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           GOOD NEWS--it can be learned!</a:t>
            </a:r>
            <a:endParaRPr lang="en-US" sz="3200" i="1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04800" y="1854102"/>
            <a:ext cx="8839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742950" indent="-742950"/>
            <a:r>
              <a:rPr lang="en-US" sz="36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a. Resourcefulness—Finding Creative Ways to Make Things Happen by Reaching Out</a:t>
            </a:r>
            <a:endParaRPr lang="en-US" sz="3600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04800" y="3013834"/>
            <a:ext cx="8382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600" i="1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b</a:t>
            </a:r>
            <a:r>
              <a:rPr lang="en-US" sz="36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. Maturity—Putting Team before Self</a:t>
            </a:r>
            <a:endParaRPr lang="en-US" sz="3600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304800" y="3660165"/>
            <a:ext cx="8382000" cy="1754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6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c. Endurance—Remaining Consistent in  </a:t>
            </a:r>
          </a:p>
          <a:p>
            <a:r>
              <a:rPr lang="en-US" sz="36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     Character and Competence over the </a:t>
            </a:r>
          </a:p>
          <a:p>
            <a:r>
              <a:rPr lang="en-US" sz="36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     Long Haul</a:t>
            </a:r>
            <a:endParaRPr lang="en-US" sz="3600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304800" y="5270336"/>
            <a:ext cx="8382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6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d. </a:t>
            </a:r>
            <a:r>
              <a:rPr lang="en-US" sz="3600" i="1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Countability</a:t>
            </a:r>
            <a:r>
              <a:rPr lang="en-US" sz="36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—Can be Counted on when it </a:t>
            </a:r>
          </a:p>
          <a:p>
            <a:r>
              <a:rPr lang="en-US" sz="36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   Counts </a:t>
            </a:r>
            <a:endParaRPr lang="en-US" sz="3600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7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37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000"/>
                            </p:stCondLst>
                            <p:childTnLst>
                              <p:par>
                                <p:cTn id="30" presetID="37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37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7" grpId="0"/>
      <p:bldP spid="10" grpId="0"/>
      <p:bldP spid="13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4868" y="288106"/>
            <a:ext cx="4306737" cy="63414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00" y="342900"/>
            <a:ext cx="9144000" cy="68710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6" y="-28538"/>
            <a:ext cx="9368430" cy="68865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14035"/>
            <a:ext cx="9142404" cy="6009683"/>
          </a:xfrm>
          <a:prstGeom prst="rect">
            <a:avLst/>
          </a:prstGeom>
        </p:spPr>
      </p:pic>
      <p:pic>
        <p:nvPicPr>
          <p:cNvPr id="6" name="Habit 2- Begin with the End in Mind.mp4">
            <a:hlinkClick r:id="" action="ppaction://media"/>
          </p:cNvPr>
          <p:cNvPicPr/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0" y="2286000"/>
            <a:ext cx="9142404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3830" y="39689"/>
            <a:ext cx="896912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>
                <a:latin typeface="Times New Roman"/>
                <a:cs typeface="Times New Roman"/>
              </a:rPr>
              <a:t>3. Put First Things First</a:t>
            </a:r>
            <a:endParaRPr lang="en-US" sz="7200" dirty="0">
              <a:latin typeface="Times New Roman"/>
              <a:cs typeface="Times New Roman"/>
            </a:endParaRPr>
          </a:p>
        </p:txBody>
      </p:sp>
      <p:pic>
        <p:nvPicPr>
          <p:cNvPr id="4" name="Put First Things First 2012-2013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1470408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82048" y="39689"/>
            <a:ext cx="69301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>
                <a:latin typeface="Times New Roman"/>
                <a:cs typeface="Times New Roman"/>
              </a:rPr>
              <a:t>4. Think Win-Win</a:t>
            </a:r>
            <a:endParaRPr lang="en-US" sz="7200" dirty="0">
              <a:latin typeface="Times New Roman"/>
              <a:cs typeface="Times New Roman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27597"/>
            <a:ext cx="9144000" cy="89302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abit 6 Synergiz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5976" y="0"/>
            <a:ext cx="9577007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12392" y="194415"/>
            <a:ext cx="529423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smtClean="0">
                <a:latin typeface="Times New Roman"/>
                <a:cs typeface="Times New Roman"/>
              </a:rPr>
              <a:t>6. Synergize</a:t>
            </a:r>
            <a:endParaRPr lang="en-US" sz="8000" dirty="0"/>
          </a:p>
        </p:txBody>
      </p:sp>
      <p:pic>
        <p:nvPicPr>
          <p:cNvPr id="5" name="Crabs Team Work Very Funny Video Ever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08000" y="1741559"/>
            <a:ext cx="8128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28023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You keep trying and trying and trying?</a:t>
            </a:r>
            <a:endParaRPr lang="en-US" sz="40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pic>
        <p:nvPicPr>
          <p:cNvPr id="5" name="Can you hear me now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115256" y="1143000"/>
            <a:ext cx="6943568" cy="52076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" y="-53340"/>
            <a:ext cx="9215118" cy="69113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orothy Custer: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066799" y="1562100"/>
            <a:ext cx="6334443" cy="35687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84671" y="371901"/>
            <a:ext cx="40767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Dorothy Custer</a:t>
            </a:r>
            <a:endParaRPr lang="en-US" sz="4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ChangeArrowheads="1"/>
          </p:cNvSpPr>
          <p:nvPr/>
        </p:nvSpPr>
        <p:spPr bwMode="auto">
          <a:xfrm>
            <a:off x="882650" y="45085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7587" name="Rectangle 6"/>
          <p:cNvSpPr>
            <a:spLocks noChangeArrowheads="1"/>
          </p:cNvSpPr>
          <p:nvPr/>
        </p:nvSpPr>
        <p:spPr bwMode="auto">
          <a:xfrm>
            <a:off x="0" y="152400"/>
            <a:ext cx="9144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Got Smart Phone?</a:t>
            </a:r>
            <a:endParaRPr lang="en-US" sz="4000" i="1" dirty="0">
              <a:solidFill>
                <a:schemeClr val="hlink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67588" name="Rectangle 7"/>
          <p:cNvSpPr>
            <a:spLocks noChangeArrowheads="1"/>
          </p:cNvSpPr>
          <p:nvPr/>
        </p:nvSpPr>
        <p:spPr bwMode="auto">
          <a:xfrm>
            <a:off x="3733800" y="2034924"/>
            <a:ext cx="50292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44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@</a:t>
            </a:r>
            <a:r>
              <a:rPr lang="en-US" sz="4400" dirty="0" err="1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MusicEdConsult</a:t>
            </a:r>
            <a:endParaRPr lang="en-US" sz="44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  <a:p>
            <a:r>
              <a:rPr lang="en-US" sz="36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On Twitter</a:t>
            </a:r>
            <a:endParaRPr lang="en-US" sz="3600" dirty="0">
              <a:solidFill>
                <a:srgbClr val="8000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67589" name="Rectangle 12"/>
          <p:cNvSpPr>
            <a:spLocks noChangeArrowheads="1"/>
          </p:cNvSpPr>
          <p:nvPr/>
        </p:nvSpPr>
        <p:spPr bwMode="auto">
          <a:xfrm>
            <a:off x="0" y="914400"/>
            <a:ext cx="9144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 err="1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marcia@musicedconsultants.net</a:t>
            </a:r>
            <a:endParaRPr lang="en-US" sz="36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67590" name="Rectangle 13"/>
          <p:cNvSpPr>
            <a:spLocks noChangeArrowheads="1"/>
          </p:cNvSpPr>
          <p:nvPr/>
        </p:nvSpPr>
        <p:spPr bwMode="auto">
          <a:xfrm>
            <a:off x="0" y="3489222"/>
            <a:ext cx="9144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54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Thank You!</a:t>
            </a:r>
            <a:endParaRPr lang="en-US" sz="6000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pic>
        <p:nvPicPr>
          <p:cNvPr id="67591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85299" y="1895651"/>
            <a:ext cx="2029861" cy="150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0" y="4658180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  <a:hlinkClick r:id="rId4"/>
              </a:rPr>
              <a:t>www.musicedconsultants.net/</a:t>
            </a:r>
            <a:endParaRPr lang="en-US" sz="3600" b="1" dirty="0" smtClean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  <a:p>
            <a:pPr algn="ctr"/>
            <a:r>
              <a:rPr lang="en-US" sz="36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conference-materials</a:t>
            </a:r>
            <a:endParaRPr lang="en-US" sz="3600" b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</p:spTree>
  </p:cSld>
  <p:clrMapOvr>
    <a:masterClrMapping/>
  </p:clrMapOvr>
  <mc:AlternateContent>
    <mc:Choice xmlns:mp="http://schemas.microsoft.com/office/mac/powerpoint/2008/main" Requires="mp">
      <mc:AlternateContent>
        <mc:Choice Requires="mp">
          <mp:transition advClick="0">
            <mp:flip dir="u"/>
          </mp:transition>
        </mc:Choice>
        <mc:Fallback xmlns:mp="http://schemas.microsoft.com/office/mac/powerpoint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<p:transition advClick="0">
            <p:newsflash/>
          </p:transition>
        </mc:Fallback>
      </mc:AlternateContent>
    </mc:Choice>
    <mc:Fallback>
      <mc:AlternateContent>
        <mc:Choice Requires="mp">
          <p:transition advClick="0">
            <p:newsflash/>
          </p:transition>
        </mc:Choice>
        <mc:Fallback xmlns:mp="http://schemas.microsoft.com/office/mac/powerpoint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<p:transition advClick="0">
            <p:newsflash/>
          </p:transition>
        </mc:Fallback>
      </mc:AlternateContent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280230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So what’s the problem?</a:t>
            </a:r>
            <a:endParaRPr lang="en-US" sz="48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1193740"/>
            <a:ext cx="9144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54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Everyone communicates but. . .</a:t>
            </a:r>
            <a:endParaRPr lang="en-US" sz="54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2046997"/>
            <a:ext cx="9144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96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few connect!</a:t>
            </a:r>
            <a:endParaRPr lang="en-US" sz="9600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1348" y="3656746"/>
            <a:ext cx="5992213" cy="27303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304800" y="656370"/>
            <a:ext cx="8686800" cy="6247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b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1</a:t>
            </a:r>
            <a:r>
              <a:rPr lang="en-US" sz="3600" b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.  </a:t>
            </a:r>
            <a:r>
              <a:rPr lang="en-US" sz="3600" b="1" u="sng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C</a:t>
            </a:r>
            <a:r>
              <a:rPr lang="en-US" sz="3600" b="1" u="sng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ommunication</a:t>
            </a:r>
            <a:r>
              <a:rPr lang="en-US" sz="3600" b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. . .</a:t>
            </a:r>
            <a:endParaRPr lang="en-US" sz="32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  <a:p>
            <a:pPr algn="l"/>
            <a:endParaRPr lang="en-US" sz="20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  <a:p>
            <a:pPr lvl="1"/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Ability to </a:t>
            </a:r>
            <a:r>
              <a:rPr lang="en-US" sz="3200" u="sng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listen</a:t>
            </a: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</a:t>
            </a:r>
          </a:p>
          <a:p>
            <a:pPr lvl="1"/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effectively</a:t>
            </a:r>
          </a:p>
          <a:p>
            <a:pPr lvl="1" algn="l"/>
            <a:endParaRPr lang="en-US" sz="20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  <a:p>
            <a:pPr lvl="1" algn="l"/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Ability </a:t>
            </a:r>
            <a:r>
              <a:rPr lang="en-US" sz="32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to </a:t>
            </a:r>
            <a:r>
              <a:rPr lang="en-US" sz="3200" u="sng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express</a:t>
            </a:r>
            <a:r>
              <a:rPr lang="en-US" sz="32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</a:t>
            </a:r>
          </a:p>
          <a:p>
            <a:pPr lvl="1" algn="l"/>
            <a:r>
              <a:rPr lang="en-US" sz="3200" u="sng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thoughts</a:t>
            </a:r>
            <a:r>
              <a:rPr lang="en-US" sz="32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effectively </a:t>
            </a:r>
          </a:p>
          <a:p>
            <a:pPr lvl="1" algn="l"/>
            <a:r>
              <a:rPr lang="en-US" sz="32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with others</a:t>
            </a: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– </a:t>
            </a:r>
          </a:p>
          <a:p>
            <a:pPr lvl="1" algn="l"/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both </a:t>
            </a:r>
            <a:r>
              <a:rPr lang="en-US" sz="32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verbally and</a:t>
            </a: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non</a:t>
            </a:r>
            <a:r>
              <a:rPr lang="en-US" sz="32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-</a:t>
            </a: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verbally</a:t>
            </a:r>
          </a:p>
          <a:p>
            <a:pPr lvl="1" algn="l"/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Have you tried. . . .</a:t>
            </a:r>
          </a:p>
          <a:p>
            <a:pPr lvl="1" algn="l"/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</a:t>
            </a:r>
            <a:r>
              <a:rPr lang="en-US" sz="40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Result-driven Communication</a:t>
            </a:r>
            <a:r>
              <a:rPr lang="en-US" sz="4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?</a:t>
            </a:r>
          </a:p>
          <a:p>
            <a:pPr lvl="1" algn="l"/>
            <a:endParaRPr lang="en-US" sz="32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  <a:p>
            <a:pPr lvl="1" algn="l"/>
            <a:endParaRPr lang="en-US" sz="20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pic>
        <p:nvPicPr>
          <p:cNvPr id="26629" name="Picture 9" descr="1459055735_3480b4050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1958" y="956020"/>
            <a:ext cx="4039641" cy="3240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470936" y="57076"/>
            <a:ext cx="849111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 algn="l">
              <a:buFont typeface="Arial" pitchFamily="-104" charset="0"/>
              <a:buNone/>
            </a:pPr>
            <a:r>
              <a:rPr lang="en-US" sz="32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Result-driven Communication</a:t>
            </a: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: Precise communication at the right place and the right time is a guarantee for success.</a:t>
            </a:r>
            <a:endParaRPr lang="en-US" sz="32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pic>
        <p:nvPicPr>
          <p:cNvPr id="4" name="A guide to effective communcation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363413" y="1726972"/>
            <a:ext cx="6563448" cy="49225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470936" y="349464"/>
            <a:ext cx="8491112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 algn="l">
              <a:buFont typeface="Arial" pitchFamily="-104" charset="0"/>
              <a:buNone/>
            </a:pPr>
            <a:r>
              <a:rPr lang="en-US" sz="32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So what is 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CONNECTING</a:t>
            </a:r>
            <a:r>
              <a:rPr lang="en-US" sz="32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? </a:t>
            </a:r>
            <a:endParaRPr lang="en-US" sz="32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470936" y="934240"/>
            <a:ext cx="849111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 algn="l">
              <a:buFont typeface="Arial" pitchFamily="-104" charset="0"/>
              <a:buNone/>
            </a:pP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“Connecting is the ability to identify with people</a:t>
            </a:r>
          </a:p>
          <a:p>
            <a:pPr marL="457200" indent="-457200" algn="l">
              <a:buFont typeface="Arial" pitchFamily="-104" charset="0"/>
              <a:buNone/>
            </a:pP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and relate to them in a way that increases your</a:t>
            </a:r>
          </a:p>
          <a:p>
            <a:pPr marL="457200" indent="-457200" algn="l">
              <a:buFont typeface="Arial" pitchFamily="-104" charset="0"/>
              <a:buNone/>
            </a:pP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influence with them.”</a:t>
            </a:r>
            <a:endParaRPr lang="en-US" sz="32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70936" y="2758453"/>
            <a:ext cx="8491112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 algn="l">
              <a:buFont typeface="Arial" pitchFamily="-104" charset="0"/>
              <a:buNone/>
            </a:pPr>
            <a:r>
              <a:rPr lang="en-US" sz="32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Why is that 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IMPORTANT</a:t>
            </a:r>
            <a:r>
              <a:rPr lang="en-US" sz="32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?</a:t>
            </a:r>
            <a:endParaRPr lang="en-US" sz="32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470936" y="3437929"/>
            <a:ext cx="849111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 algn="l">
              <a:buFont typeface="Arial" pitchFamily="-104" charset="0"/>
              <a:buNone/>
            </a:pP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“Because the ability to communicate and connect </a:t>
            </a:r>
          </a:p>
          <a:p>
            <a:pPr marL="457200" indent="-457200" algn="l">
              <a:buFont typeface="Arial" pitchFamily="-104" charset="0"/>
              <a:buNone/>
            </a:pP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with others is a major determining factor in </a:t>
            </a:r>
          </a:p>
          <a:p>
            <a:pPr marL="457200" indent="-457200" algn="l">
              <a:buFont typeface="Arial" pitchFamily="-104" charset="0"/>
              <a:buNone/>
            </a:pP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reaching </a:t>
            </a:r>
            <a:r>
              <a:rPr lang="en-US" sz="3200" b="1" i="1" u="sng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YOUR </a:t>
            </a: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potential.”</a:t>
            </a:r>
            <a:endParaRPr lang="en-US" sz="32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287" y="1632383"/>
            <a:ext cx="7476819" cy="522561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06599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FF00"/>
                </a:solidFill>
                <a:latin typeface="Times New Roman" pitchFamily="-104" charset="0"/>
              </a:rPr>
              <a:t>Prime Goal: YOU’VE GOT TO </a:t>
            </a:r>
          </a:p>
          <a:p>
            <a:pPr algn="ctr"/>
            <a:r>
              <a:rPr lang="en-US" sz="4400" b="1" dirty="0" smtClean="0">
                <a:solidFill>
                  <a:srgbClr val="FFFF00"/>
                </a:solidFill>
                <a:latin typeface="Times New Roman" pitchFamily="-104" charset="0"/>
              </a:rPr>
              <a:t>HAVE A VISION!</a:t>
            </a:r>
            <a:endParaRPr lang="en-US" sz="4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199765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Five Connecting Principles</a:t>
            </a:r>
            <a:endParaRPr lang="en-US" sz="32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90104" y="966056"/>
            <a:ext cx="855378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742950" indent="-742950" algn="l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1. Connecting </a:t>
            </a:r>
            <a:r>
              <a:rPr lang="en-US" sz="3600" u="sng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Increases Your Influence </a:t>
            </a:r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in</a:t>
            </a:r>
          </a:p>
          <a:p>
            <a:pPr marL="742950" indent="-742950" algn="l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Every Situation. . .</a:t>
            </a:r>
            <a:endParaRPr lang="en-US" sz="3200" i="1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90104" y="1516735"/>
            <a:ext cx="866847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742950" indent="-742950" algn="l"/>
            <a:r>
              <a:rPr lang="en-US" sz="3600" i="1" u="sng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        </a:t>
            </a:r>
            <a:r>
              <a:rPr lang="en-US" sz="3600" i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                     set people up to connect</a:t>
            </a:r>
          </a:p>
          <a:p>
            <a:pPr marL="742950" indent="-742950" algn="l"/>
            <a:r>
              <a:rPr lang="en-US" sz="3600" i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with and receive your “message” </a:t>
            </a:r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or </a:t>
            </a:r>
            <a:r>
              <a:rPr lang="en-US" sz="3600" i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“vision.”     </a:t>
            </a:r>
            <a:endParaRPr lang="en-US" sz="3200" i="1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8307" y="2919851"/>
            <a:ext cx="63648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a. With Students</a:t>
            </a:r>
          </a:p>
          <a:p>
            <a:endParaRPr lang="en-US" sz="3600" dirty="0"/>
          </a:p>
        </p:txBody>
      </p:sp>
      <p:sp>
        <p:nvSpPr>
          <p:cNvPr id="11" name="TextBox 10"/>
          <p:cNvSpPr txBox="1"/>
          <p:nvPr/>
        </p:nvSpPr>
        <p:spPr>
          <a:xfrm>
            <a:off x="788307" y="4481971"/>
            <a:ext cx="63648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c. With Administrators</a:t>
            </a:r>
          </a:p>
          <a:p>
            <a:endParaRPr lang="en-US" sz="3600" dirty="0"/>
          </a:p>
        </p:txBody>
      </p:sp>
      <p:sp>
        <p:nvSpPr>
          <p:cNvPr id="12" name="TextBox 11"/>
          <p:cNvSpPr txBox="1"/>
          <p:nvPr/>
        </p:nvSpPr>
        <p:spPr>
          <a:xfrm>
            <a:off x="788307" y="3672415"/>
            <a:ext cx="63648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b. With Parents</a:t>
            </a:r>
          </a:p>
          <a:p>
            <a:endParaRPr lang="en-US" sz="3600" dirty="0"/>
          </a:p>
        </p:txBody>
      </p:sp>
      <p:sp>
        <p:nvSpPr>
          <p:cNvPr id="13" name="TextBox 12"/>
          <p:cNvSpPr txBox="1"/>
          <p:nvPr/>
        </p:nvSpPr>
        <p:spPr>
          <a:xfrm>
            <a:off x="788307" y="5344917"/>
            <a:ext cx="63648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d. With EVERYONE!</a:t>
            </a:r>
          </a:p>
          <a:p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0" grpId="0"/>
      <p:bldP spid="11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Calm Seas">
  <a:themeElements>
    <a:clrScheme name="Calm Seas 1">
      <a:dk1>
        <a:srgbClr val="010199"/>
      </a:dk1>
      <a:lt1>
        <a:srgbClr val="FFFFFF"/>
      </a:lt1>
      <a:dk2>
        <a:srgbClr val="A2B3DD"/>
      </a:dk2>
      <a:lt2>
        <a:srgbClr val="FFFFFF"/>
      </a:lt2>
      <a:accent1>
        <a:srgbClr val="33CCCC"/>
      </a:accent1>
      <a:accent2>
        <a:srgbClr val="00C600"/>
      </a:accent2>
      <a:accent3>
        <a:srgbClr val="CED6EB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Calm Seas">
      <a:majorFont>
        <a:latin typeface="Tahoma"/>
        <a:ea typeface="ＭＳ Ｐゴシック"/>
        <a:cs typeface="ＭＳ Ｐゴシック"/>
      </a:majorFont>
      <a:minorFont>
        <a:latin typeface="Tahom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9" charset="0"/>
            <a:ea typeface="ＭＳ Ｐゴシック" pitchFamily="-109" charset="-128"/>
            <a:cs typeface="ＭＳ Ｐゴシック" pitchFamily="-109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9" charset="0"/>
            <a:ea typeface="ＭＳ Ｐゴシック" pitchFamily="-109" charset="-128"/>
            <a:cs typeface="ＭＳ Ｐゴシック" pitchFamily="-109" charset="-128"/>
          </a:defRPr>
        </a:defPPr>
      </a:lstStyle>
    </a:lnDef>
  </a:objectDefaults>
  <a:extraClrSchemeLst>
    <a:extraClrScheme>
      <a:clrScheme name="Calm Seas 1">
        <a:dk1>
          <a:srgbClr val="010199"/>
        </a:dk1>
        <a:lt1>
          <a:srgbClr val="FFFFFF"/>
        </a:lt1>
        <a:dk2>
          <a:srgbClr val="A2B3DD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CED6EB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lm Seas 2">
        <a:dk1>
          <a:srgbClr val="000066"/>
        </a:dk1>
        <a:lt1>
          <a:srgbClr val="FFFFFF"/>
        </a:lt1>
        <a:dk2>
          <a:srgbClr val="A2B3DD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CED6EB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lm Seas 3">
        <a:dk1>
          <a:srgbClr val="000000"/>
        </a:dk1>
        <a:lt1>
          <a:srgbClr val="FFFFFF"/>
        </a:lt1>
        <a:dk2>
          <a:srgbClr val="A2B3DD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CED6EB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lm Seas 4">
        <a:dk1>
          <a:srgbClr val="003366"/>
        </a:dk1>
        <a:lt1>
          <a:srgbClr val="FFFFFF"/>
        </a:lt1>
        <a:dk2>
          <a:srgbClr val="A2B3DD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CED6EB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2256</TotalTime>
  <Words>763</Words>
  <Application>Microsoft Macintosh PowerPoint</Application>
  <PresentationFormat>On-screen Show (4:3)</PresentationFormat>
  <Paragraphs>152</Paragraphs>
  <Slides>32</Slides>
  <Notes>31</Notes>
  <HiddenSlides>0</HiddenSlides>
  <MMClips>8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Calm Seas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Expressive Body Language Begins Early Check out this Toddler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</vt:vector>
  </TitlesOfParts>
  <Company>Music Education Consultants, Inc.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Marcia Neel</dc:creator>
  <cp:lastModifiedBy>Marcia Neel</cp:lastModifiedBy>
  <cp:revision>351</cp:revision>
  <cp:lastPrinted>2015-10-18T18:21:27Z</cp:lastPrinted>
  <dcterms:created xsi:type="dcterms:W3CDTF">2015-10-18T18:05:27Z</dcterms:created>
  <dcterms:modified xsi:type="dcterms:W3CDTF">2015-10-18T18:44:04Z</dcterms:modified>
</cp:coreProperties>
</file>