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42"/>
  </p:notesMasterIdLst>
  <p:sldIdLst>
    <p:sldId id="256" r:id="rId2"/>
    <p:sldId id="260" r:id="rId3"/>
    <p:sldId id="304" r:id="rId4"/>
    <p:sldId id="302" r:id="rId5"/>
    <p:sldId id="303" r:id="rId6"/>
    <p:sldId id="299" r:id="rId7"/>
    <p:sldId id="262" r:id="rId8"/>
    <p:sldId id="263" r:id="rId9"/>
    <p:sldId id="275" r:id="rId10"/>
    <p:sldId id="276" r:id="rId11"/>
    <p:sldId id="307" r:id="rId12"/>
    <p:sldId id="308" r:id="rId13"/>
    <p:sldId id="309" r:id="rId14"/>
    <p:sldId id="306" r:id="rId15"/>
    <p:sldId id="264" r:id="rId16"/>
    <p:sldId id="265" r:id="rId17"/>
    <p:sldId id="301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310" r:id="rId35"/>
    <p:sldId id="311" r:id="rId36"/>
    <p:sldId id="312" r:id="rId37"/>
    <p:sldId id="313" r:id="rId38"/>
    <p:sldId id="293" r:id="rId39"/>
    <p:sldId id="315" r:id="rId40"/>
    <p:sldId id="258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6" autoAdjust="0"/>
    <p:restoredTop sz="94660"/>
  </p:normalViewPr>
  <p:slideViewPr>
    <p:cSldViewPr snapToGrid="0">
      <p:cViewPr varScale="1">
        <p:scale>
          <a:sx n="96" d="100"/>
          <a:sy n="96" d="100"/>
        </p:scale>
        <p:origin x="66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1A033-309A-E640-9416-EFB18B2105BF}" type="datetimeFigureOut">
              <a:rPr lang="en-US" smtClean="0"/>
              <a:pPr/>
              <a:t>3/1/19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76C95-1F35-7F4E-BBDE-8130B55445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E3923-61B9-364F-8FB0-0ED690E71A8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4486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4698C-CCA3-8E44-A825-574C72707CC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4698C-CCA3-8E44-A825-574C72707CC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E2F66-0E2D-C347-9299-CA6A137D763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E2F66-0E2D-C347-9299-CA6A137D763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FA31ED9-8326-9346-B0D3-75C8B98F08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1A4C25-3E59-F040-9A87-703A9A861DFF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26FCF01C-198C-7E44-9CD3-E72E137A21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D517E09-8DB7-B844-87EA-9268EBFDBA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8453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E3923-61B9-364F-8FB0-0ED690E71A8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3/1/19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8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4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5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8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2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4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3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3/1/19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3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3/1/19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725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3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5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/Users/marcianeel/Desktop/Keynote%20Videos/PPT%20Slide%2020%20Collaboration-Ohio%20State%20Video%20Game%20Show.mp4" TargetMode="External"/><Relationship Id="rId1" Type="http://schemas.microsoft.com/office/2007/relationships/media" Target="file:////Users/marcianeel/Desktop/Keynote%20Videos/PPT%20Slide%2020%20Collaboration-Ohio%20State%20Video%20Game%20Show.mp4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/Users/marcianeel/Desktop/Keynote%20Videos/PPT%20Slide%2026%20Confidence-Tenor%20Drum%20Wipehout.mp4" TargetMode="External"/><Relationship Id="rId1" Type="http://schemas.microsoft.com/office/2007/relationships/media" Target="file:////Users/marcianeel/Desktop/Keynote%20Videos/PPT%20Slide%2026%20Confidence-Tenor%20Drum%20Wipehout.mp4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/Users/marcianeel/Desktop/Projects/Winnipeg%20Manitoba%20Music%20Conference%202018/%20Winnipeg%20Keynote%20PPT/%20Winnipeg%20Keynote%20PPT%20Videos/PPT%20Slide%2029%20Communication-Dudamel%20Conducting%20%22Mambo%22.mp4" TargetMode="External"/><Relationship Id="rId1" Type="http://schemas.microsoft.com/office/2007/relationships/media" Target="file:////Users/marcianeel/Desktop/Projects/Winnipeg%20Manitoba%20Music%20Conference%202018/%20Winnipeg%20Keynote%20PPT/%20Winnipeg%20Keynote%20PPT%20Videos/PPT%20Slide%2029%20Communication-Dudamel%20Conducting%20%22Mambo%22.mp4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/Users/marcianeel/Desktop/Keynote%20Videos/There%20is%20a%20Place%20Foothill%20HS%20Band%20copy.mp4" TargetMode="External"/><Relationship Id="rId1" Type="http://schemas.microsoft.com/office/2007/relationships/media" Target="file:////Users/marcianeel/Desktop/Keynote%20Videos/There%20is%20a%20Place%20Foothill%20HS%20Band%20copy.mp4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file:////Users/marcianeel/Desktop/Keynote%20Videos/Eric%20Whitacres%20Virtual%20Choir%204%20Fly%20to%20Paradise.mp4" TargetMode="External"/><Relationship Id="rId2" Type="http://schemas.microsoft.com/office/2007/relationships/media" Target="file:////Users/marcianeel/Desktop/Keynote%20Videos/Eric%20Whitacres%20Virtual%20Choir%204%20Fly%20to%20Paradise.mp4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7915" y="2603320"/>
            <a:ext cx="4303432" cy="1881431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Marcia Neel </a:t>
            </a:r>
            <a:br>
              <a:rPr lang="en-US" dirty="0">
                <a:solidFill>
                  <a:schemeClr val="tx1"/>
                </a:solidFill>
                <a:latin typeface="High Tower Text" panose="02040502050506030303" pitchFamily="18" charset="0"/>
              </a:rPr>
            </a:br>
            <a:r>
              <a:rPr lang="en-US" sz="6000" dirty="0">
                <a:solidFill>
                  <a:schemeClr val="tx1"/>
                </a:solidFill>
                <a:latin typeface="High Tower Text" panose="02040502050506030303" pitchFamily="18" charset="0"/>
              </a:rPr>
              <a:t>        </a:t>
            </a:r>
            <a:br>
              <a:rPr lang="en-US" dirty="0">
                <a:solidFill>
                  <a:schemeClr val="tx1"/>
                </a:solidFill>
                <a:latin typeface="High Tower Text" panose="02040502050506030303" pitchFamily="18" charset="0"/>
              </a:rPr>
            </a:br>
            <a:r>
              <a:rPr lang="en-US" sz="27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Master Educator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52" y="989440"/>
            <a:ext cx="2741561" cy="2741561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08" y="3529893"/>
            <a:ext cx="1971356" cy="521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21" t="-1" r="486" b="-69"/>
          <a:stretch/>
        </p:blipFill>
        <p:spPr>
          <a:xfrm>
            <a:off x="-38747" y="5408345"/>
            <a:ext cx="9221495" cy="990600"/>
          </a:xfrm>
          <a:prstGeom prst="rect">
            <a:avLst/>
          </a:prstGeom>
        </p:spPr>
      </p:pic>
      <p:pic>
        <p:nvPicPr>
          <p:cNvPr id="6" name="Picture 5" descr="header_img_clinic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534" y="354722"/>
            <a:ext cx="2207841" cy="220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8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7236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Thinkers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642" y="1848952"/>
            <a:ext cx="2818680" cy="3771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7236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Thinkers</a:t>
            </a:r>
          </a:p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 Wozniak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006" y="2120348"/>
            <a:ext cx="5789047" cy="4341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7236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Thinkers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86" y="1675232"/>
            <a:ext cx="7518400" cy="4737100"/>
          </a:xfrm>
          <a:prstGeom prst="rect">
            <a:avLst/>
          </a:prstGeom>
        </p:spPr>
      </p:pic>
      <p:pic>
        <p:nvPicPr>
          <p:cNvPr id="8" name="Picture 7" descr="Screen Shot 2019-02-28 at 7.22.3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814" y="1681244"/>
            <a:ext cx="5791200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F9F067-C540-A242-B0FB-A5B2B051C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013" y="1245704"/>
            <a:ext cx="1666085" cy="5274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36A8FB-306B-7B47-B511-3C08D294D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1" y="1392400"/>
            <a:ext cx="1074045" cy="50199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7236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Thinkers</a:t>
            </a:r>
          </a:p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 Cooper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86" y="2098552"/>
            <a:ext cx="7518400" cy="473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A27786-FE8F-9B4B-9E20-8949CC63F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44" y="1588880"/>
            <a:ext cx="7316112" cy="410955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667236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 Thinker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71785" y="2133599"/>
            <a:ext cx="496527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/>
              <a:t>2.  </a:t>
            </a:r>
            <a:r>
              <a:rPr lang="en-US" sz="4000" u="sng" dirty="0">
                <a:solidFill>
                  <a:srgbClr val="FFFF00"/>
                </a:solidFill>
              </a:rPr>
              <a:t>C</a:t>
            </a:r>
            <a:r>
              <a:rPr lang="en-US" sz="4000" u="sng" dirty="0"/>
              <a:t>ritical Thinking</a:t>
            </a:r>
            <a:r>
              <a:rPr lang="en-US" sz="4000" dirty="0"/>
              <a:t>. . .</a:t>
            </a:r>
          </a:p>
          <a:p>
            <a:pPr algn="l"/>
            <a:endParaRPr lang="en-US" sz="4000" dirty="0"/>
          </a:p>
          <a:p>
            <a:pPr lvl="1" algn="l"/>
            <a:r>
              <a:rPr lang="en-US" sz="4000" dirty="0"/>
              <a:t>Ability to </a:t>
            </a:r>
            <a:r>
              <a:rPr lang="en-US" sz="4000" dirty="0">
                <a:solidFill>
                  <a:srgbClr val="FFFF00"/>
                </a:solidFill>
              </a:rPr>
              <a:t>reason </a:t>
            </a:r>
            <a:r>
              <a:rPr lang="en-US" sz="4000" dirty="0"/>
              <a:t>effectively and </a:t>
            </a:r>
          </a:p>
          <a:p>
            <a:pPr lvl="1" algn="l"/>
            <a:r>
              <a:rPr lang="en-US" sz="4000" dirty="0">
                <a:solidFill>
                  <a:srgbClr val="FFFF00"/>
                </a:solidFill>
              </a:rPr>
              <a:t>solve problems.</a:t>
            </a:r>
            <a:endParaRPr lang="en-US" sz="4000" dirty="0"/>
          </a:p>
        </p:txBody>
      </p:sp>
      <p:pic>
        <p:nvPicPr>
          <p:cNvPr id="5" name="Picture 4" descr="seven_problem_solving_tips-300x3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982" y="1985927"/>
            <a:ext cx="3810000" cy="38100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F0EA258-0D63-6542-960F-954CFADBF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569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en-US" sz="44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Life Skills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Practice Room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25002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64130" y="2121727"/>
            <a:ext cx="805027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EX: 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student’s solution to getting</a:t>
            </a:r>
          </a:p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to turn off their phones during a performance:</a:t>
            </a: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62282"/>
            <a:ext cx="9143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Problem-Solving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so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4843" y="-60539"/>
            <a:ext cx="9316199" cy="698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23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108347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Solvers:</a:t>
            </a: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6C395D-7BAA-EE41-9DF3-6B2104927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897" y="2065902"/>
            <a:ext cx="5213472" cy="3905222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411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23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6C395D-7BAA-EE41-9DF3-6B21049277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1948897" y="2052650"/>
            <a:ext cx="5213472" cy="3905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150" y="1109733"/>
            <a:ext cx="87605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Harry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Connick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, Jr. holds a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patent for a digital sheet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music, touch-screen system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that coordinates musical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displays for musicians in 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an orchestra. No need to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print revised parts! </a:t>
            </a:r>
          </a:p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ric on St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77398"/>
            <a:ext cx="9144001" cy="6096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24927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j-lt"/>
              </a:rPr>
              <a:t>The </a:t>
            </a:r>
            <a:r>
              <a:rPr lang="en-US" sz="3600" u="sng" dirty="0">
                <a:solidFill>
                  <a:srgbClr val="FFFF00"/>
                </a:solidFill>
                <a:latin typeface="+mj-lt"/>
              </a:rPr>
              <a:t>Life Skills</a:t>
            </a:r>
            <a:r>
              <a:rPr lang="en-US" sz="3600" dirty="0">
                <a:solidFill>
                  <a:srgbClr val="FFFF00"/>
                </a:solidFill>
                <a:latin typeface="+mj-lt"/>
              </a:rPr>
              <a:t> Practice Room</a:t>
            </a:r>
            <a:endParaRPr lang="en-US" sz="3600" dirty="0">
              <a:latin typeface="+mj-lt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1083470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Problem Solvers:</a:t>
            </a:r>
          </a:p>
          <a:p>
            <a:endParaRPr lang="en-US" sz="8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569" y="1976022"/>
            <a:ext cx="5635265" cy="375001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24927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1740569" y="1976022"/>
            <a:ext cx="5635265" cy="375001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12272" y="1049130"/>
            <a:ext cx="8468985" cy="8217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Vic Firth was inspired to design a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higher-quality mallet than the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“warped utensils and implements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not specifically designed for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percussionists” while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playing timpani with the </a:t>
            </a:r>
          </a:p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Boston Symphony Orchestra. 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-9790" y="24927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1083470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Solvers:</a:t>
            </a:r>
          </a:p>
          <a:p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13" y="1976022"/>
            <a:ext cx="6978857" cy="3544816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-9790" y="24927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1221813" y="1976022"/>
            <a:ext cx="6978857" cy="3544816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8983" y="1292087"/>
            <a:ext cx="875111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Les Paul invented the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solid body guitar because his audience at the BBQ joint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where he performed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couldn’t hear him play.</a:t>
            </a:r>
          </a:p>
          <a:p>
            <a:pPr algn="ctr"/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935846" y="1022377"/>
            <a:ext cx="775095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ollaboration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(Teamwork). . .</a:t>
            </a:r>
          </a:p>
          <a:p>
            <a:pPr algn="l"/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to work effectively and respectfully with </a:t>
            </a:r>
            <a:r>
              <a:rPr lang="en-US" sz="40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Ohio State University Marching Band</a:t>
            </a:r>
            <a:endParaRPr lang="en-US" sz="3200" dirty="0"/>
          </a:p>
        </p:txBody>
      </p:sp>
      <p:pic>
        <p:nvPicPr>
          <p:cNvPr id="6" name="Picture 5" descr="Screen Shot 2018-10-19 at 5.10.3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65822"/>
            <a:ext cx="9144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Ohio State University Marching Band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PT Slide 20 Collaboration-Ohio State Video Game Show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36004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546" y="1247449"/>
            <a:ext cx="75578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onfidence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. .</a:t>
            </a: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to handle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CIRCUMSTANCE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grow from it.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4197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Screen Shot 2018-10-18 at 10.59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9520"/>
            <a:ext cx="9144000" cy="51720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PT Slide 26 Confidence-Tenor Drum Wipehout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602" y="1302324"/>
            <a:ext cx="8339452" cy="4690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2-06 at 11.43.3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58368"/>
            <a:ext cx="9144000" cy="5089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51F6E5-AC45-2D49-826D-E25AB6CD69DF}"/>
              </a:ext>
            </a:extLst>
          </p:cNvPr>
          <p:cNvSpPr txBox="1"/>
          <p:nvPr/>
        </p:nvSpPr>
        <p:spPr>
          <a:xfrm>
            <a:off x="0" y="14577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From: </a:t>
            </a:r>
            <a:r>
              <a:rPr lang="en-US" sz="3600" i="1" dirty="0"/>
              <a:t>Paradise Lost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DF38D-F480-7D49-84BA-455923B61924}"/>
              </a:ext>
            </a:extLst>
          </p:cNvPr>
          <p:cNvSpPr txBox="1"/>
          <p:nvPr/>
        </p:nvSpPr>
        <p:spPr>
          <a:xfrm>
            <a:off x="0" y="6027407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Exstasis</a:t>
            </a:r>
            <a:r>
              <a:rPr lang="en-US" sz="3600" dirty="0"/>
              <a:t>: </a:t>
            </a:r>
            <a:r>
              <a:rPr lang="en-US" sz="3600" i="1" dirty="0"/>
              <a:t>All I Want to do is Fly</a:t>
            </a:r>
          </a:p>
          <a:p>
            <a:endParaRPr lang="en-US" sz="3600" dirty="0"/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24927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Practice Room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04800" y="1269900"/>
            <a:ext cx="86868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 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ommunication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. .</a:t>
            </a:r>
          </a:p>
          <a:p>
            <a:pPr algn="l"/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Ability to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listen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lvl="1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express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thoughts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lvl="1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effectively </a:t>
            </a:r>
          </a:p>
          <a:p>
            <a:pPr lvl="1" algn="l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 algn="l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 algn="l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 algn="l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6629" name="Picture 9" descr="1459055735_3480b4050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6254" y="1752600"/>
            <a:ext cx="3503915" cy="2810432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24927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Maestro Gustavo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Dudamel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Screen Shot 2018-10-19 at 8.18.2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" y="1479000"/>
            <a:ext cx="9144000" cy="51720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24927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</a:p>
          <a:p>
            <a:pPr algn="ctr"/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Simón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Bolivar School Orchestra, Venezuela</a:t>
            </a:r>
          </a:p>
        </p:txBody>
      </p:sp>
      <p:pic>
        <p:nvPicPr>
          <p:cNvPr id="4" name="PPT Slide 29 Communication-Dudamel Conducting &quot;Mambo&quot;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140" y="1573479"/>
            <a:ext cx="8790698" cy="5141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04800" y="335431"/>
            <a:ext cx="88392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en-US" sz="1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“ONE IS TOO SMALL A</a:t>
            </a:r>
          </a:p>
          <a:p>
            <a:pPr algn="ctr"/>
            <a:r>
              <a:rPr lang="en-US" sz="4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TO ACHIEVE</a:t>
            </a:r>
          </a:p>
          <a:p>
            <a:pPr algn="ctr"/>
            <a:r>
              <a:rPr lang="en-US" sz="4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SOMETHING GREAT”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en-US" sz="1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685800" y="228600"/>
            <a:ext cx="17263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9" charset="-128"/>
                <a:cs typeface="ＭＳ Ｐゴシック" pitchFamily="-109" charset="-128"/>
              </a:rPr>
              <a:t>Parents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304800" y="3391560"/>
            <a:ext cx="22362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9" charset="-128"/>
                <a:cs typeface="ＭＳ Ｐゴシック" pitchFamily="-109" charset="-128"/>
              </a:rPr>
              <a:t>Principals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6172200" y="3391560"/>
            <a:ext cx="24646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9" charset="-128"/>
                <a:cs typeface="ＭＳ Ｐゴシック" pitchFamily="-109" charset="-128"/>
              </a:rPr>
              <a:t>Custodians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248110" y="5748700"/>
            <a:ext cx="29546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9" charset="-128"/>
                <a:cs typeface="ＭＳ Ｐゴシック" pitchFamily="-109" charset="-128"/>
              </a:rPr>
              <a:t>Support Staff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6052275" y="5748700"/>
            <a:ext cx="26357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9" charset="-128"/>
                <a:cs typeface="ＭＳ Ｐゴシック" pitchFamily="-109" charset="-128"/>
              </a:rPr>
              <a:t>Community</a:t>
            </a: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6400800" y="228600"/>
            <a:ext cx="19998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9" charset="-128"/>
                <a:cs typeface="ＭＳ Ｐゴシック" pitchFamily="-109" charset="-128"/>
              </a:rPr>
              <a:t>Teachers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3768935" y="5748700"/>
            <a:ext cx="1751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09" charset="-128"/>
                <a:cs typeface="ＭＳ Ｐゴシック" pitchFamily="-109" charset="-128"/>
              </a:rPr>
              <a:t>Dealers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4381261"/>
            <a:ext cx="91439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we </a:t>
            </a:r>
            <a:r>
              <a:rPr lang="en-US" sz="4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come together?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790934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Focus on One Goal</a:t>
            </a:r>
          </a:p>
          <a:p>
            <a:pPr algn="ctr"/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Go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223" y="1536425"/>
            <a:ext cx="4769344" cy="476934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78795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Focus on One Goal</a:t>
            </a:r>
          </a:p>
          <a:p>
            <a:pPr algn="ctr"/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Goal.png"/>
          <p:cNvPicPr>
            <a:picLocks noChangeAspect="1"/>
          </p:cNvPicPr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2227223" y="1536425"/>
            <a:ext cx="4769344" cy="4769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748" y="2209699"/>
            <a:ext cx="83407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i="1" u="sng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Ensure</a:t>
            </a:r>
            <a:r>
              <a:rPr lang="en-US" sz="7200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 continued,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Times New Roman"/>
              </a:rPr>
              <a:t>active music-making.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2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Times New Roman"/>
            </a:endParaRPr>
          </a:p>
          <a:p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maZMsDh5Eycqwi0l4yP6jl72eJkfbmt4t8yenImKBVvK0kTmF0xjctABnaLJIm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727" y="1058574"/>
            <a:ext cx="3873500" cy="353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8065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We offer a path to 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S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uccess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9082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We provide meaningful, lifelong </a:t>
            </a:r>
            <a:r>
              <a:rPr lang="en-US" sz="40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M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emories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723279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We provide authentic learning through </a:t>
            </a:r>
            <a:r>
              <a:rPr lang="en-US" sz="40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A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ction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26817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We teach mutual </a:t>
            </a:r>
            <a:r>
              <a:rPr lang="en-US" sz="40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R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espect 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4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We teach students to 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T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hink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 descr="Old-Music-Score-1350x2400-770x433.jpg"/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41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a Place…where kids are S.M.A.R.T.</a:t>
            </a:r>
          </a:p>
        </p:txBody>
      </p:sp>
      <p:pic>
        <p:nvPicPr>
          <p:cNvPr id="6" name="Picture 5" descr="Screen Shot 2018-10-19 at 5.21.3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9685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41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a Place…where kids are S.M.A.R.T.</a:t>
            </a:r>
          </a:p>
        </p:txBody>
      </p:sp>
      <p:pic>
        <p:nvPicPr>
          <p:cNvPr id="4" name="There is a Place Foothill HS Band copy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141" y="1265538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ric Whitacres Virtual Choir 4 Fly to Paradise.mp4">
            <a:hlinkClick r:id="" action="ppaction://media"/>
          </p:cNvPr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888187" y="2384690"/>
            <a:ext cx="53591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>
                <a:latin typeface="Helvetica" panose="020B0604020202020204" pitchFamily="34" charset="0"/>
                <a:cs typeface="Helvetica" panose="020B0604020202020204" pitchFamily="34" charset="0"/>
              </a:rPr>
              <a:t>Master Educator Program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70" y="1457214"/>
            <a:ext cx="3555993" cy="940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9000" y="3446157"/>
            <a:ext cx="73660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Our mission is to provide inspiring professional development opportunities and artistic music collaborations for music educators at the local, state and national levels. 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969" t="70856" r="13360"/>
          <a:stretch/>
        </p:blipFill>
        <p:spPr>
          <a:xfrm>
            <a:off x="8566" y="5617939"/>
            <a:ext cx="9126869" cy="3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8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087803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  <a:cs typeface="Times New Roman"/>
              </a:rPr>
              <a:t>Why?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533400" y="1600201"/>
            <a:ext cx="7924800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pressionistic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pressionistic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427038" y="1143000"/>
            <a:ext cx="2978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is. . .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581025" y="3657600"/>
            <a:ext cx="284983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 is. . .</a:t>
            </a:r>
            <a:endParaRPr lang="en-US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  <p:bldP spid="71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>
            <a:extLst>
              <a:ext uri="{FF2B5EF4-FFF2-40B4-BE49-F238E27FC236}">
                <a16:creationId xmlns:a16="http://schemas.microsoft.com/office/drawing/2014/main" id="{B8C448E9-EF88-B94A-BB73-597B5803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focus on these </a:t>
            </a:r>
            <a:r>
              <a:rPr lang="en-US" altLang="en-US" sz="4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 C’s</a:t>
            </a:r>
            <a:r>
              <a:rPr lang="en-US" alt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is essential </a:t>
            </a:r>
          </a:p>
          <a:p>
            <a:pPr algn="ctr"/>
            <a:r>
              <a:rPr lang="en-US" alt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 prepare students for their future.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226" name="Rectangle 10">
            <a:extLst>
              <a:ext uri="{FF2B5EF4-FFF2-40B4-BE49-F238E27FC236}">
                <a16:creationId xmlns:a16="http://schemas.microsoft.com/office/drawing/2014/main" id="{31345080-F101-D146-8B4C-D9AF36D23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895972"/>
            <a:ext cx="44196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buFont typeface="Arial" panose="020B0604020202020204" pitchFamily="34" charset="0"/>
              <a:buNone/>
            </a:pPr>
            <a:r>
              <a:rPr lang="en-US" alt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alt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reativity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ritical Thinking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ollaboration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onfidence</a:t>
            </a:r>
          </a:p>
          <a:p>
            <a:r>
              <a:rPr lang="en-US" alt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ommunication </a:t>
            </a:r>
          </a:p>
          <a:p>
            <a:pPr algn="l">
              <a:buFont typeface="Arial" panose="020B0604020202020204" pitchFamily="34" charset="0"/>
              <a:buNone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486" name="Rectangle 1030">
            <a:extLst>
              <a:ext uri="{FF2B5EF4-FFF2-40B4-BE49-F238E27FC236}">
                <a16:creationId xmlns:a16="http://schemas.microsoft.com/office/drawing/2014/main" id="{B3BD0F22-1B27-914C-8D5C-AB4DF34CB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562600"/>
            <a:ext cx="32454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Therefore. . .</a:t>
            </a:r>
          </a:p>
        </p:txBody>
      </p:sp>
      <p:pic>
        <p:nvPicPr>
          <p:cNvPr id="8" name="Picture 7" descr="Colorful music brain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454" y="1836166"/>
            <a:ext cx="3807204" cy="45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8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/>
      <p:bldP spid="204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0" y="196262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Music Skills Practice Room is. . 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F0EA258-0D63-6542-960F-954CFADBF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86470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en-US" sz="96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Life Skills</a:t>
            </a:r>
            <a:r>
              <a:rPr lang="en-US" sz="9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Practice Room</a:t>
            </a:r>
            <a:endParaRPr lang="en-US" sz="9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374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The </a:t>
            </a:r>
            <a:r>
              <a:rPr lang="en-US" sz="3200" u="sng" dirty="0">
                <a:solidFill>
                  <a:srgbClr val="FFFF00"/>
                </a:solidFill>
              </a:rPr>
              <a:t>Life Skills</a:t>
            </a:r>
            <a:r>
              <a:rPr lang="en-US" sz="3200" dirty="0">
                <a:solidFill>
                  <a:srgbClr val="FFFF00"/>
                </a:solidFill>
              </a:rPr>
              <a:t> Practice Room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44135" y="1236870"/>
            <a:ext cx="770076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1.	</a:t>
            </a:r>
            <a:r>
              <a:rPr lang="en-US" sz="4000" u="sng" dirty="0">
                <a:solidFill>
                  <a:srgbClr val="FFFF00"/>
                </a:solidFill>
              </a:rPr>
              <a:t>C</a:t>
            </a:r>
            <a:r>
              <a:rPr lang="en-US" sz="4000" u="sng" dirty="0"/>
              <a:t>reativity</a:t>
            </a:r>
            <a:r>
              <a:rPr lang="en-US" sz="4000" dirty="0"/>
              <a:t> (Innovation). . .</a:t>
            </a:r>
          </a:p>
          <a:p>
            <a:pPr lvl="1"/>
            <a:endParaRPr lang="en-US" sz="4000" dirty="0"/>
          </a:p>
          <a:p>
            <a:pPr lvl="1"/>
            <a:r>
              <a:rPr lang="en-US" sz="4000" dirty="0"/>
              <a:t>	Ability to </a:t>
            </a:r>
            <a:r>
              <a:rPr lang="en-US" sz="4000" u="sng" dirty="0">
                <a:solidFill>
                  <a:srgbClr val="FFFF00"/>
                </a:solidFill>
              </a:rPr>
              <a:t>create new and more </a:t>
            </a:r>
          </a:p>
          <a:p>
            <a:pPr lvl="1"/>
            <a:r>
              <a:rPr lang="en-US" sz="4000" dirty="0">
                <a:solidFill>
                  <a:srgbClr val="FFFF00"/>
                </a:solidFill>
              </a:rPr>
              <a:t>	</a:t>
            </a:r>
            <a:r>
              <a:rPr lang="en-US" sz="4000" u="sng" dirty="0">
                <a:solidFill>
                  <a:srgbClr val="FFFF00"/>
                </a:solidFill>
              </a:rPr>
              <a:t>worthwhile ideas</a:t>
            </a:r>
            <a:r>
              <a:rPr lang="en-US" sz="4000" dirty="0"/>
              <a:t> and to work </a:t>
            </a:r>
          </a:p>
          <a:p>
            <a:pPr lvl="1"/>
            <a:r>
              <a:rPr lang="en-US" sz="4000" dirty="0"/>
              <a:t>	creatively with others.</a:t>
            </a:r>
          </a:p>
          <a:p>
            <a:pPr lvl="1"/>
            <a:endParaRPr lang="en-US" sz="4000" dirty="0"/>
          </a:p>
          <a:p>
            <a:pPr lvl="1"/>
            <a:r>
              <a:rPr lang="en-US" sz="4000" dirty="0"/>
              <a:t>	Create something that we don’t 	even know that we need!</a:t>
            </a:r>
          </a:p>
          <a:p>
            <a:pPr lvl="1"/>
            <a:endParaRPr lang="en-US" sz="4000" i="1" dirty="0"/>
          </a:p>
          <a:p>
            <a:endParaRPr lang="en-US" sz="40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heme/theme1.xml><?xml version="1.0" encoding="utf-8"?>
<a:theme xmlns:a="http://schemas.openxmlformats.org/drawingml/2006/main" name="Metropolitan">
  <a:themeElements>
    <a:clrScheme name="Custom 1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122458"/>
      </a:accent1>
      <a:accent2>
        <a:srgbClr val="679FF4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2014</TotalTime>
  <Words>555</Words>
  <Application>Microsoft Macintosh PowerPoint</Application>
  <PresentationFormat>On-screen Show (4:3)</PresentationFormat>
  <Paragraphs>177</Paragraphs>
  <Slides>40</Slides>
  <Notes>38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ＭＳ Ｐゴシック</vt:lpstr>
      <vt:lpstr>Arial</vt:lpstr>
      <vt:lpstr>Calibri</vt:lpstr>
      <vt:lpstr>Calibri Light</vt:lpstr>
      <vt:lpstr>Helvetica</vt:lpstr>
      <vt:lpstr>High Tower Text</vt:lpstr>
      <vt:lpstr>Times New Roman</vt:lpstr>
      <vt:lpstr>Metropolitan</vt:lpstr>
      <vt:lpstr>Marcia Neel           Master Educator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ARIntern</dc:creator>
  <cp:lastModifiedBy>Marcia Neel</cp:lastModifiedBy>
  <cp:revision>115</cp:revision>
  <dcterms:created xsi:type="dcterms:W3CDTF">2019-02-28T23:51:10Z</dcterms:created>
  <dcterms:modified xsi:type="dcterms:W3CDTF">2019-03-01T13:21:29Z</dcterms:modified>
</cp:coreProperties>
</file>