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tags/tag1.xml" ContentType="application/vnd.openxmlformats-officedocument.presentationml.tags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4069" r:id="rId1"/>
  </p:sldMasterIdLst>
  <p:notesMasterIdLst>
    <p:notesMasterId r:id="rId70"/>
  </p:notesMasterIdLst>
  <p:handoutMasterIdLst>
    <p:handoutMasterId r:id="rId71"/>
  </p:handoutMasterIdLst>
  <p:sldIdLst>
    <p:sldId id="500" r:id="rId2"/>
    <p:sldId id="501" r:id="rId3"/>
    <p:sldId id="502" r:id="rId4"/>
    <p:sldId id="503" r:id="rId5"/>
    <p:sldId id="504" r:id="rId6"/>
    <p:sldId id="505" r:id="rId7"/>
    <p:sldId id="506" r:id="rId8"/>
    <p:sldId id="507" r:id="rId9"/>
    <p:sldId id="508" r:id="rId10"/>
    <p:sldId id="509" r:id="rId11"/>
    <p:sldId id="510" r:id="rId12"/>
    <p:sldId id="511" r:id="rId13"/>
    <p:sldId id="512" r:id="rId14"/>
    <p:sldId id="513" r:id="rId15"/>
    <p:sldId id="514" r:id="rId16"/>
    <p:sldId id="515" r:id="rId17"/>
    <p:sldId id="516" r:id="rId18"/>
    <p:sldId id="517" r:id="rId19"/>
    <p:sldId id="518" r:id="rId20"/>
    <p:sldId id="519" r:id="rId21"/>
    <p:sldId id="520" r:id="rId22"/>
    <p:sldId id="521" r:id="rId23"/>
    <p:sldId id="522" r:id="rId24"/>
    <p:sldId id="523" r:id="rId25"/>
    <p:sldId id="524" r:id="rId26"/>
    <p:sldId id="534" r:id="rId27"/>
    <p:sldId id="418" r:id="rId28"/>
    <p:sldId id="259" r:id="rId29"/>
    <p:sldId id="367" r:id="rId30"/>
    <p:sldId id="345" r:id="rId31"/>
    <p:sldId id="373" r:id="rId32"/>
    <p:sldId id="374" r:id="rId33"/>
    <p:sldId id="420" r:id="rId34"/>
    <p:sldId id="368" r:id="rId35"/>
    <p:sldId id="392" r:id="rId36"/>
    <p:sldId id="431" r:id="rId37"/>
    <p:sldId id="442" r:id="rId38"/>
    <p:sldId id="401" r:id="rId39"/>
    <p:sldId id="531" r:id="rId40"/>
    <p:sldId id="532" r:id="rId41"/>
    <p:sldId id="537" r:id="rId42"/>
    <p:sldId id="427" r:id="rId43"/>
    <p:sldId id="443" r:id="rId44"/>
    <p:sldId id="444" r:id="rId45"/>
    <p:sldId id="445" r:id="rId46"/>
    <p:sldId id="412" r:id="rId47"/>
    <p:sldId id="353" r:id="rId48"/>
    <p:sldId id="413" r:id="rId49"/>
    <p:sldId id="354" r:id="rId50"/>
    <p:sldId id="379" r:id="rId51"/>
    <p:sldId id="376" r:id="rId52"/>
    <p:sldId id="525" r:id="rId53"/>
    <p:sldId id="526" r:id="rId54"/>
    <p:sldId id="527" r:id="rId55"/>
    <p:sldId id="357" r:id="rId56"/>
    <p:sldId id="430" r:id="rId57"/>
    <p:sldId id="358" r:id="rId58"/>
    <p:sldId id="359" r:id="rId59"/>
    <p:sldId id="361" r:id="rId60"/>
    <p:sldId id="395" r:id="rId61"/>
    <p:sldId id="362" r:id="rId62"/>
    <p:sldId id="369" r:id="rId63"/>
    <p:sldId id="364" r:id="rId64"/>
    <p:sldId id="365" r:id="rId65"/>
    <p:sldId id="417" r:id="rId66"/>
    <p:sldId id="419" r:id="rId67"/>
    <p:sldId id="535" r:id="rId68"/>
    <p:sldId id="536" r:id="rId69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CC66"/>
    <a:srgbClr val="FFDC77"/>
    <a:srgbClr val="006901"/>
    <a:srgbClr val="007701"/>
    <a:srgbClr val="003F00"/>
    <a:srgbClr val="C30101"/>
    <a:srgbClr val="0000FF"/>
    <a:srgbClr val="000000"/>
    <a:srgbClr val="FFFF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60" autoAdjust="0"/>
    <p:restoredTop sz="95513" autoAdjust="0"/>
  </p:normalViewPr>
  <p:slideViewPr>
    <p:cSldViewPr>
      <p:cViewPr>
        <p:scale>
          <a:sx n="100" d="100"/>
          <a:sy n="100" d="100"/>
        </p:scale>
        <p:origin x="-1304" y="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2520" y="-104"/>
      </p:cViewPr>
      <p:guideLst>
        <p:guide orient="horz" pos="2891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D8740342-88AF-394B-B732-DDB4ACA69DEA}" type="datetime1">
              <a:rPr lang="en-US"/>
              <a:pPr>
                <a:defRPr/>
              </a:pPr>
              <a:t>2/19/16</a:t>
            </a:fld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CD0701C-8767-7748-BB28-F52BB2FD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75A0A98-2420-AA46-97BE-521E26A34E3C}" type="datetime1">
              <a:rPr lang="en-US"/>
              <a:pPr>
                <a:defRPr/>
              </a:pPr>
              <a:t>2/19/16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1050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39AECCE-B0FE-4E46-839A-6B1EA38F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827501BC-4349-A844-BA03-C42FA1A8B46F}" type="slidenum">
              <a:rPr lang="en-US" sz="1200"/>
              <a:pPr algn="r" eaLnBrk="0" hangingPunct="0"/>
              <a:t>31</a:t>
            </a:fld>
            <a:endParaRPr lang="en-US" sz="12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32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33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68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64C40B-BD92-904B-B0D1-39491AF29CEA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35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36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37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39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40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41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42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43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44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45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46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47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48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3249C-0124-C842-94CC-967B691BC945}" type="slidenum">
              <a:rPr lang="en-US">
                <a:latin typeface="Times" charset="0"/>
              </a:rPr>
              <a:pPr/>
              <a:t>49</a:t>
            </a:fld>
            <a:endParaRPr lang="en-US">
              <a:latin typeface="Times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50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51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52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53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54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796D4-2468-D241-AEE4-66E9989D8D25}" type="slidenum">
              <a:rPr lang="en-US">
                <a:latin typeface="Times" charset="0"/>
              </a:rPr>
              <a:pPr/>
              <a:t>55</a:t>
            </a:fld>
            <a:endParaRPr lang="en-US">
              <a:latin typeface="Times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56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34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22F2C-74E5-1B42-B6C2-D65B614F5CB8}" type="slidenum">
              <a:rPr lang="en-US">
                <a:latin typeface="Times" charset="0"/>
              </a:rPr>
              <a:pPr/>
              <a:t>57</a:t>
            </a:fld>
            <a:endParaRPr lang="en-US">
              <a:latin typeface="Times" charset="0"/>
            </a:endParaRPr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EA7B2-6225-2841-AD00-BA1FADCBDB0A}" type="slidenum">
              <a:rPr lang="en-US">
                <a:latin typeface="Times" charset="0"/>
              </a:rPr>
              <a:pPr/>
              <a:t>58</a:t>
            </a:fld>
            <a:endParaRPr lang="en-US">
              <a:latin typeface="Times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64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65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66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67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68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26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2CC2A0-207B-324C-9854-DFDA1863FDE1}" type="datetime1">
              <a:rPr lang="en-US" smtClean="0"/>
              <a:pPr>
                <a:defRPr/>
              </a:pPr>
              <a:t>2/19/16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EA901-911E-8F4B-ADE6-4DAAFA38A1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347133-5F69-4640-A4AA-4405A49ED681}" type="datetime1">
              <a:rPr lang="en-US" smtClean="0"/>
              <a:pPr>
                <a:defRPr/>
              </a:pPr>
              <a:t>2/19/16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298BF-2ED1-C641-8AF2-D62E0FB0FC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28916-3468-0F48-8867-0723C64D51C4}" type="datetime1">
              <a:rPr lang="en-US" smtClean="0"/>
              <a:pPr>
                <a:defRPr/>
              </a:pPr>
              <a:t>2/19/16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830AD8-A0C4-9245-9CC9-F064FDAEB2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2/19/16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2895-75B7-7F42-B0DA-5DCF2C23CB47}" type="datetime1">
              <a:rPr lang="en-US"/>
              <a:pPr>
                <a:defRPr/>
              </a:pPr>
              <a:t>2/19/16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ABC7-3438-0242-9902-1569626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2/19/16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69239-3426-2942-8EA9-48A848B123C2}" type="datetime1">
              <a:rPr lang="en-US"/>
              <a:pPr>
                <a:defRPr/>
              </a:pPr>
              <a:t>2/19/16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A4C9D-5E3E-F844-B17C-D86FA4D50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66F8-CE87-8B43-BAE2-65CDED238B66}" type="datetime1">
              <a:rPr lang="en-US" smtClean="0"/>
              <a:pPr>
                <a:defRPr/>
              </a:pPr>
              <a:t>2/19/16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44613-3C06-4C49-AAF4-D49BC73B3724}" type="datetime1">
              <a:rPr lang="en-US" smtClean="0"/>
              <a:pPr>
                <a:defRPr/>
              </a:pPr>
              <a:t>2/19/16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2BA3FF-04C3-304C-AFAC-535F33ABCD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AF616D-1AB2-584A-ABDC-F8AFEBF9E4D3}" type="datetime1">
              <a:rPr lang="en-US" smtClean="0"/>
              <a:pPr>
                <a:defRPr/>
              </a:pPr>
              <a:t>2/19/16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A3C15-6233-A445-AFD5-FCAA310809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FD230F-A3F0-5041-8E23-129B9FF44FF8}" type="datetime1">
              <a:rPr lang="en-US" smtClean="0"/>
              <a:pPr>
                <a:defRPr/>
              </a:pPr>
              <a:t>2/19/16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15CF69-2477-6646-8D09-BB92A8E738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AF37C9-2858-2148-A578-424EB224237F}" type="datetime1">
              <a:rPr lang="en-US" smtClean="0"/>
              <a:pPr>
                <a:defRPr/>
              </a:pPr>
              <a:t>2/19/16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FBA6AC-771E-6B4B-A2B5-C6E1E0B157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818DE9-B5AB-A045-89EF-2CB70DA3856F}" type="datetime1">
              <a:rPr lang="en-US" smtClean="0"/>
              <a:pPr>
                <a:defRPr/>
              </a:pPr>
              <a:t>2/19/16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258C2-9E0C-F843-94B0-06B40E8DF8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1F48C1-105D-9946-8B5E-4E7A0D78D215}" type="datetime1">
              <a:rPr lang="en-US" smtClean="0"/>
              <a:pPr>
                <a:defRPr/>
              </a:pPr>
              <a:t>2/19/16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B5DC3-9D3E-EE47-91E6-964F596B2A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6CA918-6897-3547-9585-3256AAB893D3}" type="datetime1">
              <a:rPr lang="en-US" smtClean="0"/>
              <a:pPr>
                <a:defRPr/>
              </a:pPr>
              <a:t>2/19/16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4FF567-FC49-4B4E-BB0F-A4A90FB61F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232422-39F9-8E4E-9D55-B4F015B40938}" type="datetime1">
              <a:rPr lang="en-US" smtClean="0"/>
              <a:pPr>
                <a:defRPr/>
              </a:pPr>
              <a:t>2/19/16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5C1D2B-DEBA-2D44-B1C4-CDFCB62A1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  <p:sldLayoutId id="2147484083" r:id="rId14"/>
    <p:sldLayoutId id="2147484084" r:id="rId1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4.png"/><Relationship Id="rId5" Type="http://schemas.openxmlformats.org/officeDocument/2006/relationships/image" Target="../media/image1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5.png"/><Relationship Id="rId1" Type="http://schemas.openxmlformats.org/officeDocument/2006/relationships/video" Target="file://localhost/Users/marcianeel/Desktop/Projects/OKMEA%202014/OKMEA%20PPTS/1%20R&amp;R%20PPT/OKMEA%20R&amp;R%20Videos/Video%20of%20Dan%20copy.MOV" TargetMode="Externa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48.png"/><Relationship Id="rId1" Type="http://schemas.openxmlformats.org/officeDocument/2006/relationships/video" Target="file://localhost/Users/marcianeel/Desktop/NJMEA%202016%20PPT%20Videos:Graphics/PPT%20Slide%2040%20Mariachi%20Performance:Bailey%20copy.mov" TargetMode="External"/><Relationship Id="rId2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54.png"/><Relationship Id="rId1" Type="http://schemas.openxmlformats.org/officeDocument/2006/relationships/video" Target="file://localhost/Users/marcianeel/Desktop/NJMEA%202016%20PPT%20Videos:Graphics/PPT%20Slide%2043%20Parent%20Band.mp4" TargetMode="External"/><Relationship Id="rId2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60.png"/><Relationship Id="rId1" Type="http://schemas.openxmlformats.org/officeDocument/2006/relationships/video" Target="file://localhost/Users/marcianeel/Desktop/NJMEA%202016%20PPT%20Videos:Graphics/PPT%20Slide%2045%20Why%20Kids%20Stay%20in%20Band.mp4" TargetMode="External"/><Relationship Id="rId2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7.png"/><Relationship Id="rId5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70.png"/><Relationship Id="rId1" Type="http://schemas.openxmlformats.org/officeDocument/2006/relationships/video" Target="file://localhost/Users/marcianeel/Desktop/NJMEA%202016%20PPT%20Videos:Graphics/PPT%20Slide%2053%20There%20Is%20A%20Place.mp4" TargetMode="External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75.png"/><Relationship Id="rId1" Type="http://schemas.openxmlformats.org/officeDocument/2006/relationships/video" Target="file://localhost/Users/marcianeel/Desktop/Projects/OKMEA%202014/OKMEA%20PPTS/1%20R&amp;R%20PPT/OKMEA%20R&amp;R%20Videos/22%20First%20Performance.mov" TargetMode="External"/><Relationship Id="rId2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24.png"/><Relationship Id="rId1" Type="http://schemas.openxmlformats.org/officeDocument/2006/relationships/video" Target="file://localhost/Users/marcianeel/Desktop/Projects/OKMEA%202014/OKMEA%20PPTS/1%20R&amp;R%20PPT/OKMEA%20R&amp;R%20Videos/37%20MAC_DrTim.mp4" TargetMode="External"/><Relationship Id="rId2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83.png"/><Relationship Id="rId5" Type="http://schemas.openxmlformats.org/officeDocument/2006/relationships/image" Target="../media/image11.jpe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2.png"/><Relationship Id="rId12" Type="http://schemas.openxmlformats.org/officeDocument/2006/relationships/image" Target="../media/image93.png"/><Relationship Id="rId13" Type="http://schemas.openxmlformats.org/officeDocument/2006/relationships/image" Target="../media/image94.png"/><Relationship Id="rId14" Type="http://schemas.openxmlformats.org/officeDocument/2006/relationships/image" Target="../media/image95.jpeg"/><Relationship Id="rId15" Type="http://schemas.openxmlformats.org/officeDocument/2006/relationships/image" Target="../media/image82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jpeg"/><Relationship Id="rId6" Type="http://schemas.openxmlformats.org/officeDocument/2006/relationships/image" Target="../media/image87.png"/><Relationship Id="rId7" Type="http://schemas.openxmlformats.org/officeDocument/2006/relationships/image" Target="../media/image88.jpeg"/><Relationship Id="rId8" Type="http://schemas.openxmlformats.org/officeDocument/2006/relationships/image" Target="../media/image89.jpeg"/><Relationship Id="rId9" Type="http://schemas.openxmlformats.org/officeDocument/2006/relationships/image" Target="../media/image90.jpeg"/><Relationship Id="rId10" Type="http://schemas.openxmlformats.org/officeDocument/2006/relationships/image" Target="../media/image91.jpeg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2.png"/><Relationship Id="rId12" Type="http://schemas.openxmlformats.org/officeDocument/2006/relationships/image" Target="../media/image93.png"/><Relationship Id="rId13" Type="http://schemas.openxmlformats.org/officeDocument/2006/relationships/image" Target="../media/image94.png"/><Relationship Id="rId14" Type="http://schemas.openxmlformats.org/officeDocument/2006/relationships/image" Target="../media/image95.jpeg"/><Relationship Id="rId15" Type="http://schemas.openxmlformats.org/officeDocument/2006/relationships/image" Target="../media/image82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jpeg"/><Relationship Id="rId6" Type="http://schemas.openxmlformats.org/officeDocument/2006/relationships/image" Target="../media/image87.png"/><Relationship Id="rId7" Type="http://schemas.openxmlformats.org/officeDocument/2006/relationships/image" Target="../media/image88.jpeg"/><Relationship Id="rId8" Type="http://schemas.openxmlformats.org/officeDocument/2006/relationships/image" Target="../media/image89.jpeg"/><Relationship Id="rId9" Type="http://schemas.openxmlformats.org/officeDocument/2006/relationships/image" Target="../media/image90.jpeg"/><Relationship Id="rId10" Type="http://schemas.openxmlformats.org/officeDocument/2006/relationships/image" Target="../media/image9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2971800"/>
            <a:ext cx="6172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purpose is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to enable more students to begin and continue in instrumental music programs.</a:t>
            </a:r>
            <a:endParaRPr lang="en-US" sz="4000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1430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The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Music Achievement Council (MAC)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is an action-oriented, non-profit organization whose sole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6" name="Picture 15" descr="Screen Shot 2015-12-04 at 9.10.0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514600"/>
            <a:ext cx="1304429" cy="3200400"/>
          </a:xfrm>
          <a:prstGeom prst="rect">
            <a:avLst/>
          </a:prstGeom>
          <a:effectLst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of: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00B000"/>
                </a:solidFill>
                <a:latin typeface="+mn-lt"/>
              </a:rPr>
              <a:t>Bridging the Gap between </a:t>
            </a:r>
          </a:p>
          <a:p>
            <a:pPr algn="ctr"/>
            <a:r>
              <a:rPr lang="en-US" sz="4800" b="1" i="1" dirty="0" smtClean="0">
                <a:solidFill>
                  <a:srgbClr val="00B000"/>
                </a:solidFill>
                <a:latin typeface="+mn-lt"/>
              </a:rPr>
              <a:t>Middle School and High School</a:t>
            </a:r>
            <a:endParaRPr lang="en-US" sz="4800" b="1" i="1" dirty="0">
              <a:solidFill>
                <a:srgbClr val="00B000"/>
              </a:solidFill>
              <a:latin typeface="+mn-lt"/>
            </a:endParaRPr>
          </a:p>
        </p:txBody>
      </p:sp>
      <p:pic>
        <p:nvPicPr>
          <p:cNvPr id="9" name="Picture 8" descr="Bridging the Gap Cover:U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219200"/>
            <a:ext cx="3352800" cy="4635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5562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  <a:latin typeface="+mn-lt"/>
              </a:rPr>
              <a:t>The First Performance Demo Concert for Band and/or Orchestra 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features sheet music, parts, sample letters, programs and student certificates for beginning ensembles. Students can perform a composition in seven short weeks with the materials provided!</a:t>
            </a:r>
            <a:endParaRPr lang="en-US" sz="3200" i="1" dirty="0" smtClean="0">
              <a:solidFill>
                <a:schemeClr val="bg1"/>
              </a:solidFill>
              <a:latin typeface="+mn-lt"/>
            </a:endParaRPr>
          </a:p>
          <a:p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914400"/>
            <a:ext cx="2362200" cy="295364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819400"/>
            <a:ext cx="2514600" cy="290338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1" name="Picture 10" descr="Greg Bim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19400"/>
            <a:ext cx="2743200" cy="2743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418436" y="2362200"/>
            <a:ext cx="21921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Greg </a:t>
            </a:r>
            <a:r>
              <a:rPr lang="en-US" sz="3200" b="1" i="1" dirty="0" err="1" smtClean="0">
                <a:solidFill>
                  <a:srgbClr val="FFFFFF"/>
                </a:solidFill>
                <a:latin typeface="+mn-lt"/>
              </a:rPr>
              <a:t>Bimm</a:t>
            </a:r>
            <a:endParaRPr lang="en-US" sz="3200" b="1" i="1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6750" y="2514600"/>
            <a:ext cx="31986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Charlie </a:t>
            </a:r>
            <a:r>
              <a:rPr lang="en-US" sz="3200" b="1" i="1" dirty="0" err="1" smtClean="0">
                <a:solidFill>
                  <a:srgbClr val="FFFFFF"/>
                </a:solidFill>
                <a:latin typeface="+mn-lt"/>
              </a:rPr>
              <a:t>Menghini</a:t>
            </a:r>
            <a:endParaRPr lang="en-US" sz="3200" b="1" i="1" dirty="0">
              <a:latin typeface="+mn-lt"/>
            </a:endParaRPr>
          </a:p>
        </p:txBody>
      </p:sp>
      <p:pic>
        <p:nvPicPr>
          <p:cNvPr id="14" name="Picture 13" descr="Charlie Menghini-USED THIS 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71800"/>
            <a:ext cx="2159000" cy="305268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3727" y="2362200"/>
            <a:ext cx="23568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Marcia Neel</a:t>
            </a:r>
            <a:endParaRPr lang="en-US" sz="3200" b="1" i="1" dirty="0">
              <a:latin typeface="+mn-lt"/>
            </a:endParaRPr>
          </a:p>
        </p:txBody>
      </p:sp>
      <p:pic>
        <p:nvPicPr>
          <p:cNvPr id="10" name="Picture 9" descr="Screen Shot 2015-12-04 at 9.37.2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833255"/>
            <a:ext cx="2438400" cy="288174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2362200"/>
            <a:ext cx="22781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Terry Shade</a:t>
            </a:r>
            <a:endParaRPr lang="en-US" sz="3200" b="1" i="1" dirty="0">
              <a:latin typeface="+mn-lt"/>
            </a:endParaRPr>
          </a:p>
        </p:txBody>
      </p:sp>
      <p:pic>
        <p:nvPicPr>
          <p:cNvPr id="11" name="Picture 10" descr="Terry Shad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819400"/>
            <a:ext cx="2451100" cy="27813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 descr="3-12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086600" cy="461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7" name="Picture 6" descr="Research Tells U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429000"/>
            <a:ext cx="2537209" cy="25654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47916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+mn-lt"/>
              </a:rPr>
              <a:t>Music making has been </a:t>
            </a:r>
            <a:r>
              <a:rPr lang="en-US" sz="3600" i="1" u="sng" dirty="0" smtClean="0">
                <a:solidFill>
                  <a:srgbClr val="FFFF00"/>
                </a:solidFill>
                <a:latin typeface="+mn-lt"/>
              </a:rPr>
              <a:t>scientifically </a:t>
            </a:r>
            <a:r>
              <a:rPr lang="en-US" sz="3600" i="1" dirty="0" smtClean="0">
                <a:solidFill>
                  <a:schemeClr val="bg1"/>
                </a:solidFill>
                <a:latin typeface="+mn-lt"/>
              </a:rPr>
              <a:t>proven to:</a:t>
            </a:r>
          </a:p>
          <a:p>
            <a:endParaRPr lang="en-US" sz="4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Exercise the brain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+mn-lt"/>
              </a:rPr>
              <a:t>   </a:t>
            </a:r>
            <a:endParaRPr lang="en-US" sz="40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2098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Inspire creativity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8194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Increase productivity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+mn-lt"/>
              </a:rPr>
              <a:t>         </a:t>
            </a:r>
            <a:endParaRPr lang="en-US" sz="40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34290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Fight memory loss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    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40386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Reduce stress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+mn-lt"/>
              </a:rPr>
              <a:t>               </a:t>
            </a:r>
            <a:endParaRPr lang="en-US" sz="40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7600" y="4648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Lower blood pressure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           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221069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Build confidence</a:t>
            </a:r>
            <a:endParaRPr lang="en-US" sz="4000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5824716"/>
            <a:ext cx="701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Stave off depression</a:t>
            </a:r>
          </a:p>
          <a:p>
            <a:pPr algn="ctr"/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ATTENDANCE RATES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87%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Attendance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93%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Attendance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Attendance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DISCIPLINE REPORTS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FELL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4.34</a:t>
            </a:r>
            <a:r>
              <a:rPr lang="en-US" sz="4000" dirty="0" smtClean="0">
                <a:solidFill>
                  <a:srgbClr val="FFCC00"/>
                </a:solidFill>
                <a:latin typeface="+mn-lt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over 4 years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3.23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over 4 years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3.75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over 4 years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722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" name="Content Placeholder 4" descr="07_Img2362_LOW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33800" y="3505200"/>
            <a:ext cx="4016568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57200" y="914400"/>
            <a:ext cx="795403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96 percent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 public school principals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believe that participating in music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education encourages and motivates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students to stay in school longer.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(Harris Poll) </a:t>
            </a:r>
            <a:endParaRPr lang="en-US" sz="4000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GPAs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2.51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2.89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Average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2.61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GRADUATION RATES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8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60%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Average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81%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ACT SCORES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83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191000" y="29718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16.95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17.20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191000" y="41910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19.58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18.67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191000" y="35814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17.64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17.62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WHAT WAS LEARNED?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0668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The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MORE</a:t>
            </a:r>
            <a:r>
              <a:rPr lang="en-US" sz="4800" i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a student participates in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MUSIC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, </a:t>
            </a:r>
          </a:p>
          <a:p>
            <a:pPr algn="ctr"/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the more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POSITIVE 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these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BENEFITS 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become. </a:t>
            </a:r>
            <a:endParaRPr lang="en-US" sz="48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359382"/>
            <a:ext cx="7162800" cy="2422418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pic>
        <p:nvPicPr>
          <p:cNvPr id="10" name="Content Placeholder 4" descr="07_Img2362_LOW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1045" y="2895600"/>
            <a:ext cx="516415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914400"/>
            <a:ext cx="8684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Music has the power of producing a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certain effect on the moral character of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 the soul.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	</a:t>
            </a:r>
            <a:endParaRPr lang="en-US" sz="4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2133600"/>
            <a:ext cx="26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. . . Aristotle</a:t>
            </a:r>
            <a:endParaRPr lang="en-US" sz="4000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1219200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Music furnishes a delightful recreation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for the hours of respite from the cares of the day, and lasts us through life.</a:t>
            </a:r>
          </a:p>
        </p:txBody>
      </p:sp>
      <p:pic>
        <p:nvPicPr>
          <p:cNvPr id="7" name="Picture 6" descr="Screen Shot 2015-12-08 at 5.4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3728703" cy="425608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95800" y="5181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. . . Thomas Jefferson</a:t>
            </a:r>
            <a:endParaRPr lang="en-US" sz="4000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030"/>
          <p:cNvSpPr txBox="1">
            <a:spLocks noChangeArrowheads="1"/>
          </p:cNvSpPr>
          <p:nvPr/>
        </p:nvSpPr>
        <p:spPr bwMode="auto">
          <a:xfrm>
            <a:off x="0" y="6096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i="1" dirty="0" err="1" smtClean="0">
                <a:solidFill>
                  <a:srgbClr val="006901"/>
                </a:solidFill>
                <a:latin typeface="+mn-lt"/>
              </a:rPr>
              <a:t>www.MusicAchievementCouncil.org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00690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616" y="147587"/>
            <a:ext cx="1044384" cy="1300213"/>
          </a:xfrm>
          <a:prstGeom prst="rect">
            <a:avLst/>
          </a:prstGeom>
        </p:spPr>
      </p:pic>
      <p:pic>
        <p:nvPicPr>
          <p:cNvPr id="25" name="Picture 24" descr="Screen Shot 2015-12-04 at 9.10.01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0"/>
            <a:ext cx="1216431" cy="2984500"/>
          </a:xfrm>
          <a:prstGeom prst="rect">
            <a:avLst/>
          </a:prstGeom>
        </p:spPr>
      </p:pic>
      <p:pic>
        <p:nvPicPr>
          <p:cNvPr id="34" name="Picture 33" descr="Music &amp; Arts Transp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4128008"/>
            <a:ext cx="2514600" cy="748792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0" y="2362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30101"/>
                </a:solidFill>
                <a:latin typeface="+mn-lt"/>
              </a:rPr>
              <a:t>Marcia Neel</a:t>
            </a:r>
            <a:endParaRPr lang="en-US" sz="4000" b="1" dirty="0">
              <a:solidFill>
                <a:srgbClr val="C30101"/>
              </a:solidFill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09800" y="4724400"/>
            <a:ext cx="1633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Denise Collins</a:t>
            </a:r>
            <a:endParaRPr lang="en-US" sz="2000" dirty="0"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17688" y="5638800"/>
            <a:ext cx="1530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Nick Moreno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67400" y="4705290"/>
            <a:ext cx="1284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  <a:latin typeface="+mj-lt"/>
              </a:rPr>
              <a:t>Renier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 Fee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1" name="Picture 20" descr="JW_Pepper_logo copy.png"/>
          <p:cNvPicPr>
            <a:picLocks noChangeAspect="1"/>
          </p:cNvPicPr>
          <p:nvPr/>
        </p:nvPicPr>
        <p:blipFill>
          <a:blip r:embed="rId7">
            <a:lum bright="-4000" contrast="-2000"/>
            <a:alphaModFix/>
          </a:blip>
          <a:stretch>
            <a:fillRect/>
          </a:stretch>
        </p:blipFill>
        <p:spPr>
          <a:xfrm>
            <a:off x="1676400" y="3962400"/>
            <a:ext cx="2527300" cy="838200"/>
          </a:xfrm>
          <a:prstGeom prst="rect">
            <a:avLst/>
          </a:prstGeom>
        </p:spPr>
      </p:pic>
      <p:pic>
        <p:nvPicPr>
          <p:cNvPr id="26" name="Picture 25" descr="The Music Shop copy.png"/>
          <p:cNvPicPr>
            <a:picLocks noChangeAspect="1"/>
          </p:cNvPicPr>
          <p:nvPr/>
        </p:nvPicPr>
        <p:blipFill>
          <a:blip r:embed="rId8">
            <a:lum bright="-11000"/>
            <a:alphaModFix/>
          </a:blip>
          <a:stretch>
            <a:fillRect/>
          </a:stretch>
        </p:blipFill>
        <p:spPr>
          <a:xfrm>
            <a:off x="304800" y="4724400"/>
            <a:ext cx="3886200" cy="1133475"/>
          </a:xfrm>
          <a:prstGeom prst="rect">
            <a:avLst/>
          </a:prstGeom>
        </p:spPr>
      </p:pic>
      <p:pic>
        <p:nvPicPr>
          <p:cNvPr id="16" name="Picture 15" descr="NJMEA Logo Transparent.png"/>
          <p:cNvPicPr>
            <a:picLocks noChangeAspect="1"/>
          </p:cNvPicPr>
          <p:nvPr/>
        </p:nvPicPr>
        <p:blipFill>
          <a:blip r:embed="rId9">
            <a:alphaModFix amt="45000"/>
          </a:blip>
          <a:stretch>
            <a:fillRect/>
          </a:stretch>
        </p:blipFill>
        <p:spPr>
          <a:xfrm>
            <a:off x="3200400" y="-228600"/>
            <a:ext cx="2360040" cy="2590800"/>
          </a:xfrm>
          <a:prstGeom prst="rect">
            <a:avLst/>
          </a:prstGeom>
        </p:spPr>
      </p:pic>
      <p:pic>
        <p:nvPicPr>
          <p:cNvPr id="17" name="Picture 16" descr="NASMD Logo:Green on Whit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7800" y="5156200"/>
            <a:ext cx="2438400" cy="711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9200" y="152400"/>
            <a:ext cx="71288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n-lt"/>
              </a:rPr>
              <a:t>January 29, 2016   2:30 PM  Raritan Room</a:t>
            </a:r>
            <a:endParaRPr lang="en-US" sz="3200" dirty="0">
              <a:latin typeface="+mn-lt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0" y="12954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You </a:t>
            </a:r>
            <a:r>
              <a:rPr lang="en-US" sz="3600" b="1" i="1" u="sng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CAN</a:t>
            </a:r>
            <a:r>
              <a:rPr lang="en-US" sz="36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Successfully Recruit and Retain</a:t>
            </a:r>
          </a:p>
          <a:p>
            <a:pPr algn="ctr"/>
            <a:r>
              <a:rPr lang="en-US" sz="36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Even </a:t>
            </a:r>
            <a:r>
              <a:rPr lang="en-US" sz="3600" b="1" i="1" u="sng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MORE</a:t>
            </a:r>
            <a:r>
              <a:rPr lang="en-US" sz="36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Students!</a:t>
            </a:r>
            <a:endParaRPr lang="en-US" sz="3600" dirty="0">
              <a:solidFill>
                <a:srgbClr val="C30101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Rectangle 1030"/>
          <p:cNvSpPr txBox="1">
            <a:spLocks noChangeArrowheads="1"/>
          </p:cNvSpPr>
          <p:nvPr/>
        </p:nvSpPr>
        <p:spPr bwMode="auto">
          <a:xfrm>
            <a:off x="0" y="3429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i="1" dirty="0" err="1" smtClean="0">
                <a:solidFill>
                  <a:srgbClr val="006901"/>
                </a:solidFill>
                <a:latin typeface="+mn-lt"/>
              </a:rPr>
              <a:t>www.MusicEdConsultants.net</a:t>
            </a:r>
            <a:r>
              <a:rPr lang="en-US" sz="3200" b="1" i="1" dirty="0" smtClean="0">
                <a:solidFill>
                  <a:srgbClr val="006901"/>
                </a:solidFill>
                <a:latin typeface="+mn-lt"/>
              </a:rPr>
              <a:t>/conference-materials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00690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Rectangle 1030"/>
          <p:cNvSpPr txBox="1">
            <a:spLocks noChangeArrowheads="1"/>
          </p:cNvSpPr>
          <p:nvPr/>
        </p:nvSpPr>
        <p:spPr bwMode="auto">
          <a:xfrm>
            <a:off x="0" y="29718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b="1" i="1" dirty="0" smtClean="0">
                <a:solidFill>
                  <a:srgbClr val="006901"/>
                </a:solidFill>
                <a:latin typeface="+mn-lt"/>
              </a:rPr>
              <a:t>PPT, session, and videos will be posted online at: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00690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Today’s Session</a:t>
            </a:r>
            <a:endParaRPr lang="en-US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-2753" r="-2753"/>
          <a:stretch>
            <a:fillRect/>
          </a:stretch>
        </p:blipFill>
        <p:spPr>
          <a:xfrm>
            <a:off x="533400" y="1219200"/>
            <a:ext cx="4038600" cy="43021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371600"/>
            <a:ext cx="3733800" cy="4302125"/>
          </a:xfrm>
        </p:spPr>
        <p:txBody>
          <a:bodyPr>
            <a:noAutofit/>
          </a:bodyPr>
          <a:lstStyle/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Recruiting</a:t>
            </a:r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dirty="0">
              <a:solidFill>
                <a:srgbClr val="FFFFFF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Retaining</a:t>
            </a:r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dirty="0" smtClean="0">
              <a:solidFill>
                <a:srgbClr val="FFFFFF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First Performance Concert </a:t>
            </a:r>
            <a:endParaRPr lang="en-US" b="1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1242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352800" y="1524000"/>
            <a:ext cx="53340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381000" y="2057400"/>
            <a:ext cx="5029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12 </a:t>
            </a: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pages of proven methods</a:t>
            </a: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10 pages of sample forms</a:t>
            </a:r>
            <a:endParaRPr lang="en-US" sz="3200" dirty="0" smtClean="0">
              <a:solidFill>
                <a:schemeClr val="bg1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n-lt"/>
            </a:endParaRP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Guidelines </a:t>
            </a: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for</a:t>
            </a: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directors</a:t>
            </a:r>
          </a:p>
        </p:txBody>
      </p:sp>
      <p:sp>
        <p:nvSpPr>
          <p:cNvPr id="25606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    Materials Available for You to Use. . .        A Year-Round Planner</a:t>
            </a:r>
            <a:endParaRPr lang="en-US" sz="3200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47955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1028" descr="DSC_00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412426">
            <a:off x="448857" y="1708391"/>
            <a:ext cx="4038600" cy="259873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24963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1295400"/>
            <a:ext cx="4648200" cy="4953000"/>
          </a:xfrm>
          <a:effectLst/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will be interested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All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will have an equal opportunity to succeed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Music is an integral part of their </a:t>
            </a: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total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education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is eagerly welcome-- regardless of talent or ability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want to play because it looks like </a:t>
            </a: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fun</a:t>
            </a:r>
            <a:endParaRPr lang="en-US" sz="2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76600" cy="365125"/>
          </a:xfrm>
          <a:noFill/>
          <a:effectLst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Fundamental Beliefs of </a:t>
            </a:r>
            <a:b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Effective Recruiters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133600" y="990600"/>
            <a:ext cx="6781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	An interactive poll confirms that music education at an early age greatly increases the likelihood that a child will grow up to seek higher education and ultimately even earn a higher salary.          </a:t>
            </a:r>
            <a:r>
              <a:rPr lang="en-US" sz="4000" i="1" dirty="0" smtClean="0">
                <a:solidFill>
                  <a:srgbClr val="FFFFFF"/>
                </a:solidFill>
              </a:rPr>
              <a:t>(2007 Harris Poll)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</a:rPr>
              <a:t>	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icture 4" descr="trumpetcloseup"/>
          <p:cNvPicPr>
            <a:picLocks noGrp="1"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337" y="1408624"/>
            <a:ext cx="2404063" cy="362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Attracting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701" name="Picture 4" descr="4-DSC_0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286844">
            <a:off x="351087" y="1872573"/>
            <a:ext cx="4445000" cy="2895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524000"/>
            <a:ext cx="4038600" cy="4876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Foster student 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interest through </a:t>
            </a:r>
            <a:r>
              <a:rPr lang="en-US" sz="2800" b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visibility</a:t>
            </a:r>
            <a:endParaRPr lang="en-US" sz="2800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Inform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 of benefits of music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Build and nurture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support among administration &amp; classroom 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teachers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None/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69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9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5"/>
          <p:cNvSpPr txBox="1">
            <a:spLocks noGrp="1"/>
          </p:cNvSpPr>
          <p:nvPr/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Recruiting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Recruiting is a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YEAR-ROUND</a:t>
            </a:r>
            <a: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process including:</a:t>
            </a:r>
            <a: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295400"/>
            <a:ext cx="8382000" cy="4953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8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REGULAR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visits 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with feeder programs/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teachers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endParaRPr lang="en-US" sz="12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EFFECTIVE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 Bulletin boards, school newsletters, PTA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and school announcements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, concert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programs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endParaRPr lang="en-US" sz="12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Mass concerts with feeder programs 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INCLUDING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recorder classes</a:t>
            </a:r>
          </a:p>
          <a:p>
            <a:pPr>
              <a:lnSpc>
                <a:spcPct val="90000"/>
              </a:lnSpc>
              <a:buNone/>
            </a:pPr>
            <a:endParaRPr lang="en-US" sz="12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Recruitment meetings with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	students and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parents—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REACH OUT!</a:t>
            </a:r>
          </a:p>
          <a:p>
            <a:pPr>
              <a:lnSpc>
                <a:spcPct val="90000"/>
              </a:lnSpc>
              <a:buNone/>
            </a:pPr>
            <a:endParaRPr lang="en-US" sz="1200" b="1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Instrument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demos/petting zoos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Follow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ups – 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SHOW UP FOR EVERYTHING!</a:t>
            </a:r>
            <a:endParaRPr lang="en-US" sz="2800" b="1" i="1" u="sng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8" descr="Screen Shot 2015-04-10 at 8.24.2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819400"/>
            <a:ext cx="2005780" cy="2438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2819817"/>
            <a:ext cx="2171700" cy="326348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pPr algn="ctr"/>
            <a:endParaRPr lang="en-US" sz="16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 Students Early.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Video of Dan cop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12800" y="1524000"/>
            <a:ext cx="7569200" cy="429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What’s Really Important.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81400" y="990600"/>
            <a:ext cx="5791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20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Ensure </a:t>
            </a:r>
            <a:r>
              <a:rPr lang="en-US" sz="44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HIGH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quality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and fulfillment at 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each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rehearsal </a:t>
            </a:r>
            <a:endParaRPr lang="en-US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Your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ENTHUSIASM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matters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Be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friendly, approachable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have big dreams of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success—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give it to them!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It’s never to early to recruit</a:t>
            </a:r>
            <a:endParaRPr lang="en-US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Learning can be 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FUN!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				</a:t>
            </a:r>
            <a:r>
              <a:rPr lang="en-US" sz="36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SMILE</a:t>
            </a:r>
            <a:r>
              <a:rPr lang="en-US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3797" name="Picture 5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71600"/>
            <a:ext cx="3048000" cy="4700717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Plan Way A</a:t>
            </a:r>
            <a:r>
              <a:rPr lang="en-US" sz="36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en-US" sz="32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</a:t>
            </a:r>
            <a:r>
              <a:rPr lang="en-US" sz="24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ad 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584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0996966">
            <a:off x="304800" y="1457325"/>
            <a:ext cx="4038600" cy="2587625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219200"/>
            <a:ext cx="4800600" cy="4876800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charset="2"/>
              <a:buNone/>
            </a:pPr>
            <a:endParaRPr lang="en-US" sz="2400" dirty="0">
              <a:ea typeface="ＭＳ Ｐゴシック" charset="-128"/>
              <a:cs typeface="ＭＳ Ｐゴシック" charset="-128"/>
            </a:endParaRPr>
          </a:p>
          <a:p>
            <a:pPr lvl="1" eaLnBrk="1" hangingPunct="1"/>
            <a:r>
              <a:rPr lang="en-US" dirty="0"/>
              <a:t>Meet with feeder/classroom teachers to identify future instrumentalists</a:t>
            </a:r>
          </a:p>
          <a:p>
            <a:pPr lvl="1" eaLnBrk="1" hangingPunct="1"/>
            <a:r>
              <a:rPr lang="en-US" dirty="0"/>
              <a:t>Select recruitment materials: DVDs, posters, surveys, forms, pamphlets, PR items</a:t>
            </a:r>
          </a:p>
          <a:p>
            <a:pPr lvl="1" eaLnBrk="1" hangingPunct="1"/>
            <a:r>
              <a:rPr lang="en-US" dirty="0"/>
              <a:t>Enlist dealer help well in advance--let them know what you </a:t>
            </a:r>
            <a:r>
              <a:rPr lang="en-US" dirty="0" smtClean="0"/>
              <a:t>need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914400"/>
            <a:ext cx="414178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  <p:pic>
        <p:nvPicPr>
          <p:cNvPr id="35847" name="Picture 7" descr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3743325"/>
            <a:ext cx="2286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7086600" cy="8382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Presentation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Day/Aptitude Survey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57200"/>
            <a:ext cx="9144000" cy="6477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Best in classroom </a:t>
            </a:r>
            <a:r>
              <a:rPr lang="en-US" sz="3200" dirty="0" smtClean="0">
                <a:solidFill>
                  <a:schemeClr val="bg1"/>
                </a:solidFill>
              </a:rPr>
              <a:t>setting</a:t>
            </a:r>
          </a:p>
          <a:p>
            <a:pPr lvl="1" eaLnBrk="1" hangingPunct="1">
              <a:lnSpc>
                <a:spcPct val="90000"/>
              </a:lnSpc>
            </a:pPr>
            <a:endParaRPr lang="en-US" sz="1081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459" dirty="0">
                <a:solidFill>
                  <a:schemeClr val="bg1"/>
                </a:solidFill>
              </a:rPr>
              <a:t>Show up </a:t>
            </a:r>
            <a:r>
              <a:rPr lang="en-US" sz="3459" dirty="0" smtClean="0">
                <a:solidFill>
                  <a:schemeClr val="bg1"/>
                </a:solidFill>
              </a:rPr>
              <a:t>unannounced</a:t>
            </a:r>
          </a:p>
          <a:p>
            <a:pPr lvl="1" eaLnBrk="1" hangingPunct="1">
              <a:lnSpc>
                <a:spcPct val="90000"/>
              </a:lnSpc>
            </a:pPr>
            <a:endParaRPr lang="en-US" sz="1081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459" dirty="0" smtClean="0">
                <a:solidFill>
                  <a:schemeClr val="bg1"/>
                </a:solidFill>
              </a:rPr>
              <a:t>Never </a:t>
            </a:r>
            <a:r>
              <a:rPr lang="en-US" sz="3459" dirty="0">
                <a:solidFill>
                  <a:schemeClr val="bg1"/>
                </a:solidFill>
              </a:rPr>
              <a:t>ask, “how many want to </a:t>
            </a:r>
            <a:r>
              <a:rPr lang="en-US" sz="3459" dirty="0" smtClean="0">
                <a:solidFill>
                  <a:schemeClr val="bg1"/>
                </a:solidFill>
              </a:rPr>
              <a:t>be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   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in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459" dirty="0" smtClean="0">
                <a:solidFill>
                  <a:schemeClr val="bg1"/>
                </a:solidFill>
              </a:rPr>
              <a:t>the band, choir</a:t>
            </a:r>
            <a:r>
              <a:rPr lang="en-US" sz="3459" dirty="0">
                <a:solidFill>
                  <a:schemeClr val="bg1"/>
                </a:solidFill>
              </a:rPr>
              <a:t>, orchestra. . .</a:t>
            </a:r>
            <a:r>
              <a:rPr lang="en-US" sz="3459" dirty="0" smtClean="0">
                <a:solidFill>
                  <a:schemeClr val="bg1"/>
                </a:solidFill>
              </a:rPr>
              <a:t>”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</a:rPr>
              <a:t>        </a:t>
            </a:r>
            <a:r>
              <a:rPr lang="en-US" sz="3459" b="1" u="sng" dirty="0" smtClean="0">
                <a:solidFill>
                  <a:schemeClr val="bg1"/>
                </a:solidFill>
                <a:ea typeface="ＭＳ Ｐゴシック" charset="-128"/>
              </a:rPr>
              <a:t>Instead</a:t>
            </a:r>
            <a:r>
              <a:rPr lang="en-US" sz="3459" dirty="0" smtClean="0">
                <a:solidFill>
                  <a:schemeClr val="bg1"/>
                </a:solidFill>
                <a:ea typeface="ＭＳ Ｐゴシック" charset="-128"/>
              </a:rPr>
              <a:t>, ask for a show of hands, “how 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459" dirty="0" smtClean="0">
                <a:solidFill>
                  <a:schemeClr val="bg1"/>
                </a:solidFill>
                <a:ea typeface="ＭＳ Ｐゴシック" charset="-128"/>
              </a:rPr>
              <a:t>      many of you want to </a:t>
            </a:r>
            <a:r>
              <a:rPr lang="en-US" sz="3459" b="1" i="1" u="sng" dirty="0" smtClean="0">
                <a:solidFill>
                  <a:srgbClr val="FFFF00"/>
                </a:solidFill>
                <a:ea typeface="ＭＳ Ｐゴシック" charset="-128"/>
              </a:rPr>
              <a:t>try </a:t>
            </a:r>
            <a:r>
              <a:rPr lang="en-US" sz="3459" dirty="0" smtClean="0">
                <a:solidFill>
                  <a:schemeClr val="bg1"/>
                </a:solidFill>
                <a:ea typeface="ＭＳ Ｐゴシック" charset="-128"/>
              </a:rPr>
              <a:t>an instrument?”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1081" dirty="0" smtClean="0">
              <a:solidFill>
                <a:schemeClr val="bg1"/>
              </a:solidFill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Keep presentation short (30 minutes)</a:t>
            </a:r>
          </a:p>
          <a:p>
            <a:pPr lvl="1" eaLnBrk="1" hangingPunct="1">
              <a:lnSpc>
                <a:spcPct val="90000"/>
              </a:lnSpc>
            </a:pPr>
            <a:endParaRPr lang="en-US" sz="1081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b="1" dirty="0">
                <a:solidFill>
                  <a:srgbClr val="FFFF00"/>
                </a:solidFill>
              </a:rPr>
              <a:t>BE ENTHUSIASTIC!!!!</a:t>
            </a:r>
            <a:r>
              <a:rPr lang="en-US" sz="3200" b="1" dirty="0" smtClean="0">
                <a:solidFill>
                  <a:srgbClr val="FFFF00"/>
                </a:solidFill>
              </a:rPr>
              <a:t>!     SMILE!!!!!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7894" name="Picture 10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0847" y="152400"/>
            <a:ext cx="2084553" cy="2438401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Follow-up idea #1 from: </a:t>
            </a:r>
            <a:b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Jeff Scott &amp; Emily Wilkinson, ALMEA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91440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3200" dirty="0" smtClean="0">
              <a:solidFill>
                <a:srgbClr val="FFFFFF"/>
              </a:solidFill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Giving a “Golden Invitation” to band makes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them feel special!”</a:t>
            </a:r>
          </a:p>
        </p:txBody>
      </p:sp>
      <p:pic>
        <p:nvPicPr>
          <p:cNvPr id="9" name="Picture 8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752600"/>
            <a:ext cx="2336800" cy="261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914825" y="6248400"/>
            <a:ext cx="3485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dirty="0" smtClean="0">
              <a:solidFill>
                <a:srgbClr val="FFFFFF"/>
              </a:solidFill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Follow-up idea from: 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Chris Crone, PAMEA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657600" y="685800"/>
            <a:ext cx="5486400" cy="5638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   Make the time to have each 4th grader touch, hold, and play </a:t>
            </a:r>
            <a:r>
              <a:rPr lang="en-US" dirty="0" smtClean="0">
                <a:solidFill>
                  <a:srgbClr val="FFFF00"/>
                </a:solidFill>
              </a:rPr>
              <a:t>three instruments </a:t>
            </a:r>
            <a:r>
              <a:rPr lang="en-US" dirty="0" smtClean="0">
                <a:solidFill>
                  <a:srgbClr val="FFFFFF"/>
                </a:solidFill>
              </a:rPr>
              <a:t>of their choice and then send a </a:t>
            </a:r>
            <a:r>
              <a:rPr lang="en-US" dirty="0" smtClean="0">
                <a:solidFill>
                  <a:srgbClr val="FFFF00"/>
                </a:solidFill>
              </a:rPr>
              <a:t>personal letter </a:t>
            </a:r>
            <a:r>
              <a:rPr lang="en-US" dirty="0" smtClean="0">
                <a:solidFill>
                  <a:srgbClr val="FFFFFF"/>
                </a:solidFill>
              </a:rPr>
              <a:t>home with each student letting the parents know which instrument their child had success on. . .</a:t>
            </a:r>
            <a:r>
              <a:rPr lang="en-US" dirty="0" smtClean="0">
                <a:solidFill>
                  <a:srgbClr val="FFFF00"/>
                </a:solidFill>
              </a:rPr>
              <a:t>your instrumental numbers go through the roof!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1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71600"/>
            <a:ext cx="2908467" cy="19399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6" name="Picture 5" descr="Students-from-Eduardo-Mata-Elementa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27" y="3657600"/>
            <a:ext cx="3091573" cy="1828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Parent Support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98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1066800"/>
            <a:ext cx="3461657" cy="3657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198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914400"/>
            <a:ext cx="5029200" cy="5638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Recruitment Letters</a:t>
            </a:r>
            <a:endParaRPr lang="en-US" sz="2800" b="1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Keep </a:t>
            </a:r>
            <a:r>
              <a:rPr lang="en-US" dirty="0">
                <a:solidFill>
                  <a:schemeClr val="bg1"/>
                </a:solidFill>
              </a:rPr>
              <a:t>them simple, upbeat and informational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Emphasize rewards, details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your </a:t>
            </a:r>
            <a:r>
              <a:rPr lang="en-US" dirty="0">
                <a:solidFill>
                  <a:schemeClr val="bg1"/>
                </a:solidFill>
              </a:rPr>
              <a:t>expectations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RSVP form</a:t>
            </a:r>
          </a:p>
          <a:p>
            <a:pPr lvl="1" eaLnBrk="1" hangingPunct="1">
              <a:lnSpc>
                <a:spcPct val="90000"/>
              </a:lnSpc>
            </a:pPr>
            <a:endParaRPr lang="en-US" sz="1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Initial </a:t>
            </a:r>
            <a:r>
              <a:rPr lang="en-US" sz="28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Meeting</a:t>
            </a:r>
            <a:endParaRPr lang="en-US" sz="2800" b="1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Involve </a:t>
            </a:r>
            <a:r>
              <a:rPr lang="en-US" dirty="0">
                <a:solidFill>
                  <a:schemeClr val="bg1"/>
                </a:solidFill>
              </a:rPr>
              <a:t>current parents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</a:rPr>
              <a:t>Explain rental program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</a:rPr>
              <a:t>Provide advocacy </a:t>
            </a:r>
            <a:r>
              <a:rPr lang="en-US" dirty="0" smtClean="0">
                <a:solidFill>
                  <a:schemeClr val="bg1"/>
                </a:solidFill>
              </a:rPr>
              <a:t>materials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Best Ambassador is an </a:t>
            </a:r>
            <a:r>
              <a:rPr lang="en-US" sz="28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Excited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Child</a:t>
            </a:r>
            <a:endParaRPr lang="en-US" sz="2800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Increase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Base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0" name="Picture 9" descr="Monaco MS Mariachi Trumpet Sec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066800"/>
            <a:ext cx="5943600" cy="3200400"/>
          </a:xfrm>
          <a:prstGeom prst="rect">
            <a:avLst/>
          </a:prstGeom>
        </p:spPr>
      </p:pic>
      <p:pic>
        <p:nvPicPr>
          <p:cNvPr id="12" name="Picture 11" descr="Monaco MS Mariachi Girl Sing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018" y="1066800"/>
            <a:ext cx="3001982" cy="41465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3" name="Picture 12" descr="Screen Shot 2016-02-18 at 6.41.1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0" y="3568700"/>
            <a:ext cx="3251200" cy="24511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4008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CEO</a:t>
            </a:r>
            <a:r>
              <a:rPr lang="en-US" sz="4400" dirty="0" smtClean="0">
                <a:solidFill>
                  <a:schemeClr val="bg1"/>
                </a:solidFill>
              </a:rPr>
              <a:t>,</a:t>
            </a:r>
            <a:r>
              <a:rPr lang="en-US" sz="4400" b="1" i="1" u="sng" dirty="0" smtClean="0">
                <a:solidFill>
                  <a:srgbClr val="FFCC00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981200"/>
            <a:ext cx="3549753" cy="2362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Bailey MS Mariachi Program –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Year 2</a:t>
            </a:r>
            <a:endParaRPr lang="en-US" u="sng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" name="PPT Slide 40 Mariachi Performance:Bailey cop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" y="838200"/>
            <a:ext cx="8071554" cy="5448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1440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i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Mariachi: It’s </a:t>
            </a:r>
            <a:r>
              <a:rPr lang="en-US" sz="3200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Easy </a:t>
            </a:r>
            <a:r>
              <a:rPr lang="en-US" sz="3200" i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to Learn and </a:t>
            </a:r>
            <a:r>
              <a:rPr lang="en-US" sz="3200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Fun </a:t>
            </a:r>
            <a:r>
              <a:rPr lang="en-US" sz="3200" i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to Teach!</a:t>
            </a:r>
            <a:endParaRPr lang="en-US" sz="3200" u="sng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icture 4" descr="10thAnniversaryGol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864" y="0"/>
            <a:ext cx="2574136" cy="1534099"/>
          </a:xfrm>
          <a:prstGeom prst="rect">
            <a:avLst/>
          </a:prstGeom>
        </p:spPr>
      </p:pic>
      <p:pic>
        <p:nvPicPr>
          <p:cNvPr id="9" name="Picture 8" descr="YoureInvitedGol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04800"/>
            <a:ext cx="3124199" cy="20190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0" y="1371600"/>
            <a:ext cx="662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rgbClr val="FFCC66"/>
                </a:solidFill>
                <a:latin typeface="+mn-lt"/>
              </a:rPr>
              <a:t>National Mariachi Workshops for Educators®</a:t>
            </a:r>
            <a:endParaRPr lang="en-US" sz="4400" i="1" dirty="0">
              <a:solidFill>
                <a:srgbClr val="FFCC66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5572" y="2743200"/>
            <a:ext cx="92095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C66"/>
                </a:solidFill>
                <a:latin typeface="+mn-lt"/>
              </a:rPr>
              <a:t>June 20-24 (25), 2016</a:t>
            </a:r>
          </a:p>
        </p:txBody>
      </p:sp>
      <p:pic>
        <p:nvPicPr>
          <p:cNvPr id="13" name="Picture 12" descr="__481302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3429000"/>
            <a:ext cx="2311400" cy="2247900"/>
          </a:xfrm>
          <a:prstGeom prst="rect">
            <a:avLst/>
          </a:prstGeom>
        </p:spPr>
      </p:pic>
      <p:pic>
        <p:nvPicPr>
          <p:cNvPr id="14" name="Picture 13" descr="Screen Shot 2016-02-19 at 11.02.19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2864454"/>
            <a:ext cx="1981200" cy="2251144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</a:t>
            </a:r>
            <a:r>
              <a:rPr lang="en-US" sz="4000" b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NORMAL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3136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2305" y="6324600"/>
            <a:ext cx="3136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5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276600"/>
            <a:ext cx="4648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6299200"/>
            <a:ext cx="3136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+mj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j-lt"/>
            </a:endParaRPr>
          </a:p>
          <a:p>
            <a:endParaRPr lang="en-US" sz="1600" dirty="0" smtClean="0">
              <a:latin typeface="+mj-lt"/>
            </a:endParaRPr>
          </a:p>
          <a:p>
            <a:endParaRPr lang="en-US" sz="1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276600"/>
            <a:ext cx="4648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76200" y="4953000"/>
            <a:ext cx="502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Communicate with Parents REGULARLY to keep them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engaged</a:t>
            </a:r>
            <a:endParaRPr kumimoji="0" lang="en-US" sz="2800" b="1" i="0" u="sng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Parent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Support…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Directly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!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Parent Band – REALLY FUN!</a:t>
            </a:r>
            <a:endParaRPr lang="en-US" sz="40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PT Slide 43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4478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New Recruits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292" name="Picture 2051" descr="3-DSC_00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1295400"/>
            <a:ext cx="3186113" cy="207486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295" name="Picture 7" descr="HS Musici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981200"/>
            <a:ext cx="1771650" cy="3124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6" name="Picture 4" descr="DSC_02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3733800"/>
            <a:ext cx="1692275" cy="2209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7" name="Picture 13" descr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69162" y="3581400"/>
            <a:ext cx="1570038" cy="2362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0200" y="1219200"/>
            <a:ext cx="1889125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 decel="100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444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New </a:t>
            </a: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Recruits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4444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Why Do Kids Stay?  Let’s Ask </a:t>
            </a:r>
            <a:r>
              <a:rPr lang="en-US" sz="4444" b="1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THEM</a:t>
            </a:r>
            <a:r>
              <a:rPr lang="en-US" sz="4444" b="1" i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sz="4444" i="1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PT Slide 45 Why Kids Stay in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1600200"/>
            <a:ext cx="6324600" cy="4743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Retention: Keys to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Success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813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1066800"/>
            <a:ext cx="47244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83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1066800"/>
            <a:ext cx="4114800" cy="2057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Provide a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satisfying experience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from the day they receive their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instruments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3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242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j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8134" name="Picture 9" descr="AP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886200"/>
            <a:ext cx="2286000" cy="20129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4813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3886200"/>
            <a:ext cx="2514600" cy="200977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8600" y="3200400"/>
            <a:ext cx="41148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Build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appreciation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for the ensemble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4572000"/>
            <a:ext cx="41148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Give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recognition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and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reinforcement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39" grpId="0" build="p" autoUpdateAnimBg="0"/>
      <p:bldP spid="8" grpId="0" build="p" autoUpdateAnimBg="0"/>
      <p:bldP spid="9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9342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dirty="0" smtClean="0">
                <a:solidFill>
                  <a:srgbClr val="FFFFFF"/>
                </a:solidFill>
              </a:rPr>
              <a:t>CEO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r>
              <a:rPr lang="en-US" sz="4400" i="1" u="sng" dirty="0" smtClean="0">
                <a:solidFill>
                  <a:srgbClr val="FFCC00"/>
                </a:solidFill>
              </a:rPr>
              <a:t>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College Presiden</a:t>
            </a:r>
            <a:r>
              <a:rPr lang="en-US" sz="4400" i="1" u="sng" dirty="0" smtClean="0">
                <a:solidFill>
                  <a:srgbClr val="FFFF00"/>
                </a:solidFill>
              </a:rPr>
              <a:t>t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r>
              <a:rPr lang="en-US" sz="4400" dirty="0" smtClean="0">
                <a:solidFill>
                  <a:schemeClr val="bg1"/>
                </a:solidFill>
              </a:rPr>
              <a:t>or</a:t>
            </a:r>
            <a:r>
              <a:rPr lang="en-US" sz="4400" i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219200"/>
            <a:ext cx="2743200" cy="251530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Actions That Help </a:t>
            </a:r>
            <a:r>
              <a:rPr lang="en-US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Retain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Students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990600"/>
            <a:ext cx="5029200" cy="54864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Developing group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pride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Improving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communication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with parents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Evaluating yourself continually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“What else?”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Understanding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each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as an individual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Being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positive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and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enthusiastic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Providing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engaging lessons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at each rehearsal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4277" name="Picture 13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143000"/>
            <a:ext cx="3505200" cy="3962400"/>
          </a:xfrm>
          <a:prstGeom prst="rect">
            <a:avLst/>
          </a:prstGeom>
          <a:ln>
            <a:noFill/>
          </a:ln>
          <a:effectLst>
            <a:reflection stA="65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7000" endPos="75000" dist="12700" dir="5400000" sy="-100000" algn="bl" rotWithShape="0"/>
            <a:softEdge rad="112500"/>
          </a:effec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0000" endPos="32000" dist="12700" dir="5400000" sy="-100000" algn="bl" rotWithShape="0"/>
            <a:softEdge rad="112500"/>
          </a:effec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581400"/>
            <a:ext cx="175260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reflection stA="50000" endPos="32000" dist="12700" dir="5400000" sy="-100000" algn="bl" rotWithShape="0"/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743200"/>
            <a:ext cx="388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32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Didn’t 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like the</a:t>
            </a: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 teacher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581400"/>
            <a:ext cx="175260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3657600"/>
            <a:ext cx="2743200" cy="2057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743200"/>
            <a:ext cx="388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32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Didn’t 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like the</a:t>
            </a: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 teacher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4114800"/>
            <a:ext cx="236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Conflicts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44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Can You Do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?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8373" name="Picture 4" descr="DSC_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9125" y="1066800"/>
            <a:ext cx="3114675" cy="4302125"/>
          </a:xfrm>
          <a:prstGeom prst="rect">
            <a:avLst/>
          </a:prstGeom>
          <a:ln>
            <a:noFill/>
          </a:ln>
          <a:effectLst>
            <a:reflection blurRad="12700" stA="53000" endPos="30000" dist="50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837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066800"/>
            <a:ext cx="4572000" cy="4495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Talk to the student</a:t>
            </a:r>
          </a:p>
          <a:p>
            <a:pPr lvl="1" eaLnBrk="1" hangingPunct="1"/>
            <a:r>
              <a:rPr lang="en-US" dirty="0">
                <a:solidFill>
                  <a:srgbClr val="FFFFFF"/>
                </a:solidFill>
              </a:rPr>
              <a:t>Probe for real reason they want to quit</a:t>
            </a:r>
          </a:p>
          <a:p>
            <a:pPr lvl="1" eaLnBrk="1" hangingPunct="1"/>
            <a:r>
              <a:rPr lang="en-US" dirty="0">
                <a:solidFill>
                  <a:srgbClr val="FFFFFF"/>
                </a:solidFill>
              </a:rPr>
              <a:t>Show interest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Check their instrument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Talk with the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</a:t>
            </a:r>
          </a:p>
          <a:p>
            <a:pPr eaLnBrk="1" hangingPunct="1"/>
            <a:r>
              <a:rPr lang="en-US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Iowa Bandmasters Exit Survey online</a:t>
            </a:r>
            <a:endParaRPr lang="en-US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Why Should Students Continue? </a:t>
            </a:r>
            <a:b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Tell Your </a:t>
            </a:r>
            <a:r>
              <a:rPr lang="en-US" b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OWN </a:t>
            </a:r>
            <a:r>
              <a:rPr lang="en-US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Story: </a:t>
            </a:r>
            <a:endParaRPr lang="en-US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PT Slide 57 There Is A Plac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6002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If …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3962400" cy="48768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saw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immediate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success?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 heard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their kids play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their first performance just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6-7 weeks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after they started?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Learning to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play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was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really fun?</a:t>
            </a:r>
          </a:p>
        </p:txBody>
      </p:sp>
      <p:pic>
        <p:nvPicPr>
          <p:cNvPr id="62469" name="Picture 4" descr="3-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1447800"/>
            <a:ext cx="4445000" cy="2895600"/>
          </a:xfrm>
          <a:prstGeom prst="rect">
            <a:avLst/>
          </a:prstGeom>
          <a:ln>
            <a:noFill/>
          </a:ln>
          <a:effectLst>
            <a:reflection stA="63000" endPos="66000" dist="12700" dir="5400000" sy="-100000" algn="bl" rotWithShape="0"/>
            <a:softEdge rad="112500"/>
          </a:effectLst>
        </p:spPr>
      </p:pic>
      <p:sp>
        <p:nvSpPr>
          <p:cNvPr id="6246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First Performance Concert!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4516" name="Picture 3" descr="First Perf cov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766465" y="917963"/>
            <a:ext cx="2997200" cy="4495800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451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1676400"/>
            <a:ext cx="4724400" cy="2743200"/>
          </a:xfrm>
        </p:spPr>
        <p:txBody>
          <a:bodyPr>
            <a:noAutofit/>
          </a:bodyPr>
          <a:lstStyle/>
          <a:p>
            <a:pPr algn="ctr" eaLnBrk="1" hangingPunct="1">
              <a:buFont typeface="Wingdings" charset="2"/>
              <a:buNone/>
            </a:pPr>
            <a:r>
              <a:rPr lang="en-US" sz="4000" b="1" dirty="0" smtClean="0">
                <a:solidFill>
                  <a:srgbClr val="4D9AFF"/>
                </a:solidFill>
                <a:ea typeface="ＭＳ Ｐゴシック" charset="-128"/>
                <a:cs typeface="ＭＳ Ｐゴシック" charset="-128"/>
              </a:rPr>
              <a:t>A </a:t>
            </a:r>
            <a:r>
              <a:rPr lang="en-US" sz="4000" b="1" dirty="0">
                <a:solidFill>
                  <a:srgbClr val="4D9AFF"/>
                </a:solidFill>
                <a:ea typeface="ＭＳ Ｐゴシック" charset="-128"/>
                <a:cs typeface="ＭＳ Ｐゴシック" charset="-128"/>
              </a:rPr>
              <a:t>scripted demonstration of what your students have learned</a:t>
            </a:r>
          </a:p>
        </p:txBody>
      </p:sp>
      <p:sp>
        <p:nvSpPr>
          <p:cNvPr id="645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First Performance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Demonstration Concert for </a:t>
            </a:r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Band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or </a:t>
            </a:r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Orchestra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6565" name="Picture 4" descr="First Perf cov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383900" y="1422609"/>
            <a:ext cx="1917477" cy="2901718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41267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2286000" y="1676400"/>
            <a:ext cx="4038600" cy="21336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Schedule 6-8 weeks after the first class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Complete “turn-key” package</a:t>
            </a:r>
          </a:p>
        </p:txBody>
      </p:sp>
      <p:sp>
        <p:nvSpPr>
          <p:cNvPr id="66562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chemeClr val="bg1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685800" y="4267200"/>
            <a:ext cx="5105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3200" b="1" i="1" dirty="0">
                <a:solidFill>
                  <a:srgbClr val="4D9AFF"/>
                </a:solidFill>
                <a:latin typeface="+mn-lt"/>
              </a:rPr>
              <a:t>May be the best performance in terms of excitement and audience</a:t>
            </a:r>
            <a:r>
              <a:rPr lang="en-US" sz="3200" i="1" dirty="0">
                <a:solidFill>
                  <a:srgbClr val="4D9AFF"/>
                </a:solidFill>
                <a:latin typeface="+mn-lt"/>
              </a:rPr>
              <a:t>!</a:t>
            </a:r>
          </a:p>
        </p:txBody>
      </p:sp>
      <p:pic>
        <p:nvPicPr>
          <p:cNvPr id="66567" name="Picture 10" descr="Beg Band Conce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600200"/>
            <a:ext cx="2506663" cy="3200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5" grpId="0" build="p" autoUpdateAnimBg="0"/>
      <p:bldP spid="4126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6294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dirty="0" smtClean="0">
                <a:solidFill>
                  <a:srgbClr val="FFFFFF"/>
                </a:solidFill>
              </a:rPr>
              <a:t>CEO</a:t>
            </a:r>
            <a:r>
              <a:rPr lang="en-US" sz="4400" dirty="0" smtClean="0">
                <a:solidFill>
                  <a:schemeClr val="bg1"/>
                </a:solidFill>
              </a:rPr>
              <a:t>, </a:t>
            </a:r>
            <a:r>
              <a:rPr lang="en-US" sz="4400" dirty="0" smtClean="0">
                <a:solidFill>
                  <a:srgbClr val="FFFFFF"/>
                </a:solidFill>
              </a:rPr>
              <a:t>College President,</a:t>
            </a:r>
            <a:r>
              <a:rPr lang="en-US" sz="4400" dirty="0" smtClean="0">
                <a:solidFill>
                  <a:schemeClr val="bg1"/>
                </a:solidFill>
              </a:rPr>
              <a:t>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  <a:latin typeface="+mn-lt"/>
              </a:rPr>
              <a:t>even a </a:t>
            </a:r>
            <a:r>
              <a:rPr lang="en-US" sz="4400" b="1" i="1" u="sng" dirty="0" smtClean="0">
                <a:solidFill>
                  <a:srgbClr val="FFFF00"/>
                </a:solidFill>
                <a:latin typeface="+mn-lt"/>
              </a:rPr>
              <a:t>Rock Star</a:t>
            </a:r>
            <a:r>
              <a:rPr lang="en-US" sz="4400" i="1" dirty="0" smtClean="0">
                <a:solidFill>
                  <a:schemeClr val="bg1"/>
                </a:solidFill>
                <a:latin typeface="+mn-lt"/>
              </a:rPr>
              <a:t>, </a:t>
            </a:r>
            <a:endParaRPr kumimoji="0" lang="en-US" sz="4400" b="0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828800"/>
            <a:ext cx="513052" cy="1143000"/>
          </a:xfrm>
          <a:prstGeom prst="rect">
            <a:avLst/>
          </a:prstGeom>
        </p:spPr>
      </p:pic>
      <p:pic>
        <p:nvPicPr>
          <p:cNvPr id="13" name="Picture 12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1981200"/>
            <a:ext cx="381000" cy="1143000"/>
          </a:xfrm>
          <a:prstGeom prst="rect">
            <a:avLst/>
          </a:prstGeom>
        </p:spPr>
      </p:pic>
      <p:pic>
        <p:nvPicPr>
          <p:cNvPr id="14" name="Picture 13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3581400"/>
            <a:ext cx="381000" cy="1143000"/>
          </a:xfrm>
          <a:prstGeom prst="rect">
            <a:avLst/>
          </a:prstGeom>
        </p:spPr>
      </p:pic>
      <p:pic>
        <p:nvPicPr>
          <p:cNvPr id="17" name="Picture 16" descr="Rock S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914400"/>
            <a:ext cx="3581400" cy="347287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8" name="Picture 17" descr="Black Bo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340557"/>
            <a:ext cx="1066800" cy="155243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b="1" i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First Performance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Demonstration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1524000" y="4267200"/>
            <a:ext cx="426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endParaRPr lang="en-US" sz="2800" i="1">
              <a:latin typeface="Times New Roman" charset="0"/>
            </a:endParaRPr>
          </a:p>
        </p:txBody>
      </p:sp>
      <p:pic>
        <p:nvPicPr>
          <p:cNvPr id="7" name="22 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7239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Why Does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First Performance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Work?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6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838200"/>
            <a:ext cx="6705600" cy="3124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timing </a:t>
            </a: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of the performance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Parents want to hear their kids play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Student interest soars and they learn to love performing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practice </a:t>
            </a: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more prior to a </a:t>
            </a:r>
            <a: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performance</a:t>
            </a:r>
            <a:endParaRPr lang="en-US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5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0661" name="Picture 4" descr="First Perf cover"/>
          <p:cNvPicPr>
            <a:picLocks noChangeAspect="1" noChangeArrowheads="1"/>
          </p:cNvPicPr>
          <p:nvPr/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 bwMode="auto">
          <a:xfrm rot="310421">
            <a:off x="7107623" y="1143425"/>
            <a:ext cx="1482183" cy="22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81000" y="4800600"/>
            <a:ext cx="86106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The audience will be large … enthusiastic … and will arrive early -- lots of quality time with those who care most about the outcome -</a:t>
            </a:r>
            <a:r>
              <a:rPr lang="en-US" sz="3200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- </a:t>
            </a:r>
            <a:r>
              <a:rPr lang="en-US" sz="3200" b="1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the parents!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81000" y="373380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It works with any group … any schedule … any situation … and any method book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242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16772" name="Text Box 4"/>
          <p:cNvSpPr txBox="1">
            <a:spLocks noChangeArrowheads="1"/>
          </p:cNvSpPr>
          <p:nvPr/>
        </p:nvSpPr>
        <p:spPr bwMode="auto">
          <a:xfrm>
            <a:off x="0" y="22860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Parents will be </a:t>
            </a:r>
            <a:r>
              <a:rPr lang="en-US" sz="2800" b="1" i="1" u="sng" dirty="0" smtClean="0">
                <a:solidFill>
                  <a:srgbClr val="FFFF00"/>
                </a:solidFill>
                <a:latin typeface="Times New Roman" charset="0"/>
              </a:rPr>
              <a:t>amazed</a:t>
            </a:r>
            <a:r>
              <a:rPr lang="en-US" sz="2800" i="1" dirty="0" smtClean="0">
                <a:solidFill>
                  <a:srgbClr val="FFFF00"/>
                </a:solidFill>
                <a:latin typeface="Times New Roman" charset="0"/>
              </a:rPr>
              <a:t>! Most </a:t>
            </a:r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have no idea how much their child has learned based on what they hear at home!</a:t>
            </a:r>
          </a:p>
        </p:txBody>
      </p:sp>
      <p:pic>
        <p:nvPicPr>
          <p:cNvPr id="72709" name="Picture 8" descr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447800"/>
            <a:ext cx="76962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idx="1"/>
          </p:nvPr>
        </p:nvSpPr>
        <p:spPr>
          <a:xfrm>
            <a:off x="1905000" y="1447800"/>
            <a:ext cx="6324600" cy="3429000"/>
          </a:xfrm>
        </p:spPr>
        <p:txBody>
          <a:bodyPr>
            <a:normAutofit/>
          </a:bodyPr>
          <a:lstStyle/>
          <a:p>
            <a:pPr eaLnBrk="1" hangingPunct="1">
              <a:spcAft>
                <a:spcPts val="1200"/>
              </a:spcAft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Many schools have the principal serve as the narrator -- </a:t>
            </a:r>
            <a:r>
              <a:rPr lang="en-US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GREAT PR!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 sound of </a:t>
            </a:r>
          </a:p>
          <a:p>
            <a:pPr eaLnBrk="1" hangingPunct="1"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 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applause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is </a:t>
            </a:r>
          </a:p>
          <a:p>
            <a:pPr eaLnBrk="1" hangingPunct="1"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infectious</a:t>
            </a:r>
          </a:p>
        </p:txBody>
      </p:sp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charset="0"/>
              </a:rPr>
              <a:t>Students enjoy the satisfaction of a performance after good preparation – the process starts </a:t>
            </a:r>
            <a:r>
              <a:rPr lang="en-US" sz="3200" b="1" i="1" u="sng" dirty="0">
                <a:solidFill>
                  <a:srgbClr val="FFFF00"/>
                </a:solidFill>
                <a:latin typeface="Times New Roman" charset="0"/>
              </a:rPr>
              <a:t>early</a:t>
            </a:r>
            <a:endParaRPr lang="en-US" sz="3200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7475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819400"/>
            <a:ext cx="3963093" cy="2382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066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00" y="1600200"/>
            <a:ext cx="1498600" cy="22479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28600" y="5105400"/>
            <a:ext cx="50292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32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  Available at </a:t>
            </a:r>
            <a:r>
              <a:rPr lang="en-US" sz="3200" b="1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Hal Leonard </a:t>
            </a:r>
            <a:r>
              <a:rPr lang="en-US" sz="32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or through your </a:t>
            </a:r>
            <a:r>
              <a:rPr lang="en-US" sz="3200" b="1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Local Dealer</a:t>
            </a:r>
            <a:endParaRPr lang="en-US" sz="3200" b="1" i="1" dirty="0">
              <a:solidFill>
                <a:srgbClr val="FFFF00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8" descr="C:\Documents and Settings\William Harvey\Local Settings\Temporary Internet Files\Content.IE5\FN4DI34B\MPj0405396000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371600"/>
            <a:ext cx="6858000" cy="44894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Put the Date on Your Calendar!</a:t>
            </a:r>
            <a:b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Schedule </a:t>
            </a:r>
            <a:r>
              <a:rPr lang="en-US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First</a:t>
            </a:r>
            <a:r>
              <a:rPr lang="en-US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Performance Concert </a:t>
            </a:r>
            <a:r>
              <a:rPr lang="en-US" b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NOW</a:t>
            </a: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M.A.C. Wants to Help. . .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600" b="1" i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Check Out All of Our Online Resources</a:t>
            </a:r>
            <a:endParaRPr lang="en-US" sz="3600" b="1" i="1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37 MAC_DrTim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41400" y="2590800"/>
            <a:ext cx="71120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447800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www.musicachievementcouncil.org</a:t>
            </a:r>
            <a:endParaRPr lang="en-US" sz="3200" b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@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MusicAchCouncil</a:t>
            </a:r>
            <a:endParaRPr lang="en-US" sz="32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 descr="Twitter_bird_logo_2012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209800"/>
            <a:ext cx="943928" cy="762770"/>
          </a:xfrm>
          <a:prstGeom prst="rect">
            <a:avLst/>
          </a:prstGeom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9616" y="152400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556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46805"/>
            <a:ext cx="264953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 descr="Bridging the G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786681"/>
            <a:ext cx="3200400" cy="3874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Picture 23" descr="SuccessCOV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873571"/>
            <a:ext cx="2895600" cy="3747452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182" y="1371600"/>
            <a:ext cx="2453218" cy="322320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3070805"/>
            <a:ext cx="2593340" cy="3407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9616" y="152400"/>
            <a:ext cx="1044384" cy="13002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096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     </a:t>
            </a:r>
            <a:r>
              <a:rPr lang="en-US" sz="3200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musicedconsultants.net</a:t>
            </a:r>
            <a:r>
              <a:rPr lang="en-US" sz="3200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/conference-materials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514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4958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6576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5754688"/>
            <a:ext cx="27432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1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4611688"/>
            <a:ext cx="31242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0600" y="24749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1400" y="36576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47800" y="5678488"/>
            <a:ext cx="32004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19200" y="24384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19800" y="37544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0" y="24384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3200" y="44958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0" y="13716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also to these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000" y="381000"/>
            <a:ext cx="838200" cy="677333"/>
          </a:xfrm>
          <a:prstGeom prst="rect">
            <a:avLst/>
          </a:prstGeom>
        </p:spPr>
      </p:pic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01000" y="152400"/>
            <a:ext cx="856897" cy="1066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95400" y="609600"/>
            <a:ext cx="6450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MusicAchCouncil</a:t>
            </a:r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 and 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MusicEdConsult</a:t>
            </a:r>
            <a:endParaRPr lang="en-US" sz="28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1600" y="76200"/>
            <a:ext cx="64373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b="1" i="1" dirty="0" smtClean="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sz="32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219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Posted at: </a:t>
            </a:r>
            <a:r>
              <a:rPr lang="en-US" sz="2800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www.musicedconsultants.net</a:t>
            </a:r>
            <a:r>
              <a:rPr lang="en-US" sz="28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/conference-materials</a:t>
            </a:r>
          </a:p>
          <a:p>
            <a:endParaRPr lang="en-US" sz="3200" dirty="0">
              <a:latin typeface="+mn-lt"/>
            </a:endParaRPr>
          </a:p>
        </p:txBody>
      </p:sp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514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4958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6576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5754688"/>
            <a:ext cx="27432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1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4611688"/>
            <a:ext cx="31242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0600" y="24749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1400" y="36576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47800" y="5678488"/>
            <a:ext cx="32004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19200" y="24384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19800" y="37544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0" y="24384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3200" y="44958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0" y="13716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also to these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000" y="381000"/>
            <a:ext cx="838200" cy="677333"/>
          </a:xfrm>
          <a:prstGeom prst="rect">
            <a:avLst/>
          </a:prstGeom>
        </p:spPr>
      </p:pic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01000" y="152400"/>
            <a:ext cx="856897" cy="1066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95400" y="609600"/>
            <a:ext cx="6450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MusicAchCouncil</a:t>
            </a:r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 and 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MusicEdConsult</a:t>
            </a:r>
            <a:endParaRPr lang="en-US" sz="28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1600" y="76200"/>
            <a:ext cx="64373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b="1" i="1" dirty="0" smtClean="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sz="32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219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Posted at: </a:t>
            </a:r>
            <a:r>
              <a:rPr lang="en-US" sz="2800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www.musicedconsultants.net</a:t>
            </a:r>
            <a:r>
              <a:rPr lang="en-US" sz="28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/conference-materials</a:t>
            </a:r>
          </a:p>
          <a:p>
            <a:endParaRPr lang="en-US" sz="3200" dirty="0">
              <a:latin typeface="+mn-lt"/>
            </a:endParaRPr>
          </a:p>
        </p:txBody>
      </p:sp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838200"/>
            <a:ext cx="5943600" cy="48768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000" u="sng" dirty="0" smtClean="0">
                <a:solidFill>
                  <a:srgbClr val="FFFF00"/>
                </a:solidFill>
              </a:rPr>
              <a:t>82 percent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of Americans who don’t currently play an instrument wish they had learned to play one. </a:t>
            </a:r>
            <a:r>
              <a:rPr lang="en-US" sz="4000" i="1" dirty="0" smtClean="0">
                <a:solidFill>
                  <a:schemeClr val="bg1"/>
                </a:solidFill>
              </a:rPr>
              <a:t>(Gallup Poll)</a:t>
            </a:r>
          </a:p>
          <a:p>
            <a:pPr indent="0">
              <a:lnSpc>
                <a:spcPct val="150000"/>
              </a:lnSpc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icture 5" descr="DSC_02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4" y="1371600"/>
            <a:ext cx="2671843" cy="41021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of: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200400"/>
            <a:ext cx="480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2AB091"/>
                </a:solidFill>
                <a:effectLst/>
                <a:latin typeface="+mn-lt"/>
              </a:rPr>
              <a:t>A Practical Guide for Recruitment and Retention</a:t>
            </a:r>
            <a:endParaRPr lang="en-US" sz="4800" b="1" i="1" dirty="0">
              <a:solidFill>
                <a:srgbClr val="2AB091"/>
              </a:solidFill>
              <a:effectLst/>
              <a:latin typeface="+mn-lt"/>
            </a:endParaRPr>
          </a:p>
        </p:txBody>
      </p:sp>
      <p:pic>
        <p:nvPicPr>
          <p:cNvPr id="8" name="Picture 7" descr="Recruitment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06680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495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of: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45A3D6"/>
                </a:solidFill>
                <a:latin typeface="+mn-lt"/>
              </a:rPr>
              <a:t>Tips for Success:</a:t>
            </a:r>
          </a:p>
          <a:p>
            <a:pPr algn="ctr"/>
            <a:r>
              <a:rPr lang="en-US" sz="4800" b="1" i="1" dirty="0" smtClean="0">
                <a:solidFill>
                  <a:srgbClr val="45A3D6"/>
                </a:solidFill>
                <a:latin typeface="+mn-lt"/>
              </a:rPr>
              <a:t>A Guide for Instrumental Music Teachers</a:t>
            </a:r>
            <a:endParaRPr lang="en-US" sz="4800" b="1" i="1" dirty="0">
              <a:solidFill>
                <a:srgbClr val="45A3D6"/>
              </a:solidFill>
              <a:latin typeface="+mn-lt"/>
            </a:endParaRPr>
          </a:p>
        </p:txBody>
      </p:sp>
      <p:pic>
        <p:nvPicPr>
          <p:cNvPr id="8" name="Picture 7" descr="Success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57" y="1026211"/>
            <a:ext cx="3311243" cy="438398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7255</TotalTime>
  <Words>2415</Words>
  <Application>Microsoft Macintosh PowerPoint</Application>
  <PresentationFormat>On-screen Show (4:3)</PresentationFormat>
  <Paragraphs>466</Paragraphs>
  <Slides>68</Slides>
  <Notes>50</Notes>
  <HiddenSlides>0</HiddenSlides>
  <MMClips>7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DID YOU KNOW . . .</vt:lpstr>
      <vt:lpstr>DID YOU KNOW . . .</vt:lpstr>
      <vt:lpstr>DID YOU KNOW . . .</vt:lpstr>
      <vt:lpstr>THE MESSAGE IS. . .</vt:lpstr>
      <vt:lpstr>THE MESSAGE IS. . .</vt:lpstr>
      <vt:lpstr>THE MESSAGE IS.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WHAT WAS LEARNED?</vt:lpstr>
      <vt:lpstr>FAMOUS QUOTES. . .</vt:lpstr>
      <vt:lpstr>FAMOUS QUOTES. . .</vt:lpstr>
      <vt:lpstr>Slide 26</vt:lpstr>
      <vt:lpstr>Today’s Session</vt:lpstr>
      <vt:lpstr>Slide 28</vt:lpstr>
      <vt:lpstr>Fundamental Beliefs of  Effective Recruiters</vt:lpstr>
      <vt:lpstr>Key Steps in Recruiting:  Attracting Students. . .</vt:lpstr>
      <vt:lpstr>Key Steps in Recruiting Recruiting is a YEAR-ROUND process including: </vt:lpstr>
      <vt:lpstr>Key Steps in Recruiting:      Engage Students Early. . .</vt:lpstr>
      <vt:lpstr>Key Steps in Recruiting:      What’s Really Important. . .</vt:lpstr>
      <vt:lpstr>Key Steps in Recruiting: Plan Way Ahead </vt:lpstr>
      <vt:lpstr>Presentation Day/Aptitude Survey </vt:lpstr>
      <vt:lpstr>Follow-up idea #1 from:  Jeff Scott &amp; Emily Wilkinson, ALMEA </vt:lpstr>
      <vt:lpstr>Follow-up idea from:  Chris Crone, PAMEA </vt:lpstr>
      <vt:lpstr>Engage Parent Support</vt:lpstr>
      <vt:lpstr>Increase Your Base</vt:lpstr>
      <vt:lpstr>Bailey MS Mariachi Program – Year 2</vt:lpstr>
      <vt:lpstr>Mariachi: It’s Easy to Learn and Fun to Teach!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Engage Parent Support…Directly! The Parent Band – REALLY FUN!</vt:lpstr>
      <vt:lpstr>Keeping Your New Recruits</vt:lpstr>
      <vt:lpstr>   Keeping Your New Recruits   Why Do Kids Stay?  Let’s Ask THEM!</vt:lpstr>
      <vt:lpstr>Retention: Keys to Success</vt:lpstr>
      <vt:lpstr>Actions That Help Retain Students</vt:lpstr>
      <vt:lpstr>Common Reasons for Drop-outs?</vt:lpstr>
      <vt:lpstr>Common Reasons for Drop-outs?</vt:lpstr>
      <vt:lpstr>Common Reasons for Drop-outs?</vt:lpstr>
      <vt:lpstr>Common Reasons for Drop-outs?</vt:lpstr>
      <vt:lpstr>What Can You Do? </vt:lpstr>
      <vt:lpstr>Why Should Students Continue?  Tell Your OWN Story: </vt:lpstr>
      <vt:lpstr>What If …</vt:lpstr>
      <vt:lpstr>First Performance Concert!</vt:lpstr>
      <vt:lpstr>First Performance Demonstration Concert for Band or Orchestra</vt:lpstr>
      <vt:lpstr>First Performance Demonstration </vt:lpstr>
      <vt:lpstr>Why Does First Performance Work?</vt:lpstr>
      <vt:lpstr>Slide 62</vt:lpstr>
      <vt:lpstr>Slide 63</vt:lpstr>
      <vt:lpstr>Put the Date on Your Calendar! Schedule First Performance Concert NOW!</vt:lpstr>
      <vt:lpstr>M.A.C. Wants to Help. . .   Check Out All of Our Online Resources</vt:lpstr>
      <vt:lpstr>Got SMART Phone? </vt:lpstr>
      <vt:lpstr>Slide 67</vt:lpstr>
      <vt:lpstr>Slide 68</vt:lpstr>
    </vt:vector>
  </TitlesOfParts>
  <Company>Music Achievement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NAMM / Bill Harvey</dc:creator>
  <cp:lastModifiedBy>Marcia Neel</cp:lastModifiedBy>
  <cp:revision>1413</cp:revision>
  <dcterms:created xsi:type="dcterms:W3CDTF">2016-02-19T18:44:40Z</dcterms:created>
  <dcterms:modified xsi:type="dcterms:W3CDTF">2016-02-19T19:05:00Z</dcterms:modified>
</cp:coreProperties>
</file>