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4069" r:id="rId1"/>
  </p:sldMasterIdLst>
  <p:notesMasterIdLst>
    <p:notesMasterId r:id="rId47"/>
  </p:notesMasterIdLst>
  <p:handoutMasterIdLst>
    <p:handoutMasterId r:id="rId48"/>
  </p:handoutMasterIdLst>
  <p:sldIdLst>
    <p:sldId id="499" r:id="rId2"/>
    <p:sldId id="418" r:id="rId3"/>
    <p:sldId id="259" r:id="rId4"/>
    <p:sldId id="367" r:id="rId5"/>
    <p:sldId id="345" r:id="rId6"/>
    <p:sldId id="373" r:id="rId7"/>
    <p:sldId id="374" r:id="rId8"/>
    <p:sldId id="420" r:id="rId9"/>
    <p:sldId id="368" r:id="rId10"/>
    <p:sldId id="392" r:id="rId11"/>
    <p:sldId id="431" r:id="rId12"/>
    <p:sldId id="442" r:id="rId13"/>
    <p:sldId id="401" r:id="rId14"/>
    <p:sldId id="427" r:id="rId15"/>
    <p:sldId id="443" r:id="rId16"/>
    <p:sldId id="444" r:id="rId17"/>
    <p:sldId id="445" r:id="rId18"/>
    <p:sldId id="412" r:id="rId19"/>
    <p:sldId id="530" r:id="rId20"/>
    <p:sldId id="531" r:id="rId21"/>
    <p:sldId id="533" r:id="rId22"/>
    <p:sldId id="532" r:id="rId23"/>
    <p:sldId id="353" r:id="rId24"/>
    <p:sldId id="528" r:id="rId25"/>
    <p:sldId id="413" r:id="rId26"/>
    <p:sldId id="354" r:id="rId27"/>
    <p:sldId id="379" r:id="rId28"/>
    <p:sldId id="376" r:id="rId29"/>
    <p:sldId id="525" r:id="rId30"/>
    <p:sldId id="526" r:id="rId31"/>
    <p:sldId id="527" r:id="rId32"/>
    <p:sldId id="357" r:id="rId33"/>
    <p:sldId id="430" r:id="rId34"/>
    <p:sldId id="358" r:id="rId35"/>
    <p:sldId id="359" r:id="rId36"/>
    <p:sldId id="361" r:id="rId37"/>
    <p:sldId id="395" r:id="rId38"/>
    <p:sldId id="362" r:id="rId39"/>
    <p:sldId id="369" r:id="rId40"/>
    <p:sldId id="364" r:id="rId41"/>
    <p:sldId id="365" r:id="rId42"/>
    <p:sldId id="417" r:id="rId43"/>
    <p:sldId id="419" r:id="rId44"/>
    <p:sldId id="421" r:id="rId45"/>
    <p:sldId id="529" r:id="rId46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FFFFFF"/>
    <a:srgbClr val="FFFF00"/>
    <a:srgbClr val="2444C7"/>
    <a:srgbClr val="4890C5"/>
    <a:srgbClr val="4D9AFF"/>
    <a:srgbClr val="1A85FF"/>
    <a:srgbClr val="E58955"/>
    <a:srgbClr val="663300"/>
    <a:srgbClr val="33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12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19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20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21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22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25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27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28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29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30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31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6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7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8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1/24/16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1/24/16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2.png"/><Relationship Id="rId1" Type="http://schemas.openxmlformats.org/officeDocument/2006/relationships/video" Target="file://localhost/Users/marcianeel/Desktop/NAfME%20EastDiv%20R&amp;R%20Videos%20Used%20copy/a%20The%20Parent%20Band.mp4" TargetMode="Externa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5.png"/><Relationship Id="rId1" Type="http://schemas.openxmlformats.org/officeDocument/2006/relationships/video" Target="file://localhost/Users/marcianeel/Desktop/NAMM%20Show%20Videos/Slide%2023%20Mariachi%20Performance:Bailey%20copy.mov" TargetMode="Externa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2.png"/><Relationship Id="rId1" Type="http://schemas.openxmlformats.org/officeDocument/2006/relationships/video" Target="file://localhost/Users/marcianeel/Desktop/NAfME%20EastDiv%20R&amp;R%20Videos%20Used%20copy/c%20Why%20Stay%20in%20Band.mp4" TargetMode="Externa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9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8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2.png"/><Relationship Id="rId1" Type="http://schemas.openxmlformats.org/officeDocument/2006/relationships/video" Target="file://localhost/Users/marcianeel/Desktop/NAfME%20EastDiv%20R&amp;R%20Videos%20Used%20copy/d%20There%20Is%20A%20Place.mp4" TargetMode="Externa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7.png"/><Relationship Id="rId1" Type="http://schemas.openxmlformats.org/officeDocument/2006/relationships/video" Target="file://localhost/Users/marcianeel/Desktop/Projects/OKMEA%202014/OKMEA%20PPTS/1%20R&amp;R%20PPT/OKMEA%20R&amp;R%20Videos/22%20First%20Performance.mov" TargetMode="External"/><Relationship Id="rId2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1.png"/><Relationship Id="rId1" Type="http://schemas.openxmlformats.org/officeDocument/2006/relationships/video" Target="file://localhost/Users/marcianeel/Desktop/Projects/OKMEA%202014/OKMEA%20PPTS/1%20R&amp;R%20PPT/OKMEA%20R&amp;R%20Videos/37%20MAC_DrTim.mp4" TargetMode="Externa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jpeg"/><Relationship Id="rId15" Type="http://schemas.openxmlformats.org/officeDocument/2006/relationships/image" Target="../media/image54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jpeg"/><Relationship Id="rId15" Type="http://schemas.openxmlformats.org/officeDocument/2006/relationships/image" Target="../media/image54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png"/><Relationship Id="rId1" Type="http://schemas.openxmlformats.org/officeDocument/2006/relationships/video" Target="file://localhost/Users/marcianeel/Desktop/Projects/OKMEA%202014/OKMEA%20PPTS/1%20R&amp;R%20PPT/OKMEA%20R&amp;R%20Videos/Video%20of%20Dan%20copy.MOV" TargetMode="Externa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0668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CAN Successfully </a:t>
            </a:r>
          </a:p>
          <a:p>
            <a:pPr algn="ctr"/>
            <a:r>
              <a:rPr lang="en-US" sz="4000" b="1" i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Recruit and Retain</a:t>
            </a:r>
          </a:p>
          <a:p>
            <a:pPr algn="ctr"/>
            <a:r>
              <a:rPr lang="en-US" sz="4000" b="1" i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MORE Music Students!</a:t>
            </a:r>
            <a:endParaRPr lang="en-US" sz="40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096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2016 Music Education Days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January 23, 2015  2:30 PM Room Avila AB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5198" y="2971800"/>
            <a:ext cx="136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Brent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Sienko</a:t>
            </a:r>
            <a:endParaRPr lang="en-US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3200400"/>
            <a:ext cx="189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Sydney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Carpentier</a:t>
            </a: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2971800"/>
            <a:ext cx="12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Takazo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Hall</a:t>
            </a:r>
            <a:endParaRPr lang="en-US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0600" y="3212068"/>
            <a:ext cx="151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Dennis Crystal</a:t>
            </a:r>
            <a:endParaRPr lang="en-US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0" y="2983468"/>
            <a:ext cx="108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Kaizo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Hall</a:t>
            </a:r>
            <a:endParaRPr lang="en-US" dirty="0">
              <a:latin typeface="+mn-lt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16" y="4114800"/>
            <a:ext cx="1044384" cy="13002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" y="559312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  <a:latin typeface="+mn-lt"/>
              </a:rPr>
              <a:t>The Music Achievement Council</a:t>
            </a:r>
            <a:endParaRPr lang="en-US" sz="32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4" name="Picture 23" descr="imag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5580698"/>
            <a:ext cx="1752600" cy="591502"/>
          </a:xfrm>
          <a:prstGeom prst="rect">
            <a:avLst/>
          </a:prstGeom>
        </p:spPr>
      </p:pic>
      <p:pic>
        <p:nvPicPr>
          <p:cNvPr id="25" name="Picture 24" descr="Screen Shot 2015-12-04 at 9.10.01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69" y="3505200"/>
            <a:ext cx="1216431" cy="2984500"/>
          </a:xfrm>
          <a:prstGeom prst="rect">
            <a:avLst/>
          </a:prstGeom>
        </p:spPr>
      </p:pic>
      <p:pic>
        <p:nvPicPr>
          <p:cNvPr id="27" name="Picture 26" descr="Screen Shot 2016-01-23 at 11.44.34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3611139"/>
            <a:ext cx="5181600" cy="20276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Presentation Day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52600"/>
            <a:ext cx="80010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Best in classroom setting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Show up unannounced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Never </a:t>
            </a:r>
            <a:r>
              <a:rPr lang="en-US" dirty="0">
                <a:solidFill>
                  <a:schemeClr val="bg1"/>
                </a:solidFill>
              </a:rPr>
              <a:t>ask, “how many want to be </a:t>
            </a:r>
            <a:r>
              <a:rPr lang="en-US" dirty="0" smtClean="0">
                <a:solidFill>
                  <a:schemeClr val="bg1"/>
                </a:solidFill>
              </a:rPr>
              <a:t>in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   the band, choir</a:t>
            </a:r>
            <a:r>
              <a:rPr lang="en-US" dirty="0">
                <a:solidFill>
                  <a:schemeClr val="bg1"/>
                </a:solidFill>
              </a:rPr>
              <a:t>, orchestra. . .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        Instead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</a:rPr>
              <a:t>, ask for a who of hands “how many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of   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ea typeface="ＭＳ Ｐゴシック" charset="-128"/>
              </a:rPr>
              <a:t>       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you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</a:rPr>
              <a:t>want to try an instrument?”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Keep </a:t>
            </a:r>
            <a:r>
              <a:rPr lang="en-US" dirty="0" smtClean="0">
                <a:solidFill>
                  <a:schemeClr val="bg1"/>
                </a:solidFill>
              </a:rPr>
              <a:t>presentation short (30 minutes)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BE ENTHUSIASTIC!!!!!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228600" y="914400"/>
            <a:ext cx="53692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 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 Can be:  Musical Aptitude Survey </a:t>
            </a:r>
          </a:p>
          <a:p>
            <a:r>
              <a:rPr lang="en-US" sz="2800" dirty="0">
                <a:solidFill>
                  <a:srgbClr val="FFFFFF"/>
                </a:solidFill>
                <a:latin typeface="+mn-lt"/>
              </a:rPr>
              <a:t>	     </a:t>
            </a:r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    Instrument 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Try-out</a:t>
            </a: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6999" y="609600"/>
            <a:ext cx="2084553" cy="243840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7600" y="685800"/>
            <a:ext cx="54864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Make the time to have each 4th grader touch, hold, and play </a:t>
            </a:r>
            <a:r>
              <a:rPr lang="en-US" dirty="0" smtClean="0">
                <a:solidFill>
                  <a:srgbClr val="FFFF00"/>
                </a:solidFill>
              </a:rPr>
              <a:t>three instruments </a:t>
            </a:r>
            <a:r>
              <a:rPr lang="en-US" dirty="0" smtClean="0">
                <a:solidFill>
                  <a:srgbClr val="FFFFFF"/>
                </a:solidFill>
              </a:rPr>
              <a:t>of their choice and then send a </a:t>
            </a:r>
            <a:r>
              <a:rPr lang="en-US" dirty="0" smtClean="0">
                <a:solidFill>
                  <a:srgbClr val="FFFF00"/>
                </a:solidFill>
              </a:rPr>
              <a:t>personal letter </a:t>
            </a:r>
            <a:r>
              <a:rPr lang="en-US" dirty="0" smtClean="0">
                <a:solidFill>
                  <a:srgbClr val="FFFFFF"/>
                </a:solidFill>
              </a:rPr>
              <a:t>home with each student letting the parents know which instrument their child had success on. . .</a:t>
            </a:r>
            <a:r>
              <a:rPr lang="en-US" dirty="0" smtClean="0">
                <a:solidFill>
                  <a:srgbClr val="FFFF00"/>
                </a:solidFill>
              </a:rPr>
              <a:t>your instrumental numbers go through the roof!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8862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066800"/>
            <a:ext cx="3461657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914400"/>
            <a:ext cx="50292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Letters</a:t>
            </a:r>
            <a:endParaRPr lang="en-US" sz="2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Keep </a:t>
            </a:r>
            <a:r>
              <a:rPr lang="en-US" dirty="0">
                <a:solidFill>
                  <a:schemeClr val="bg1"/>
                </a:solidFill>
              </a:rPr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details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Meeting</a:t>
            </a:r>
            <a:endParaRPr lang="en-US" sz="2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Involve </a:t>
            </a:r>
            <a:r>
              <a:rPr lang="en-US" dirty="0">
                <a:solidFill>
                  <a:schemeClr val="bg1"/>
                </a:solidFill>
              </a:rPr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Provide advocacy </a:t>
            </a:r>
            <a:r>
              <a:rPr lang="en-US" dirty="0" smtClean="0">
                <a:solidFill>
                  <a:schemeClr val="bg1"/>
                </a:solidFill>
              </a:rPr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8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Child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pic>
        <p:nvPicPr>
          <p:cNvPr id="6" name="Picture 5" descr="Screen Shot 2016-01-23 at 11.44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876800"/>
            <a:ext cx="3107500" cy="121602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49530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Communicate with Parents REGULARLY to keep them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engaged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a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Base!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1371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31, 2013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66800"/>
            <a:ext cx="914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	Hispanic </a:t>
            </a:r>
            <a:r>
              <a:rPr lang="en-US" sz="2800" dirty="0" smtClean="0">
                <a:solidFill>
                  <a:srgbClr val="FFFFFF"/>
                </a:solidFill>
              </a:rPr>
              <a:t>population has seen explosive growth in the</a:t>
            </a:r>
            <a:r>
              <a:rPr lang="en-US" sz="2800" dirty="0" smtClean="0">
                <a:solidFill>
                  <a:srgbClr val="FFFFFF"/>
                </a:solidFill>
              </a:rPr>
              <a:t> 	last </a:t>
            </a:r>
            <a:r>
              <a:rPr lang="en-US" sz="2800" dirty="0" smtClean="0">
                <a:solidFill>
                  <a:srgbClr val="FFFFFF"/>
                </a:solidFill>
              </a:rPr>
              <a:t>four decades: </a:t>
            </a:r>
          </a:p>
          <a:p>
            <a:pPr>
              <a:defRPr/>
            </a:pPr>
            <a:endParaRPr lang="en-US" sz="1400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			1970		  9.6 million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			1980		14</a:t>
            </a:r>
            <a:r>
              <a:rPr lang="en-US" sz="2800" dirty="0" smtClean="0">
                <a:solidFill>
                  <a:srgbClr val="FFFFFF"/>
                </a:solidFill>
              </a:rPr>
              <a:t>.5 </a:t>
            </a:r>
            <a:r>
              <a:rPr lang="en-US" sz="2800" dirty="0" smtClean="0">
                <a:solidFill>
                  <a:srgbClr val="FFFFFF"/>
                </a:solidFill>
              </a:rPr>
              <a:t>million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			1990		</a:t>
            </a:r>
            <a:r>
              <a:rPr lang="en-US" sz="2800" dirty="0" smtClean="0">
                <a:solidFill>
                  <a:srgbClr val="FFFFFF"/>
                </a:solidFill>
              </a:rPr>
              <a:t>22.6 </a:t>
            </a:r>
            <a:r>
              <a:rPr lang="en-US" sz="2800" dirty="0" smtClean="0">
                <a:solidFill>
                  <a:srgbClr val="FFFFFF"/>
                </a:solidFill>
              </a:rPr>
              <a:t>million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			2000		</a:t>
            </a:r>
            <a:r>
              <a:rPr lang="en-US" sz="2800" dirty="0" smtClean="0">
                <a:solidFill>
                  <a:srgbClr val="FFFFFF"/>
                </a:solidFill>
              </a:rPr>
              <a:t>35.7 </a:t>
            </a:r>
            <a:r>
              <a:rPr lang="en-US" sz="2800" dirty="0" smtClean="0">
                <a:solidFill>
                  <a:srgbClr val="FFFFFF"/>
                </a:solidFill>
              </a:rPr>
              <a:t>million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			2010	</a:t>
            </a:r>
            <a:r>
              <a:rPr lang="en-US" sz="2800" dirty="0" smtClean="0">
                <a:solidFill>
                  <a:srgbClr val="FFFFFF"/>
                </a:solidFill>
              </a:rPr>
              <a:t>	50.8 million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			2014		55.4 million</a:t>
            </a:r>
          </a:p>
          <a:p>
            <a:pPr>
              <a:defRPr/>
            </a:pP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1-24 at 1.09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029200"/>
            <a:ext cx="3581400" cy="440493"/>
          </a:xfrm>
          <a:prstGeom prst="rect">
            <a:avLst/>
          </a:prstGeom>
        </p:spPr>
      </p:pic>
      <p:pic>
        <p:nvPicPr>
          <p:cNvPr id="9" name="Picture 8" descr="Screen Shot 2016-01-24 at 1.10.4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442774"/>
            <a:ext cx="3581400" cy="996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302125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 smtClean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Program</a:t>
            </a: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304800"/>
            <a:ext cx="891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Increase Your Base 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Projected Growth of Hispanics: 2014 - 2060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04800" y="15240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6172200"/>
            <a:ext cx="445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http://</a:t>
            </a:r>
            <a:r>
              <a:rPr lang="en-US" sz="2400" dirty="0" err="1" smtClean="0">
                <a:solidFill>
                  <a:srgbClr val="FFFF00"/>
                </a:solidFill>
              </a:rPr>
              <a:t>infoworks.ride.ri.gov/state/ri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Left Arrow 10"/>
          <p:cNvSpPr/>
          <p:nvPr/>
        </p:nvSpPr>
        <p:spPr bwMode="auto">
          <a:xfrm flipH="1">
            <a:off x="609600" y="2362200"/>
            <a:ext cx="2590800" cy="685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7" name="Left Arrow 16"/>
          <p:cNvSpPr/>
          <p:nvPr/>
        </p:nvSpPr>
        <p:spPr bwMode="auto">
          <a:xfrm flipH="1">
            <a:off x="609600" y="2819400"/>
            <a:ext cx="5334000" cy="685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2" name="TextBox 21"/>
          <p:cNvSpPr txBox="1"/>
          <p:nvPr/>
        </p:nvSpPr>
        <p:spPr>
          <a:xfrm>
            <a:off x="609600" y="24384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2014 Total: 17.4 %</a:t>
            </a:r>
            <a:endParaRPr lang="en-US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3543" y="2895600"/>
            <a:ext cx="508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 Projected 2060 Total: 24.4%  </a:t>
            </a:r>
            <a:endParaRPr lang="en-US" sz="24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04800" y="15240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6248400"/>
            <a:ext cx="905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https://www.census.gov/content/dam/Census/library/publications/2015/demo/p25-1143.pdf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¡Mariachi!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609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Bailey MS Mariachi Program: Year 2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3 Mariachi Performance:Bailey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295400"/>
            <a:ext cx="8001000" cy="540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THEM!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Picture 4" descr="IMG_39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24000"/>
            <a:ext cx="5588000" cy="4191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THEM!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c Why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1371600"/>
            <a:ext cx="67818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0668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41148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Provide a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the day they receive their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instruments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86200"/>
            <a:ext cx="2286000" cy="20129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886200"/>
            <a:ext cx="2514600" cy="200977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3200400"/>
            <a:ext cx="4114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appreciation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572000"/>
            <a:ext cx="4114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Give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recognition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8" grpId="0" build="p" autoUpdateAnimBg="0"/>
      <p:bldP spid="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502920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Developing group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pride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Improving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with parents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Evaluating yourself continually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“What else?”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Understanding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as an individual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Being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enthusiastic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engaging lessons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consistently</a:t>
            </a: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505200" cy="39624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4114800" y="19812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10 pages of sample forms</a:t>
            </a:r>
            <a:endParaRPr lang="en-US" sz="3200" dirty="0" smtClean="0">
              <a:solidFill>
                <a:schemeClr val="bg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Guidelines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for</a:t>
            </a: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directors</a:t>
            </a:r>
          </a:p>
        </p:txBody>
      </p:sp>
      <p:pic>
        <p:nvPicPr>
          <p:cNvPr id="25605" name="Picture 11" descr="MA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37" y="1371600"/>
            <a:ext cx="3344863" cy="4343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Materials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Available for You to Use. . . A Year-Round Planner</a:t>
            </a:r>
            <a:endParaRPr lang="en-US" sz="32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" name="Picture 11" descr="Screen Shot 2016-01-23 at 11.44.34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5410200"/>
            <a:ext cx="2328596" cy="91122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Show interest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Exit Survey online</a:t>
            </a:r>
            <a:endParaRPr lang="en-US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Story: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d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600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9624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saw immediate success?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first performance just weeks after they started?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to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was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really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447800"/>
            <a:ext cx="4445000" cy="2895600"/>
          </a:xfrm>
          <a:prstGeom prst="rect">
            <a:avLst/>
          </a:prstGeom>
          <a:ln>
            <a:noFill/>
          </a:ln>
          <a:effectLst>
            <a:reflection stA="63000" endPos="66000" dist="12700" dir="5400000" sy="-100000" algn="bl" rotWithShape="0"/>
            <a:softEdge rad="112500"/>
          </a:effectLst>
        </p:spPr>
      </p:pic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766465" y="917963"/>
            <a:ext cx="2997200" cy="4495800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676400"/>
            <a:ext cx="4724400" cy="2743200"/>
          </a:xfrm>
        </p:spPr>
        <p:txBody>
          <a:bodyPr>
            <a:no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4000" b="1" dirty="0" smtClean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4000" b="1" dirty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scripted demonstration of what your students have learned</a:t>
            </a:r>
          </a:p>
        </p:txBody>
      </p:sp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 Concert for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383900" y="1422609"/>
            <a:ext cx="1917477" cy="290171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1676400"/>
            <a:ext cx="4038600" cy="2133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4D9AFF"/>
                </a:solidFill>
                <a:latin typeface="+mn-lt"/>
              </a:rPr>
              <a:t>May be the best performance in terms of excitement and audience</a:t>
            </a:r>
            <a:r>
              <a:rPr lang="en-US" sz="3200" i="1" dirty="0">
                <a:solidFill>
                  <a:srgbClr val="4D9AFF"/>
                </a:solidFill>
                <a:latin typeface="+mn-lt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06663" cy="3200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7" name="2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timing 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practice more prior to a 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performance</a:t>
            </a:r>
            <a:endParaRPr lang="en-US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107623" y="1143425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4800600"/>
            <a:ext cx="8610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-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parents!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3733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Parents will be </a:t>
            </a:r>
            <a:r>
              <a:rPr lang="en-US" sz="2800" b="1" i="1" u="sng" dirty="0">
                <a:solidFill>
                  <a:srgbClr val="FFFF00"/>
                </a:solidFill>
                <a:latin typeface="Times New Roman" charset="0"/>
              </a:rPr>
              <a:t>amazed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 … </a:t>
            </a:r>
            <a:r>
              <a:rPr lang="en-US" sz="3200" i="1" dirty="0">
                <a:solidFill>
                  <a:srgbClr val="FFFF00"/>
                </a:solidFill>
                <a:latin typeface="Times New Roman" charset="0"/>
              </a:rPr>
              <a:t>most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 have no idea how much their child has learned based on what they hear at home!</a:t>
            </a:r>
          </a:p>
        </p:txBody>
      </p:sp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74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48857" y="17083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295400"/>
            <a:ext cx="4648200" cy="4953000"/>
          </a:xfrm>
          <a:effec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noFill/>
          <a:effectLst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Fundamental Beliefs of </a:t>
            </a:r>
            <a:b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Effective Recruiters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447800"/>
            <a:ext cx="6324600" cy="36576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applause is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infectious</a:t>
            </a:r>
          </a:p>
        </p:txBody>
      </p:sp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FFFF00"/>
                </a:solidFill>
                <a:latin typeface="Times New Roman" charset="0"/>
              </a:rPr>
              <a:t>early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3963093" cy="238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002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44894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Performance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Check Out Our Online Resources</a:t>
            </a:r>
            <a:endParaRPr lang="en-US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37 MAC_Dr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1400" y="2590800"/>
            <a:ext cx="7112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478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2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@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MusicAchCouncil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Twitter_bird_logo_2012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209800"/>
            <a:ext cx="943928" cy="762770"/>
          </a:xfrm>
          <a:prstGeom prst="rect">
            <a:avLst/>
          </a:prstGeom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616" y="13716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http://</a:t>
            </a:r>
            <a:r>
              <a:rPr lang="en-US" sz="2800" b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28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6114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698366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1963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2895600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800" y="52578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602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535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526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71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19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4800" y="2286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602288"/>
            <a:ext cx="2743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Jupiter Band Instrume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535488"/>
            <a:ext cx="3124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5526088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71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4890C5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@</a:t>
            </a:r>
            <a:r>
              <a:rPr lang="en-US" sz="3200" b="1" i="1" kern="0" dirty="0" err="1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4890C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3200" y="44196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4800" y="22860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447800"/>
            <a:ext cx="4038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and nurture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Picture 6" descr="Screen Shot 2016-01-23 at 11.44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936" y="5257800"/>
            <a:ext cx="2466664" cy="96525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Recruiting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143000"/>
            <a:ext cx="8382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Regular visits with feeder programs/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Effective PR: Bulletin boards, school newsletters, PTA announcements, concert programs, school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announcements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including recorder classes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REACH OUT!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194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679700"/>
            <a:ext cx="2324100" cy="3492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Video of Dan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1524000"/>
            <a:ext cx="7569200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9906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HIGH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 fulfillment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can be FUN! 				</a:t>
            </a:r>
            <a:r>
              <a:rPr lang="en-US" sz="36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048000" cy="4700717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457325"/>
            <a:ext cx="4038600" cy="2587625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14400"/>
            <a:ext cx="4141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43325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6952</TotalTime>
  <Words>1646</Words>
  <Application>Microsoft Macintosh PowerPoint</Application>
  <PresentationFormat>On-screen Show (4:3)</PresentationFormat>
  <Paragraphs>328</Paragraphs>
  <Slides>45</Slides>
  <Notes>45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Today’s Session</vt:lpstr>
      <vt:lpstr>Slide 3</vt:lpstr>
      <vt:lpstr>Fundamental Beliefs of  Effective Recruiters</vt:lpstr>
      <vt:lpstr>Key Steps in Recruiting:  Attracting Students. . .</vt:lpstr>
      <vt:lpstr>Key Steps in Recruiting Recruiting is a YEAR-ROUND process including: 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 </vt:lpstr>
      <vt:lpstr>Follow-up idea #1 from:  Jeff Scott &amp; Emily Wilkinson, ALMEA </vt:lpstr>
      <vt:lpstr>Follow-up idea from:  Chris Crone, PAMEA </vt:lpstr>
      <vt:lpstr>Engage Parent Support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Slide 19</vt:lpstr>
      <vt:lpstr>Slide 20</vt:lpstr>
      <vt:lpstr>Slide 21</vt:lpstr>
      <vt:lpstr>Slide 22</vt:lpstr>
      <vt:lpstr>Keeping Your New Recruits</vt:lpstr>
      <vt:lpstr>   Keeping Your New Recruits   Why Do Kids Stay?  Let’s Ask THEM!</vt:lpstr>
      <vt:lpstr>   Keeping Your New Recruits   Why Do Kids Stay?  Let’s Ask THEM!</vt:lpstr>
      <vt:lpstr>Retention: Keys to Success</vt:lpstr>
      <vt:lpstr>Actions That Help Retain Students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Why Should Students Continue?  Tell Your OWN Story: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39</vt:lpstr>
      <vt:lpstr>Slide 40</vt:lpstr>
      <vt:lpstr>Put the Date on Your Calendar! Schedule First Performance NOW!</vt:lpstr>
      <vt:lpstr>M.A.C. Wants to Help. . .   Check Out Our Online Resources</vt:lpstr>
      <vt:lpstr>Got SMART Phone? http://www.musicedconsultants.net/conference-materials</vt:lpstr>
      <vt:lpstr>Slide 44</vt:lpstr>
      <vt:lpstr>Slide 45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1280</cp:revision>
  <dcterms:created xsi:type="dcterms:W3CDTF">2016-01-24T21:04:06Z</dcterms:created>
  <dcterms:modified xsi:type="dcterms:W3CDTF">2016-01-24T22:32:25Z</dcterms:modified>
</cp:coreProperties>
</file>