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48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3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50"/>
  </p:notesMasterIdLst>
  <p:sldIdLst>
    <p:sldId id="287" r:id="rId2"/>
    <p:sldId id="361" r:id="rId3"/>
    <p:sldId id="290" r:id="rId4"/>
    <p:sldId id="291" r:id="rId5"/>
    <p:sldId id="263" r:id="rId6"/>
    <p:sldId id="264" r:id="rId7"/>
    <p:sldId id="319" r:id="rId8"/>
    <p:sldId id="297" r:id="rId9"/>
    <p:sldId id="294" r:id="rId10"/>
    <p:sldId id="308" r:id="rId11"/>
    <p:sldId id="327" r:id="rId12"/>
    <p:sldId id="325" r:id="rId13"/>
    <p:sldId id="331" r:id="rId14"/>
    <p:sldId id="309" r:id="rId15"/>
    <p:sldId id="333" r:id="rId16"/>
    <p:sldId id="363" r:id="rId17"/>
    <p:sldId id="364" r:id="rId18"/>
    <p:sldId id="334" r:id="rId19"/>
    <p:sldId id="342" r:id="rId20"/>
    <p:sldId id="343" r:id="rId21"/>
    <p:sldId id="344" r:id="rId22"/>
    <p:sldId id="345" r:id="rId23"/>
    <p:sldId id="347" r:id="rId24"/>
    <p:sldId id="353" r:id="rId25"/>
    <p:sldId id="368" r:id="rId26"/>
    <p:sldId id="369" r:id="rId27"/>
    <p:sldId id="377" r:id="rId28"/>
    <p:sldId id="357" r:id="rId29"/>
    <p:sldId id="358" r:id="rId30"/>
    <p:sldId id="366" r:id="rId31"/>
    <p:sldId id="359" r:id="rId32"/>
    <p:sldId id="367" r:id="rId33"/>
    <p:sldId id="346" r:id="rId34"/>
    <p:sldId id="365" r:id="rId35"/>
    <p:sldId id="352" r:id="rId36"/>
    <p:sldId id="370" r:id="rId37"/>
    <p:sldId id="371" r:id="rId38"/>
    <p:sldId id="372" r:id="rId39"/>
    <p:sldId id="379" r:id="rId40"/>
    <p:sldId id="380" r:id="rId41"/>
    <p:sldId id="378" r:id="rId42"/>
    <p:sldId id="381" r:id="rId43"/>
    <p:sldId id="382" r:id="rId44"/>
    <p:sldId id="374" r:id="rId45"/>
    <p:sldId id="375" r:id="rId46"/>
    <p:sldId id="350" r:id="rId47"/>
    <p:sldId id="324" r:id="rId48"/>
    <p:sldId id="28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CD80B"/>
    <a:srgbClr val="4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80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9807F-1B59-5D48-9198-CD0E92E8D150}" type="datetimeFigureOut">
              <a:rPr lang="en-US" smtClean="0"/>
              <a:pPr/>
              <a:t>1/16/16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2F61B-FE65-334F-8B66-348BB264E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9E9D4-7356-4F43-9922-631A9440388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B21A8-3DA3-214A-9797-136325493D6C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B78E2-8A96-0B41-A0CB-AE8C9296A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A82E6-281A-124E-A729-176BA7773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4CD3-7B1F-6447-BD82-9257B73D2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3142-2954-DF4B-BB03-9447E96C6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E2E8-4906-B94D-95C5-473ED83A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6C6DF-B193-A247-8240-1338E4A8F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9FD9D-CAE8-9249-A7CC-E7C76D095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E288A-001F-6C4E-BCF1-006B03946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B8777-3A1E-EA45-9372-B3403EA4D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15B1F-444C-004A-B475-5AFABBE31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02ED0-5C30-AD46-B7F5-B62C74A37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6002DBDC-9FAC-CF4C-82AF-77CB7DB79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png"/><Relationship Id="rId1" Type="http://schemas.openxmlformats.org/officeDocument/2006/relationships/video" Target="file://localhost/Users/marcianeel/Desktop/INMEA%20Collegiates:Professionalism/Videos%20for%20PCMEA%20Is%20THAT%20What%20You're%20Wearing%3F/%20Slide%202%20Is%20THAT%3F%20Communication%20Problems.mp4" TargetMode="Externa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.png"/><Relationship Id="rId1" Type="http://schemas.openxmlformats.org/officeDocument/2006/relationships/video" Target="file://localhost/Users/marcianeel/Desktop/INMEA%20Collegiates:Professionalism/Videos%20for%20PCMEA%20Is%20THAT%20What%20You're%20Wearing%3F/%20Slide%203%20Is%20THAT%3F%20Can%20you%20hear%20me%20now.mp4" TargetMode="Externa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ianeel/Desktop/INMEA%20Collegiates:Professionalism/Little%20Girl%20Conducting%20at%20Church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6.png"/><Relationship Id="rId1" Type="http://schemas.openxmlformats.org/officeDocument/2006/relationships/video" Target="file://localhost/Users/marcianeel/Desktop/INMEA%20Collegiates:Professionalism/Videos%20for%20PCMEA%20Is%20THAT%20What%20You're%20Wearing%3F/%20Slide%207%20Is%20THAT%3F%20Result-driven%20Communication.mp4" TargetMode="Externa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-25400"/>
            <a:ext cx="9144000" cy="1752600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4400" b="1" i="1" dirty="0" smtClean="0">
                <a:solidFill>
                  <a:srgbClr val="FCD80B"/>
                </a:solidFill>
                <a:latin typeface="Times New Roman" charset="0"/>
              </a:rPr>
              <a:t>Crossing Over to the OTHER Side</a:t>
            </a:r>
            <a:endParaRPr lang="en-US" sz="4400" b="1" i="1" dirty="0" smtClean="0">
              <a:solidFill>
                <a:srgbClr val="FCD80B"/>
              </a:solidFill>
              <a:latin typeface="Times New Roman" charset="0"/>
            </a:endParaRPr>
          </a:p>
          <a:p>
            <a:pPr eaLnBrk="1" hangingPunct="1">
              <a:buFont typeface="Wingdings" charset="2"/>
              <a:buNone/>
              <a:defRPr/>
            </a:pPr>
            <a:r>
              <a:rPr lang="en-US" sz="4400" b="1" i="1" dirty="0" smtClean="0">
                <a:solidFill>
                  <a:srgbClr val="FCD80B"/>
                </a:solidFill>
                <a:latin typeface="Times New Roman" charset="0"/>
              </a:rPr>
              <a:t>o</a:t>
            </a:r>
            <a:r>
              <a:rPr lang="en-US" sz="4400" b="1" i="1" dirty="0" smtClean="0">
                <a:solidFill>
                  <a:srgbClr val="FCD80B"/>
                </a:solidFill>
                <a:latin typeface="Times New Roman" charset="0"/>
              </a:rPr>
              <a:t>f </a:t>
            </a:r>
            <a:r>
              <a:rPr lang="en-US" sz="4400" b="1" i="1" dirty="0" smtClean="0">
                <a:solidFill>
                  <a:srgbClr val="FCD80B"/>
                </a:solidFill>
                <a:latin typeface="Times New Roman" charset="0"/>
              </a:rPr>
              <a:t>the Podium:</a:t>
            </a:r>
            <a:endParaRPr lang="en-US" sz="4400" dirty="0">
              <a:solidFill>
                <a:srgbClr val="FCD80B"/>
              </a:solidFill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0" y="4745038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FCD80B"/>
                </a:solidFill>
                <a:latin typeface="Times New Roman" charset="0"/>
              </a:rPr>
              <a:t>Marcia Neel</a:t>
            </a:r>
          </a:p>
          <a:p>
            <a:pPr algn="ctr"/>
            <a:r>
              <a:rPr lang="en-US" sz="3600" dirty="0" smtClean="0">
                <a:solidFill>
                  <a:srgbClr val="FCD80B"/>
                </a:solidFill>
                <a:latin typeface="Times New Roman" charset="0"/>
              </a:rPr>
              <a:t>January 16, 2016 </a:t>
            </a:r>
            <a:r>
              <a:rPr lang="en-US" sz="2000" dirty="0" err="1" smtClean="0">
                <a:sym typeface="Symbol"/>
              </a:rPr>
              <a:t></a:t>
            </a:r>
            <a:r>
              <a:rPr lang="en-US" sz="3600" dirty="0" smtClean="0">
                <a:solidFill>
                  <a:srgbClr val="FCD80B"/>
                </a:solidFill>
                <a:latin typeface="Times New Roman" charset="0"/>
              </a:rPr>
              <a:t> 1:15 PM </a:t>
            </a:r>
            <a:r>
              <a:rPr lang="en-US" sz="2000" dirty="0" err="1" smtClean="0">
                <a:sym typeface="Symbol"/>
              </a:rPr>
              <a:t></a:t>
            </a:r>
            <a:r>
              <a:rPr lang="en-US" sz="3600" dirty="0" smtClean="0">
                <a:sym typeface="Symbol"/>
              </a:rPr>
              <a:t> </a:t>
            </a:r>
            <a:r>
              <a:rPr lang="en-US" sz="3600" dirty="0" smtClean="0">
                <a:solidFill>
                  <a:srgbClr val="FCD80B"/>
                </a:solidFill>
                <a:latin typeface="Times New Roman" charset="0"/>
              </a:rPr>
              <a:t>Harrison C</a:t>
            </a:r>
            <a:endParaRPr lang="en-US" dirty="0"/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339122" y="5790983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FF00"/>
                </a:solidFill>
                <a:latin typeface="Times New Roman" pitchFamily="-104" charset="0"/>
              </a:rPr>
              <a:t>marcia@musicedconsultants.net</a:t>
            </a:r>
            <a:endParaRPr lang="en-US" sz="2800" i="1" dirty="0" smtClean="0">
              <a:solidFill>
                <a:srgbClr val="FFFF00"/>
              </a:solidFill>
              <a:latin typeface="Times New Roman" pitchFamily="-104" charset="0"/>
            </a:endParaRPr>
          </a:p>
          <a:p>
            <a:pPr algn="ctr"/>
            <a:r>
              <a:rPr lang="en-US" sz="2800" i="1" dirty="0" err="1" smtClean="0">
                <a:solidFill>
                  <a:srgbClr val="FFFF00"/>
                </a:solidFill>
                <a:latin typeface="Times New Roman" pitchFamily="-104" charset="0"/>
              </a:rPr>
              <a:t>www.musiceducationconsultants.net</a:t>
            </a:r>
            <a:endParaRPr lang="en-US" sz="2800" i="1" dirty="0">
              <a:latin typeface="Times New Roman" pitchFamily="-104" charset="0"/>
            </a:endParaRPr>
          </a:p>
        </p:txBody>
      </p:sp>
      <p:sp>
        <p:nvSpPr>
          <p:cNvPr id="14343" name="Rectangle 1032"/>
          <p:cNvSpPr>
            <a:spLocks noChangeArrowheads="1"/>
          </p:cNvSpPr>
          <p:nvPr/>
        </p:nvSpPr>
        <p:spPr bwMode="auto">
          <a:xfrm>
            <a:off x="1143000" y="4300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3754438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4400" b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reflection stA="50000" endPos="75000" dist="12700" dir="5400000" sy="-100000" algn="bl" rotWithShape="0"/>
                </a:effectLst>
                <a:uLnTx/>
                <a:uFillTx/>
                <a:latin typeface="Times New Roman" charset="0"/>
                <a:ea typeface="+mn-ea"/>
                <a:cs typeface="+mn-cs"/>
              </a:rPr>
              <a:t>Professionalism</a:t>
            </a:r>
            <a:r>
              <a:rPr kumimoji="0" lang="en-US" sz="4400" b="1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en-US" sz="4400" b="1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reflection stA="50000" endPos="75000" dist="12700" dir="5400000" sy="-100000" algn="bl" rotWithShape="0"/>
                </a:effectLst>
                <a:uLnTx/>
                <a:uFillTx/>
                <a:latin typeface="Times New Roman" charset="0"/>
                <a:ea typeface="+mn-ea"/>
                <a:cs typeface="+mn-cs"/>
              </a:rPr>
              <a:t>Matters!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reflection stA="50000" endPos="75000" dist="127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714" y="1587500"/>
            <a:ext cx="2107236" cy="15303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8862" y="199765"/>
            <a:ext cx="91151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3020" y="930491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Times New Roman" pitchFamily="-104" charset="0"/>
              </a:rPr>
              <a:t>2. Connecting is </a:t>
            </a:r>
            <a:r>
              <a:rPr lang="en-US" sz="3600" u="sng" dirty="0" smtClean="0">
                <a:latin typeface="Times New Roman" pitchFamily="-104" charset="0"/>
              </a:rPr>
              <a:t>All About Others</a:t>
            </a:r>
            <a:r>
              <a:rPr lang="en-US" sz="3600" dirty="0" smtClean="0">
                <a:latin typeface="Times New Roman" pitchFamily="-104" charset="0"/>
              </a:rPr>
              <a:t>. . .</a:t>
            </a:r>
            <a:endParaRPr lang="en-US" sz="3200" i="1" dirty="0"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321" y="3073674"/>
            <a:ext cx="3626350" cy="240619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24671" y="3000312"/>
            <a:ext cx="2187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LISTEN!</a:t>
            </a:r>
            <a:endParaRPr lang="en-US" sz="32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08436" y="3043119"/>
            <a:ext cx="1621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33442" y="3000312"/>
            <a:ext cx="14647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STOP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862" y="954508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                       </a:t>
            </a:r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It begins    </a:t>
            </a:r>
          </a:p>
          <a:p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199765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10" y="948289"/>
            <a:ext cx="8953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Connecting is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All About Others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. .It begins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2504" y="2410206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Transfer the Vision</a:t>
            </a:r>
            <a:endParaRPr lang="en-US" sz="36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2504" y="3272437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b. Walk Slowly Through the Halls	 </a:t>
            </a:r>
            <a:endParaRPr lang="en-US" sz="36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2504" y="4083841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c. Develop Each “Team Member” as a Person  </a:t>
            </a:r>
            <a:endParaRPr lang="en-US" sz="36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2504" y="4940968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d. Place People in their Strength Zones </a:t>
            </a:r>
            <a:endParaRPr lang="en-US" sz="36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3846" y="28468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5506" y="966056"/>
            <a:ext cx="85537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Connecting is All About Others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.It begins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2504" y="2512399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e. Model the Behavior You Desire </a:t>
            </a:r>
            <a:endParaRPr lang="en-US" sz="36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2504" y="3354927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f.  Reward for Results</a:t>
            </a:r>
            <a:endParaRPr lang="en-US" sz="36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2504" y="4186034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g. See Everyone as a “10!”</a:t>
            </a:r>
            <a:endParaRPr lang="en-US" sz="36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74833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Body</a:t>
            </a:r>
          </a:p>
          <a:p>
            <a:pPr algn="ctr"/>
            <a:r>
              <a:rPr lang="en-US" sz="9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Language</a:t>
            </a:r>
            <a:endParaRPr lang="en-US" sz="9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11" y="1832682"/>
            <a:ext cx="4802917" cy="4521496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4800" y="1602348"/>
            <a:ext cx="334521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                                       </a:t>
            </a:r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…Your actions speak so loudly, I can’t hear what you’re saying!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7528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4800" y="1373748"/>
            <a:ext cx="84059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…So what do clothes have to do with it?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121679"/>
            <a:ext cx="5080000" cy="3810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" y="5931679"/>
            <a:ext cx="84059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Clothes aren’t actions!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53161" y="5931679"/>
            <a:ext cx="330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 are they????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7528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68300" y="1608013"/>
            <a:ext cx="84059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a.  Your “look” determines your </a:t>
            </a:r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brand </a:t>
            </a:r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</a:t>
            </a:r>
          </a:p>
          <a:p>
            <a:pPr algn="l"/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you must pay attention to. . .  </a:t>
            </a:r>
            <a:endParaRPr lang="en-US" sz="32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8799" y="2808342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Your Attire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58799" y="3505473"/>
            <a:ext cx="62103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Your Personal Grooming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8799" y="4216672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Your Language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58799" y="4951903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Your Attitude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6" grpId="0"/>
      <p:bldP spid="8" grpId="0"/>
      <p:bldP spid="9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7528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3200" y="1608013"/>
            <a:ext cx="894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>
              <a:buAutoNum type="alphaLcPeriod" startAt="2"/>
            </a:pPr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</a:t>
            </a:r>
            <a:r>
              <a:rPr lang="en-US" sz="3600" u="sng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students </a:t>
            </a:r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determines </a:t>
            </a:r>
            <a:r>
              <a:rPr lang="en-US" sz="3600" u="sng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their </a:t>
            </a:r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brand </a:t>
            </a:r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you must pay attention to. . .  </a:t>
            </a:r>
            <a:endParaRPr lang="en-US" sz="32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5299" y="2871842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Their Attire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5299" y="3568973"/>
            <a:ext cx="62103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Their Personal Grooming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95299" y="4280172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Their Language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5299" y="5015403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Their Attitude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/>
      <p:bldP spid="9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2894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CROCKS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788835"/>
            <a:ext cx="5194300" cy="363601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513745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Crocks are for the beach – NOT the classroom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2894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UGGS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5399445"/>
            <a:ext cx="84059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i="1" dirty="0" err="1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Uggs</a:t>
            </a:r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are just glorified slippers. Slippers are </a:t>
            </a:r>
            <a:r>
              <a:rPr lang="en-US" sz="3200" i="1" dirty="0" err="1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PJs</a:t>
            </a:r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</a:p>
          <a:p>
            <a:pPr algn="l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Would you wear </a:t>
            </a:r>
            <a:r>
              <a:rPr lang="en-US" sz="3200" i="1" dirty="0" err="1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PJs</a:t>
            </a:r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to conduct your ensemble?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653148"/>
            <a:ext cx="5219700" cy="365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2338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 had trouble getting someone to</a:t>
            </a:r>
          </a:p>
          <a:p>
            <a:pPr algn="ctr"/>
            <a:r>
              <a:rPr lang="en-US" sz="40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understand what you’re trying to say?</a:t>
            </a:r>
            <a:endParaRPr lang="en-US" sz="40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4" name=" Slide 2 Is THAT? Communication Problems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397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2894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SWEATS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5577245"/>
            <a:ext cx="84059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Sweats scream, “I’m lazy! Please fire me!”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26" y="1752600"/>
            <a:ext cx="4461974" cy="3748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3467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FACE TATOOS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09801" y="5221357"/>
            <a:ext cx="4190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Just. . .don’t. . .do. . .it!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02348"/>
            <a:ext cx="2705100" cy="3530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3467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MESSAGE T’s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5640745"/>
            <a:ext cx="8978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Unless it’s promoting your School or </a:t>
            </a:r>
          </a:p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 Ed Program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716" y="1780148"/>
            <a:ext cx="2361184" cy="368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FLIP-FLOPS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64074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Dressy sandals or casual loafers are fine!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1741845"/>
            <a:ext cx="44450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MESSY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, 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5625812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Buy an iron or take your clothes to the laundry.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247310"/>
            <a:ext cx="5613400" cy="3392446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" y="1600979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WRINKLED, OR TORN CLOTHING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TOO MUCH        </a:t>
            </a:r>
          </a:p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JEWELRY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5803612"/>
            <a:ext cx="9143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Loud, </a:t>
            </a:r>
            <a:r>
              <a:rPr lang="en-US" sz="3200" i="1" dirty="0" err="1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clanky</a:t>
            </a:r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jewelry could create </a:t>
            </a:r>
          </a:p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unwanted percussion!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560" y="1602348"/>
            <a:ext cx="3853340" cy="4225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ANYTHING TOO</a:t>
            </a:r>
          </a:p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REVEALING!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5625812"/>
            <a:ext cx="9143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School is not the place to show off your abs </a:t>
            </a:r>
          </a:p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 your extra cellulite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918" y="1780148"/>
            <a:ext cx="3824682" cy="3813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DIRTY SHOES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5625812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Get some polish and clean them to a high shine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49" y="1602348"/>
            <a:ext cx="5371532" cy="4023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5100" y="722985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 ARE A PROFESSIONAL!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902200"/>
            <a:ext cx="840596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Students, parents, and administrators </a:t>
            </a:r>
          </a:p>
          <a:p>
            <a:pPr algn="ctr"/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take you more seriously when you </a:t>
            </a:r>
          </a:p>
          <a:p>
            <a:pPr algn="ctr"/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come to work dressed as a professional.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7160" y="1277813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DRESS LIKE ONE!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0" y="1967426"/>
            <a:ext cx="5411640" cy="2934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461" y="1949154"/>
            <a:ext cx="2071539" cy="295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889500"/>
            <a:ext cx="89788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Dirty nails say, “I don’t care enough about myself </a:t>
            </a:r>
          </a:p>
          <a:p>
            <a:pPr algn="ctr"/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to take care of myself.”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89" y="1881708"/>
            <a:ext cx="3829050" cy="2868092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78661" y="956017"/>
            <a:ext cx="17286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NAILS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7863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 keep trying and trying and trying?</a:t>
            </a:r>
            <a:endParaRPr lang="en-US" sz="40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 Slide 3 Is THAT? Can you hear me now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889500"/>
            <a:ext cx="84059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Yes—I took a shower this morning!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89" y="1881708"/>
            <a:ext cx="3829050" cy="2868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888" y="1769912"/>
            <a:ext cx="4513412" cy="299258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78661" y="956017"/>
            <a:ext cx="17286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NAILS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667250"/>
            <a:ext cx="84059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Greasy hair means that you got up late which means that you are ill-prepared to teach today.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0" y="1631950"/>
            <a:ext cx="2730500" cy="29845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67561" y="956017"/>
            <a:ext cx="1588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HAIR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864100"/>
            <a:ext cx="89788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Habit 3 from Covey’s “7 Habits of Highly Successful People” is: PUT FIRST THINGS FIRST</a:t>
            </a:r>
            <a:endParaRPr lang="en-US" sz="32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0" y="1631950"/>
            <a:ext cx="2730500" cy="29845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67561" y="956017"/>
            <a:ext cx="1588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HAIR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0" y="1631949"/>
            <a:ext cx="4565650" cy="3038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59" y="840348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22483" y="827648"/>
            <a:ext cx="35178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HEAVY </a:t>
            </a:r>
          </a:p>
          <a:p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MAKE-UP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804179"/>
            <a:ext cx="5003800" cy="3752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059" y="5754013"/>
            <a:ext cx="89862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Heavy make-up says, “It’s all about  me! Notice me!”</a:t>
            </a:r>
            <a:endParaRPr lang="en-US" dirty="0">
              <a:solidFill>
                <a:srgbClr val="FCD80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92800" y="964083"/>
            <a:ext cx="3390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HEAVY </a:t>
            </a:r>
          </a:p>
          <a:p>
            <a:r>
              <a:rPr lang="en-US" sz="3600" b="1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MAKE-UP</a:t>
            </a:r>
            <a:endParaRPr lang="en-US" sz="3200" b="1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 descr="Screen Shot 2015-11-12 at 9.10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602348"/>
            <a:ext cx="3581400" cy="4137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5740181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CD80B"/>
                </a:solidFill>
                <a:latin typeface="Times New Roman"/>
                <a:cs typeface="Times New Roman"/>
              </a:rPr>
              <a:t>Make-up should look like it’s barely there.</a:t>
            </a:r>
            <a:endParaRPr lang="en-US" sz="3200" dirty="0" smtClean="0">
              <a:solidFill>
                <a:srgbClr val="FCD80B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440" y="803617"/>
            <a:ext cx="8916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</a:t>
            </a:r>
            <a:r>
              <a:rPr lang="en-US" sz="3600" u="sng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their/your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brand so pay attention to. . . 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660" y="1911613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 Elementary School Chorus</a:t>
            </a:r>
            <a:endParaRPr lang="en-US" sz="3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 descr="images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150" y="2695725"/>
            <a:ext cx="4489450" cy="2987525"/>
          </a:xfrm>
          <a:prstGeom prst="rect">
            <a:avLst/>
          </a:prstGeom>
        </p:spPr>
      </p:pic>
      <p:pic>
        <p:nvPicPr>
          <p:cNvPr id="9" name="Picture 8" descr="images-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0" y="2997200"/>
            <a:ext cx="4358994" cy="215900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5828436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could this “look” be improved?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pay attention to. .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635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 Elementary School Chorus</a:t>
            </a:r>
            <a:endParaRPr lang="en-US" sz="3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4" name="Picture 13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49" y="2474133"/>
            <a:ext cx="6521451" cy="2866361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was this “look” 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508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 School Orchestra</a:t>
            </a:r>
            <a:endParaRPr lang="en-US" sz="3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could this “look” be improved?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 descr="images-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2230888"/>
            <a:ext cx="4892162" cy="325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508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 School Orchestra</a:t>
            </a:r>
            <a:endParaRPr lang="en-US" sz="3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was this “look” 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 descr="images-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2154689"/>
            <a:ext cx="3429000" cy="2374900"/>
          </a:xfrm>
          <a:prstGeom prst="rect">
            <a:avLst/>
          </a:prstGeom>
        </p:spPr>
      </p:pic>
      <p:pic>
        <p:nvPicPr>
          <p:cNvPr id="11" name="Picture 10" descr="images-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3601991"/>
            <a:ext cx="3625851" cy="2417233"/>
          </a:xfrm>
          <a:prstGeom prst="rect">
            <a:avLst/>
          </a:prstGeom>
        </p:spPr>
      </p:pic>
      <p:pic>
        <p:nvPicPr>
          <p:cNvPr id="12" name="Picture 11" descr="images-7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20" y="3923725"/>
            <a:ext cx="4635079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766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508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 Marching Band</a:t>
            </a:r>
            <a:endParaRPr lang="en-US" sz="3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could this “look” be improved?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49" y="2154689"/>
            <a:ext cx="5807361" cy="386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7703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what’s the problem?</a:t>
            </a:r>
            <a:endParaRPr lang="en-US" sz="4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9054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Everyone communicates but. . .</a:t>
            </a:r>
            <a:endParaRPr lang="en-US" sz="54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7018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Few Connect!</a:t>
            </a:r>
            <a:endParaRPr lang="en-US" sz="96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348" y="3311549"/>
            <a:ext cx="5992213" cy="273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381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 Marching Band</a:t>
            </a:r>
            <a:endParaRPr lang="en-US" sz="3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was this “look” 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 descr="Screen Shot 2015-11-13 at 7.23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2027689"/>
            <a:ext cx="6101606" cy="4067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1515392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 Concert Band</a:t>
            </a:r>
            <a:endParaRPr lang="en-US" sz="3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was this “look” 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 descr="images-1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49" y="2161723"/>
            <a:ext cx="5796793" cy="3857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1515392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 School Choir</a:t>
            </a:r>
            <a:endParaRPr lang="en-US" sz="3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can this “look” be improved?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2130713"/>
            <a:ext cx="6692900" cy="388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1515392"/>
            <a:ext cx="9143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 School Choir</a:t>
            </a:r>
            <a:endParaRPr lang="en-US" sz="36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was this “look” 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55" y="2161723"/>
            <a:ext cx="2177622" cy="3857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82636" y="2161722"/>
            <a:ext cx="2557764" cy="3836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296" y="2161722"/>
            <a:ext cx="2557764" cy="383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11-13 at 1.03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0"/>
            <a:ext cx="19653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52626" y="121334"/>
            <a:ext cx="7191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-104" charset="0"/>
              </a:rPr>
              <a:t>Marcia’s Hands and Shoes Philosophy</a:t>
            </a:r>
          </a:p>
          <a:p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Screen Shot 2015-11-13 at 1.33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6516"/>
            <a:ext cx="2641600" cy="459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2626" y="614808"/>
            <a:ext cx="7191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B8B8FF"/>
                </a:solidFill>
                <a:latin typeface="Times New Roman" pitchFamily="-104" charset="0"/>
              </a:rPr>
              <a:t>Festival Checklist</a:t>
            </a:r>
            <a:endParaRPr lang="en-US" sz="3200" dirty="0" smtClean="0">
              <a:solidFill>
                <a:srgbClr val="B8B8FF"/>
              </a:solidFill>
              <a:latin typeface="Times New Roman" pitchFamily="-104" charset="0"/>
            </a:endParaRPr>
          </a:p>
          <a:p>
            <a:endParaRPr lang="en-US" dirty="0">
              <a:solidFill>
                <a:srgbClr val="B8B8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627" y="1095582"/>
            <a:ext cx="7191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B8B8FF"/>
                </a:solidFill>
                <a:latin typeface="Times New Roman" pitchFamily="-104" charset="0"/>
              </a:rPr>
              <a:t>Conductor Attire</a:t>
            </a:r>
          </a:p>
          <a:p>
            <a:endParaRPr lang="en-US" dirty="0">
              <a:solidFill>
                <a:srgbClr val="B8B8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8699" y="1602669"/>
            <a:ext cx="68579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Attire for Ladies:</a:t>
            </a:r>
          </a:p>
          <a:p>
            <a:r>
              <a:rPr lang="en-US" sz="3200" dirty="0" smtClean="0">
                <a:solidFill>
                  <a:srgbClr val="B8B8FF"/>
                </a:solidFill>
                <a:latin typeface="Times New Roman" pitchFamily="-104" charset="0"/>
              </a:rPr>
              <a:t>   *</a:t>
            </a:r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Identical to ensemble </a:t>
            </a:r>
            <a:r>
              <a:rPr lang="en-US" sz="2800" i="1" dirty="0" smtClean="0">
                <a:solidFill>
                  <a:srgbClr val="B8B8FF"/>
                </a:solidFill>
                <a:latin typeface="Times New Roman" pitchFamily="-104" charset="0"/>
              </a:rPr>
              <a:t>or </a:t>
            </a:r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longer dress</a:t>
            </a:r>
          </a:p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	or skirt—definitely BELOW knee</a:t>
            </a:r>
          </a:p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    *Formal pants</a:t>
            </a:r>
          </a:p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    *Black pumps—not a high heel</a:t>
            </a:r>
          </a:p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    *No mobile jewelry or hair styles</a:t>
            </a:r>
          </a:p>
          <a:p>
            <a:endParaRPr lang="en-US" dirty="0">
              <a:solidFill>
                <a:srgbClr val="B8B8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99" y="4431118"/>
            <a:ext cx="68579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Attire for Men:</a:t>
            </a:r>
          </a:p>
          <a:p>
            <a:r>
              <a:rPr lang="en-US" sz="3200" dirty="0" smtClean="0">
                <a:solidFill>
                  <a:srgbClr val="B8B8FF"/>
                </a:solidFill>
                <a:latin typeface="Times New Roman" pitchFamily="-104" charset="0"/>
              </a:rPr>
              <a:t>    *</a:t>
            </a:r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Identical to ensemble </a:t>
            </a:r>
            <a:r>
              <a:rPr lang="en-US" sz="2800" i="1" dirty="0" smtClean="0">
                <a:solidFill>
                  <a:srgbClr val="B8B8FF"/>
                </a:solidFill>
                <a:latin typeface="Times New Roman" pitchFamily="-104" charset="0"/>
              </a:rPr>
              <a:t>or</a:t>
            </a:r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 suit/tux</a:t>
            </a:r>
          </a:p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     *Black shoes that have been shined</a:t>
            </a:r>
          </a:p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     *No mobile jewelry or hair styles</a:t>
            </a:r>
          </a:p>
          <a:p>
            <a:endParaRPr lang="en-US" dirty="0">
              <a:solidFill>
                <a:srgbClr val="B8B8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11-13 at 1.03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0"/>
            <a:ext cx="19653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52626" y="121334"/>
            <a:ext cx="7191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B8B8FF"/>
                </a:solidFill>
                <a:latin typeface="Times New Roman" pitchFamily="-104" charset="0"/>
              </a:rPr>
              <a:t>Marcia’s Hands and Shoes Philosophy</a:t>
            </a:r>
          </a:p>
          <a:p>
            <a:endParaRPr lang="en-US" dirty="0">
              <a:solidFill>
                <a:srgbClr val="B8B8FF"/>
              </a:solidFill>
            </a:endParaRPr>
          </a:p>
        </p:txBody>
      </p:sp>
      <p:pic>
        <p:nvPicPr>
          <p:cNvPr id="4" name="Picture 3" descr="Screen Shot 2015-11-13 at 1.33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6516"/>
            <a:ext cx="2641600" cy="459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2626" y="614808"/>
            <a:ext cx="7191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B8B8FF"/>
                </a:solidFill>
                <a:latin typeface="Times New Roman" pitchFamily="-104" charset="0"/>
              </a:rPr>
              <a:t>Festival Checklist</a:t>
            </a:r>
            <a:endParaRPr lang="en-US" sz="3200" dirty="0" smtClean="0">
              <a:solidFill>
                <a:srgbClr val="B8B8FF"/>
              </a:solidFill>
              <a:latin typeface="Times New Roman" pitchFamily="-104" charset="0"/>
            </a:endParaRPr>
          </a:p>
          <a:p>
            <a:endParaRPr lang="en-US" dirty="0">
              <a:solidFill>
                <a:srgbClr val="B8B8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627" y="1082882"/>
            <a:ext cx="7191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B8B8FF"/>
                </a:solidFill>
                <a:latin typeface="Times New Roman" pitchFamily="-104" charset="0"/>
              </a:rPr>
              <a:t>Performer Attire</a:t>
            </a:r>
          </a:p>
          <a:p>
            <a:endParaRPr lang="en-US" dirty="0">
              <a:solidFill>
                <a:srgbClr val="B8B8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8699" y="1742369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Choose a “uniform” look.</a:t>
            </a: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1399" y="2181322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Black shoes </a:t>
            </a:r>
            <a:r>
              <a:rPr lang="en-US" sz="2800" i="1" dirty="0" smtClean="0">
                <a:solidFill>
                  <a:srgbClr val="B8B8FF"/>
                </a:solidFill>
                <a:latin typeface="Times New Roman" pitchFamily="-104" charset="0"/>
              </a:rPr>
              <a:t>and </a:t>
            </a:r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socks (or just black socks)</a:t>
            </a: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1399" y="2658375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Hair off the face – girls </a:t>
            </a:r>
            <a:r>
              <a:rPr lang="en-US" sz="2800" i="1" dirty="0" smtClean="0">
                <a:solidFill>
                  <a:srgbClr val="B8B8FF"/>
                </a:solidFill>
                <a:latin typeface="Times New Roman" pitchFamily="-104" charset="0"/>
              </a:rPr>
              <a:t>and </a:t>
            </a:r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boys </a:t>
            </a: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4099" y="3135429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Shirts either all tucked in </a:t>
            </a:r>
            <a:r>
              <a:rPr lang="en-US" sz="2800" i="1" dirty="0" smtClean="0">
                <a:solidFill>
                  <a:srgbClr val="B8B8FF"/>
                </a:solidFill>
                <a:latin typeface="Times New Roman" pitchFamily="-104" charset="0"/>
              </a:rPr>
              <a:t>or </a:t>
            </a:r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all hanging out</a:t>
            </a: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4099" y="3599782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Jackets/shirts buttoned </a:t>
            </a:r>
            <a:r>
              <a:rPr lang="en-US" sz="2800" i="1" dirty="0" smtClean="0">
                <a:solidFill>
                  <a:srgbClr val="B8B8FF"/>
                </a:solidFill>
                <a:latin typeface="Times New Roman" pitchFamily="-104" charset="0"/>
              </a:rPr>
              <a:t>or </a:t>
            </a:r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not buttoned</a:t>
            </a: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4099" y="4089536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White t-shirts underneath white dress shirts</a:t>
            </a: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49499" y="4528489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No dangling jewelry</a:t>
            </a: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6799" y="5018242"/>
            <a:ext cx="6857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No sunglasses</a:t>
            </a: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6048" y="4929343"/>
            <a:ext cx="266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B8B8FF"/>
                </a:solidFill>
                <a:latin typeface="Times New Roman" pitchFamily="-104" charset="0"/>
              </a:rPr>
              <a:t>—</a:t>
            </a:r>
            <a:r>
              <a:rPr lang="en-US" sz="3600" dirty="0" smtClean="0">
                <a:solidFill>
                  <a:srgbClr val="B8B8FF"/>
                </a:solidFill>
                <a:latin typeface="Times New Roman" pitchFamily="-104" charset="0"/>
              </a:rPr>
              <a:t>DUH!</a:t>
            </a:r>
          </a:p>
          <a:p>
            <a:endParaRPr lang="en-US" sz="2800" dirty="0" smtClean="0">
              <a:solidFill>
                <a:srgbClr val="B8B8FF"/>
              </a:solidFill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2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YOUR “LOOK” REVEALS TWO THINGS: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1140" y="4254500"/>
            <a:ext cx="840596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Looking good!</a:t>
            </a:r>
          </a:p>
          <a:p>
            <a:pPr algn="ctr"/>
            <a:r>
              <a:rPr lang="en-US" sz="44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What a great way to show students how much you care!</a:t>
            </a:r>
            <a:endParaRPr lang="en-US" sz="44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82601" y="3356675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 How much you care about others.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4501" y="1879600"/>
            <a:ext cx="810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How much you care about yourself </a:t>
            </a:r>
          </a:p>
          <a:p>
            <a:pPr marL="742950" indent="-742950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(self-respect)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00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Expressive Body Language Begins Early</a:t>
            </a:r>
            <a:r>
              <a:rPr lang="en-US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/>
            </a:r>
            <a:br>
              <a:rPr lang="en-US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sz="40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Check out this Toddler</a:t>
            </a:r>
            <a:endParaRPr lang="en-US" sz="4000" dirty="0">
              <a:solidFill>
                <a:srgbClr val="FCD80B"/>
              </a:solidFill>
            </a:endParaRPr>
          </a:p>
        </p:txBody>
      </p:sp>
      <p:pic>
        <p:nvPicPr>
          <p:cNvPr id="4" name="Little Girl Conducting at Church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778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82650" y="450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587" name="Rectangle 6"/>
          <p:cNvSpPr>
            <a:spLocks noChangeArrowheads="1"/>
          </p:cNvSpPr>
          <p:nvPr/>
        </p:nvSpPr>
        <p:spPr bwMode="auto">
          <a:xfrm>
            <a:off x="0" y="25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Got Smart Phone?</a:t>
            </a:r>
            <a:endParaRPr lang="en-US" sz="40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89" name="Rectangle 12"/>
          <p:cNvSpPr>
            <a:spLocks noChangeArrowheads="1"/>
          </p:cNvSpPr>
          <p:nvPr/>
        </p:nvSpPr>
        <p:spPr bwMode="auto">
          <a:xfrm>
            <a:off x="0" y="587375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90" name="Rectangle 13"/>
          <p:cNvSpPr>
            <a:spLocks noChangeArrowheads="1"/>
          </p:cNvSpPr>
          <p:nvPr/>
        </p:nvSpPr>
        <p:spPr bwMode="auto">
          <a:xfrm>
            <a:off x="1856582" y="1167764"/>
            <a:ext cx="5410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i="1" dirty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 </a:t>
            </a:r>
            <a:r>
              <a:rPr lang="en-US" sz="54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You!!</a:t>
            </a:r>
            <a:endParaRPr lang="en-US" sz="60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-203200" y="2195373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Presentation Posted Online:</a:t>
            </a:r>
          </a:p>
          <a:p>
            <a:pPr algn="ctr"/>
            <a:endParaRPr lang="en-US" sz="5400" i="1" dirty="0" smtClean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endParaRPr lang="en-US" sz="60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-25400" y="3759200"/>
            <a:ext cx="91440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err="1" smtClean="0">
                <a:latin typeface="Times New Roman"/>
                <a:cs typeface="Times New Roman"/>
              </a:rPr>
              <a:t>www.musicedconsultants.net</a:t>
            </a:r>
            <a:r>
              <a:rPr lang="en-US" sz="5400" dirty="0" smtClean="0">
                <a:latin typeface="Times New Roman"/>
                <a:cs typeface="Times New Roman"/>
              </a:rPr>
              <a:t>/conference-materials</a:t>
            </a:r>
            <a:endParaRPr lang="en-US" sz="4400" dirty="0" smtClean="0">
              <a:latin typeface="Times New Roman"/>
              <a:cs typeface="Times New Roman"/>
            </a:endParaRPr>
          </a:p>
          <a:p>
            <a:pPr algn="ctr"/>
            <a:endParaRPr lang="en-US" sz="5400" i="1" dirty="0" smtClean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endParaRPr lang="en-US" sz="6000" i="1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advClick="0">
            <mp:flip dir="u"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Choice>
    <mc:Fallback>
      <mc:AlternateContent>
        <mc:Choice Requires="mp">
          <p:transition advClick="0">
            <p:newsflash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799" y="190500"/>
            <a:ext cx="8686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</a:t>
            </a:r>
            <a:r>
              <a:rPr lang="en-US" sz="3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 </a:t>
            </a:r>
            <a:r>
              <a:rPr lang="en-US" sz="3600" b="1" u="sng" dirty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36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ommunication</a:t>
            </a:r>
            <a:r>
              <a:rPr lang="en-US" sz="3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</a:t>
            </a:r>
            <a:r>
              <a:rPr lang="en-US" sz="3200" u="sng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listen</a:t>
            </a:r>
            <a:r>
              <a:rPr lang="en-US" sz="32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effectively</a:t>
            </a:r>
          </a:p>
          <a:p>
            <a:pPr lvl="1"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 </a:t>
            </a:r>
            <a:r>
              <a:rPr lang="en-US" sz="3200" u="sng" dirty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express</a:t>
            </a:r>
            <a:r>
              <a:rPr lang="en-US" sz="3200" dirty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 algn="l"/>
            <a:r>
              <a:rPr lang="en-US" sz="3200" u="sng" dirty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thoughts</a:t>
            </a:r>
            <a:r>
              <a:rPr lang="en-US" sz="3200" dirty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effectively </a:t>
            </a:r>
          </a:p>
          <a:p>
            <a:pPr lvl="1" algn="l"/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others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– 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both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 and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non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-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you tried. . . .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000" i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Result-driven Communication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</a:p>
          <a:p>
            <a:pPr lvl="1" algn="l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1958" y="587720"/>
            <a:ext cx="4039641" cy="324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70936" y="57076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Result-driven Communication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: Precise communication at the right place and the right time is a guarantee for success.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4" name=" Slide 7 Is THAT? Result-driven Communication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5621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70936" y="349464"/>
            <a:ext cx="84911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what is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CONNECTING</a:t>
            </a:r>
            <a:r>
              <a:rPr lang="en-US" sz="32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0936" y="934240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“Connecting is the ability to identify with people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and relate to them in a way that increases your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influence with them.”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0936" y="2758453"/>
            <a:ext cx="84911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Why is that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IMPORTANT</a:t>
            </a:r>
            <a:r>
              <a:rPr lang="en-US" sz="32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  <a:endParaRPr lang="en-US" sz="32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0936" y="3437929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“Because the ability to communicate and connect 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others is a major determining factor in 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reaching </a:t>
            </a:r>
            <a:r>
              <a:rPr lang="en-US" sz="3200" b="1" i="1" u="sng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YOUR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potential.”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87" y="1632383"/>
            <a:ext cx="7476819" cy="5225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659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CD80B"/>
                </a:solidFill>
                <a:latin typeface="Times New Roman" pitchFamily="-104" charset="0"/>
              </a:rPr>
              <a:t>Prime Goal: YOU’VE GOT TO </a:t>
            </a:r>
          </a:p>
          <a:p>
            <a:pPr algn="ctr"/>
            <a:r>
              <a:rPr lang="en-US" sz="4400" b="1" dirty="0" smtClean="0">
                <a:solidFill>
                  <a:srgbClr val="FCD80B"/>
                </a:solidFill>
                <a:latin typeface="Times New Roman" pitchFamily="-104" charset="0"/>
              </a:rPr>
              <a:t>HAVE A VISION!</a:t>
            </a:r>
            <a:endParaRPr lang="en-US" sz="4400" dirty="0">
              <a:solidFill>
                <a:srgbClr val="FCD80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CD80B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104" y="966056"/>
            <a:ext cx="85537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Increases Your Influence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</a:t>
            </a:r>
          </a:p>
          <a:p>
            <a:pPr marL="742950" indent="-742950"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 Situation.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0104" y="1516735"/>
            <a:ext cx="86684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3600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set people up to connect</a:t>
            </a:r>
          </a:p>
          <a:p>
            <a:pPr marL="742950" indent="-742950"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and receive your “message”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“vision.”    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307" y="2919851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With Students</a:t>
            </a:r>
          </a:p>
          <a:p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8307" y="4481971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c. With Administrators</a:t>
            </a:r>
          </a:p>
          <a:p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788307" y="3672415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b. With Parents</a:t>
            </a:r>
          </a:p>
          <a:p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88307" y="5344917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d. With EVERYONE!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2826</TotalTime>
  <Words>1676</Words>
  <Application>Microsoft Macintosh PowerPoint</Application>
  <PresentationFormat>On-screen Show (4:3)</PresentationFormat>
  <Paragraphs>291</Paragraphs>
  <Slides>48</Slides>
  <Notes>47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Calm Seas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Expressive Body Language Begins Early Check out this Toddler</vt:lpstr>
      <vt:lpstr>Slide 48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677</cp:revision>
  <cp:lastPrinted>2015-10-18T18:21:27Z</cp:lastPrinted>
  <dcterms:created xsi:type="dcterms:W3CDTF">2016-01-16T16:26:49Z</dcterms:created>
  <dcterms:modified xsi:type="dcterms:W3CDTF">2016-01-16T16:47:16Z</dcterms:modified>
</cp:coreProperties>
</file>