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notesSlides/notesSlide40.xml" ContentType="application/vnd.openxmlformats-officedocument.presentationml.notesSlide+xml"/>
  <Default Extension="pdf" ContentType="application/pdf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56" r:id="rId1"/>
  </p:sldMasterIdLst>
  <p:notesMasterIdLst>
    <p:notesMasterId r:id="rId64"/>
  </p:notesMasterIdLst>
  <p:handoutMasterIdLst>
    <p:handoutMasterId r:id="rId65"/>
  </p:handoutMasterIdLst>
  <p:sldIdLst>
    <p:sldId id="415" r:id="rId2"/>
    <p:sldId id="416" r:id="rId3"/>
    <p:sldId id="417" r:id="rId4"/>
    <p:sldId id="418" r:id="rId5"/>
    <p:sldId id="419" r:id="rId6"/>
    <p:sldId id="420" r:id="rId7"/>
    <p:sldId id="421" r:id="rId8"/>
    <p:sldId id="422" r:id="rId9"/>
    <p:sldId id="423" r:id="rId10"/>
    <p:sldId id="424" r:id="rId11"/>
    <p:sldId id="425" r:id="rId12"/>
    <p:sldId id="426" r:id="rId13"/>
    <p:sldId id="427" r:id="rId14"/>
    <p:sldId id="428" r:id="rId15"/>
    <p:sldId id="429" r:id="rId16"/>
    <p:sldId id="430" r:id="rId17"/>
    <p:sldId id="431" r:id="rId18"/>
    <p:sldId id="432" r:id="rId19"/>
    <p:sldId id="433" r:id="rId20"/>
    <p:sldId id="434" r:id="rId21"/>
    <p:sldId id="435" r:id="rId22"/>
    <p:sldId id="436" r:id="rId23"/>
    <p:sldId id="437" r:id="rId24"/>
    <p:sldId id="438" r:id="rId25"/>
    <p:sldId id="439" r:id="rId26"/>
    <p:sldId id="256" r:id="rId27"/>
    <p:sldId id="257" r:id="rId28"/>
    <p:sldId id="298" r:id="rId29"/>
    <p:sldId id="353" r:id="rId30"/>
    <p:sldId id="390" r:id="rId31"/>
    <p:sldId id="262" r:id="rId32"/>
    <p:sldId id="405" r:id="rId33"/>
    <p:sldId id="406" r:id="rId34"/>
    <p:sldId id="414" r:id="rId35"/>
    <p:sldId id="387" r:id="rId36"/>
    <p:sldId id="404" r:id="rId37"/>
    <p:sldId id="402" r:id="rId38"/>
    <p:sldId id="403" r:id="rId39"/>
    <p:sldId id="444" r:id="rId40"/>
    <p:sldId id="445" r:id="rId41"/>
    <p:sldId id="305" r:id="rId42"/>
    <p:sldId id="388" r:id="rId43"/>
    <p:sldId id="354" r:id="rId44"/>
    <p:sldId id="308" r:id="rId45"/>
    <p:sldId id="330" r:id="rId46"/>
    <p:sldId id="367" r:id="rId47"/>
    <p:sldId id="331" r:id="rId48"/>
    <p:sldId id="352" r:id="rId49"/>
    <p:sldId id="313" r:id="rId50"/>
    <p:sldId id="398" r:id="rId51"/>
    <p:sldId id="407" r:id="rId52"/>
    <p:sldId id="408" r:id="rId53"/>
    <p:sldId id="400" r:id="rId54"/>
    <p:sldId id="342" r:id="rId55"/>
    <p:sldId id="360" r:id="rId56"/>
    <p:sldId id="370" r:id="rId57"/>
    <p:sldId id="369" r:id="rId58"/>
    <p:sldId id="386" r:id="rId59"/>
    <p:sldId id="440" r:id="rId60"/>
    <p:sldId id="411" r:id="rId61"/>
    <p:sldId id="441" r:id="rId62"/>
    <p:sldId id="442" r:id="rId6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6E6E6"/>
    <a:srgbClr val="008080"/>
    <a:srgbClr val="FF7051"/>
    <a:srgbClr val="C531C8"/>
    <a:srgbClr val="7E7E7E"/>
    <a:srgbClr val="000000"/>
    <a:srgbClr val="FFFF00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32787"/>
    <p:restoredTop sz="90929"/>
  </p:normalViewPr>
  <p:slideViewPr>
    <p:cSldViewPr>
      <p:cViewPr varScale="1">
        <p:scale>
          <a:sx n="86" d="100"/>
          <a:sy n="86" d="100"/>
        </p:scale>
        <p:origin x="-2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Produced by the Music Achievement Council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E8422B36-9810-A94F-B947-B7CA23D8F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Produced by the Music Achievement Council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3D0190FC-3E52-6846-AB88-04579E93A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Produced by the Music Achievement Council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0190FC-3E52-6846-AB88-04579E93AB0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163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DFC6E-F700-234A-A240-24519C7A0FFA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E43D52-0FDB-C349-BEC2-4BFD7604C89D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79DF05-8EA5-414C-9180-7B852B7E1099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88FF581-3853-BD4E-95B7-36729BF287E1}" type="slidenum">
              <a:rPr lang="en-US" sz="1200"/>
              <a:pPr algn="r"/>
              <a:t>29</a:t>
            </a:fld>
            <a:endParaRPr lang="en-US" sz="1200"/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35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Produced by the Music Achievement Council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0190FC-3E52-6846-AB88-04579E93AB0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39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40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63609-25FA-2F4E-9057-F3562D84528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63609-25FA-2F4E-9057-F3562D84528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4301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1F21986-6C5A-7A47-98EF-95BCC03985CA}" type="slidenum">
              <a:rPr lang="en-US" sz="1200"/>
              <a:pPr algn="r"/>
              <a:t>43</a:t>
            </a:fld>
            <a:endParaRPr lang="en-US" sz="1200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50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592002-4822-C944-BA3C-B6D090F717B2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C787A7-C9C4-CA40-B597-EFFC1C648CF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45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F6FD6D3-CFDA-2A4D-B67E-71D22279C17D}" type="slidenum">
              <a:rPr lang="en-US" sz="1200"/>
              <a:pPr algn="r"/>
              <a:t>46</a:t>
            </a:fld>
            <a:endParaRPr lang="en-US" sz="120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6D3C4D-589A-274A-88FC-CADE8781ACE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12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441E17-2ADC-C042-B0A8-B7326D12CB79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325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5F02FF-0078-9048-864D-E90DE4A97BA8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49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CD48491-1693-2A43-A35A-5D51A5A0773B}" type="slidenum">
              <a:rPr lang="en-US" sz="1200"/>
              <a:pPr algn="r"/>
              <a:t>50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CD48491-1693-2A43-A35A-5D51A5A0773B}" type="slidenum">
              <a:rPr lang="en-US" sz="1200"/>
              <a:pPr algn="r"/>
              <a:t>51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CD48491-1693-2A43-A35A-5D51A5A0773B}" type="slidenum">
              <a:rPr lang="en-US" sz="1200"/>
              <a:pPr algn="r"/>
              <a:t>52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2F55F4-3CAF-8741-A77A-8E6FEA1B923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53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614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45E81D-C5EE-D546-9446-12160BD89686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54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349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5A40C6D-E44B-9142-B239-B429F8521985}" type="slidenum">
              <a:rPr lang="en-US" sz="1200"/>
              <a:pPr algn="r"/>
              <a:t>55</a:t>
            </a:fld>
            <a:endParaRPr lang="en-US" sz="1200"/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0E7ED9-B0BE-2C49-9D8D-669D52BAD3DA}" type="slidenum">
              <a:rPr lang="en-US" sz="1200"/>
              <a:pPr algn="r"/>
              <a:t>56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0E7ED9-B0BE-2C49-9D8D-669D52BAD3DA}" type="slidenum">
              <a:rPr lang="en-US" sz="1200"/>
              <a:pPr algn="r"/>
              <a:t>57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0E7ED9-B0BE-2C49-9D8D-669D52BAD3DA}" type="slidenum">
              <a:rPr lang="en-US" sz="1200"/>
              <a:pPr algn="r"/>
              <a:t>58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685457"/>
            <a:ext cx="2971800" cy="45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59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9E8A155-4149-8E40-9865-05CD889BAE6F}" type="slidenum">
              <a:rPr lang="en-US" sz="1200"/>
              <a:pPr algn="r"/>
              <a:t>60</a:t>
            </a:fld>
            <a:endParaRPr lang="en-US" sz="120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9E8A155-4149-8E40-9865-05CD889BAE6F}" type="slidenum">
              <a:rPr lang="en-US" sz="1200"/>
              <a:pPr algn="r"/>
              <a:t>61</a:t>
            </a:fld>
            <a:endParaRPr lang="en-US" sz="120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9E8A155-4149-8E40-9865-05CD889BAE6F}" type="slidenum">
              <a:rPr lang="en-US" sz="1200"/>
              <a:pPr algn="r"/>
              <a:t>62</a:t>
            </a:fld>
            <a:endParaRPr lang="en-US" sz="120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5EA12-3073-A840-BF59-8FB3718AC144}" type="datetime1">
              <a:rPr lang="en-US"/>
              <a:pPr>
                <a:defRPr/>
              </a:pPr>
              <a:t>2/12/16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1F59F-33E8-E742-9552-925D3FE1B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1D22A-8A35-4448-A01E-EEB7114269DF}" type="datetime1">
              <a:rPr lang="en-US"/>
              <a:pPr>
                <a:defRPr/>
              </a:pPr>
              <a:t>2/12/16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F9350-417B-FC43-8433-35BCA79C3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33AEE-407E-AE49-8443-1637DC26CC2B}" type="datetime1">
              <a:rPr lang="en-US"/>
              <a:pPr>
                <a:defRPr/>
              </a:pPr>
              <a:t>2/12/16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2E68E-0CDB-F044-ABFA-6783B1DEF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2/12/16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1AE75-DB5A-2B44-A00B-0C5F110808BC}" type="datetime1">
              <a:rPr lang="en-US"/>
              <a:pPr>
                <a:defRPr/>
              </a:pPr>
              <a:t>2/12/16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20ECE-258C-8C46-A503-35941962D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68BE7-EABD-4A48-A03B-4791340C9BC4}" type="datetime1">
              <a:rPr lang="en-US"/>
              <a:pPr>
                <a:defRPr/>
              </a:pPr>
              <a:t>2/12/16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1AAC6-D40B-A441-B370-988CE6F73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35DDA-873C-8741-86BF-E5FADD62E104}" type="datetime1">
              <a:rPr lang="en-US"/>
              <a:pPr>
                <a:defRPr/>
              </a:pPr>
              <a:t>2/12/16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B513C-957D-C040-8960-B0030C242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7C9F5-1237-954A-AB3C-59A0AAB72CF0}" type="datetime1">
              <a:rPr lang="en-US"/>
              <a:pPr>
                <a:defRPr/>
              </a:pPr>
              <a:t>2/12/16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61664-1719-9E49-99EB-88029D9C6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C5871-8852-5744-BB13-C3FB0F6FD01B}" type="datetime1">
              <a:rPr lang="en-US"/>
              <a:pPr>
                <a:defRPr/>
              </a:pPr>
              <a:t>2/12/16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C92FB-5F3B-1641-82DA-FC0B45920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CD37D-D31C-4F4E-8B86-5A97B2357A18}" type="datetime1">
              <a:rPr lang="en-US"/>
              <a:pPr>
                <a:defRPr/>
              </a:pPr>
              <a:t>2/12/16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FF9D9-B735-824E-9439-B5B227CA2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E9066-026B-7E41-885C-CC17561DCE07}" type="datetime1">
              <a:rPr lang="en-US"/>
              <a:pPr>
                <a:defRPr/>
              </a:pPr>
              <a:t>2/12/16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CFBDA-7A37-C44F-87F5-B86F211C4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2F53C-78BD-9348-8CC0-3E9D020417B5}" type="datetime1">
              <a:rPr lang="en-US"/>
              <a:pPr>
                <a:defRPr/>
              </a:pPr>
              <a:t>2/12/16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225DE-59FE-1A44-95D0-ED8CE9D10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72000">
              <a:schemeClr val="hlink">
                <a:gamma/>
                <a:shade val="46275"/>
                <a:invGamma/>
              </a:schemeClr>
            </a:gs>
            <a:gs pos="100000">
              <a:schemeClr val="hlink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A26B7FC-EE9E-F44B-99C9-943CCADF7E26}" type="datetime1">
              <a:rPr lang="en-US"/>
              <a:pPr>
                <a:defRPr/>
              </a:pPr>
              <a:t>2/12/16</a:t>
            </a:fld>
            <a:endParaRPr lang="en-US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60C5569-37A7-DC44-A564-B13DA1634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df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marcianeel/Desktop/Tips%20for%20Success%20WAMEA%20Videos/Communication%20Problems-German%20Coast%20Guard%20copy%202.mp4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35.png"/><Relationship Id="rId1" Type="http://schemas.openxmlformats.org/officeDocument/2006/relationships/video" Target="file://localhost/Users/marcianeel/Desktop/Tips%20for%20Success%20WAMEA%20Videos/Slide%2011%20First%20Performance.mov" TargetMode="Externa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36.png"/><Relationship Id="rId1" Type="http://schemas.openxmlformats.org/officeDocument/2006/relationships/video" Target="file://localhost/Users/marcianeel/Desktop/Tips%20for%20Success%20WAMEA%20Videos/Slide%2012%20Elementary%20Band.MOV" TargetMode="External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37.png"/><Relationship Id="rId1" Type="http://schemas.openxmlformats.org/officeDocument/2006/relationships/video" Target="file://localhost/Users/marcianeel/Desktop/Tips%20for%20Success%20WAMEA%20Videos/Slide%2013%20The%20Parent%20Band.mp4" TargetMode="Externa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41.png"/><Relationship Id="rId1" Type="http://schemas.openxmlformats.org/officeDocument/2006/relationships/video" Target="file://localhost/Users/marcianeel/Desktop/Tips%20for%20Success%20WAMEA%20Videos/Mariachi%20Performance:Bailey%20copy%202.mov" TargetMode="Externa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42.png"/><Relationship Id="rId1" Type="http://schemas.openxmlformats.org/officeDocument/2006/relationships/video" Target="file://localhost/Users/marcianeel/Desktop/Tips%20for%20Success%20WAMEA%20Videos/Slide%2014%2013%20Reasons%20Why%20YOU%20Should%20Stay%20In%20Band%20copy.mp4" TargetMode="External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d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55.png"/><Relationship Id="rId1" Type="http://schemas.openxmlformats.org/officeDocument/2006/relationships/video" Target="file://localhost/Users/marcianeel/Desktop/Tips%20for%20Success%20WAMEA%20Videos/Slide%2025%20There%20Is%20A%20Place.mp4" TargetMode="External"/><Relationship Id="rId2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61.png"/><Relationship Id="rId1" Type="http://schemas.openxmlformats.org/officeDocument/2006/relationships/video" Target="file://localhost/Users/marcianeel/Desktop/Tips%20for%20Success%20WAMEA%20Videos/Slide%2031%20MAC_DrTim%20copy.mp4" TargetMode="External"/><Relationship Id="rId2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62.png"/><Relationship Id="rId5" Type="http://schemas.openxmlformats.org/officeDocument/2006/relationships/image" Target="../media/image9.jpe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73.jpeg"/><Relationship Id="rId14" Type="http://schemas.openxmlformats.org/officeDocument/2006/relationships/image" Target="../media/image1.png"/><Relationship Id="rId15" Type="http://schemas.openxmlformats.org/officeDocument/2006/relationships/image" Target="../media/image74.jpeg"/><Relationship Id="rId16" Type="http://schemas.openxmlformats.org/officeDocument/2006/relationships/image" Target="../media/image22.jpeg"/><Relationship Id="rId17" Type="http://schemas.openxmlformats.org/officeDocument/2006/relationships/image" Target="../media/image59.png"/><Relationship Id="rId18" Type="http://schemas.openxmlformats.org/officeDocument/2006/relationships/image" Target="../media/image24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jpeg"/><Relationship Id="rId6" Type="http://schemas.openxmlformats.org/officeDocument/2006/relationships/image" Target="../media/image66.png"/><Relationship Id="rId7" Type="http://schemas.openxmlformats.org/officeDocument/2006/relationships/image" Target="../media/image67.jpeg"/><Relationship Id="rId8" Type="http://schemas.openxmlformats.org/officeDocument/2006/relationships/image" Target="../media/image68.jpeg"/><Relationship Id="rId9" Type="http://schemas.openxmlformats.org/officeDocument/2006/relationships/image" Target="../media/image69.jpeg"/><Relationship Id="rId10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73.jpeg"/><Relationship Id="rId14" Type="http://schemas.openxmlformats.org/officeDocument/2006/relationships/image" Target="../media/image1.png"/><Relationship Id="rId15" Type="http://schemas.openxmlformats.org/officeDocument/2006/relationships/image" Target="../media/image74.jpeg"/><Relationship Id="rId16" Type="http://schemas.openxmlformats.org/officeDocument/2006/relationships/image" Target="../media/image22.jpeg"/><Relationship Id="rId17" Type="http://schemas.openxmlformats.org/officeDocument/2006/relationships/image" Target="../media/image59.png"/><Relationship Id="rId18" Type="http://schemas.openxmlformats.org/officeDocument/2006/relationships/image" Target="../media/image24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jpeg"/><Relationship Id="rId6" Type="http://schemas.openxmlformats.org/officeDocument/2006/relationships/image" Target="../media/image66.png"/><Relationship Id="rId7" Type="http://schemas.openxmlformats.org/officeDocument/2006/relationships/image" Target="../media/image67.jpeg"/><Relationship Id="rId8" Type="http://schemas.openxmlformats.org/officeDocument/2006/relationships/image" Target="../media/image68.jpeg"/><Relationship Id="rId9" Type="http://schemas.openxmlformats.org/officeDocument/2006/relationships/image" Target="../media/image69.jpeg"/><Relationship Id="rId10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73.jpeg"/><Relationship Id="rId14" Type="http://schemas.openxmlformats.org/officeDocument/2006/relationships/image" Target="../media/image1.png"/><Relationship Id="rId15" Type="http://schemas.openxmlformats.org/officeDocument/2006/relationships/image" Target="../media/image74.jpeg"/><Relationship Id="rId16" Type="http://schemas.openxmlformats.org/officeDocument/2006/relationships/image" Target="../media/image22.jpeg"/><Relationship Id="rId17" Type="http://schemas.openxmlformats.org/officeDocument/2006/relationships/image" Target="../media/image59.png"/><Relationship Id="rId18" Type="http://schemas.openxmlformats.org/officeDocument/2006/relationships/image" Target="../media/image24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jpeg"/><Relationship Id="rId6" Type="http://schemas.openxmlformats.org/officeDocument/2006/relationships/image" Target="../media/image66.png"/><Relationship Id="rId7" Type="http://schemas.openxmlformats.org/officeDocument/2006/relationships/image" Target="../media/image67.jpeg"/><Relationship Id="rId8" Type="http://schemas.openxmlformats.org/officeDocument/2006/relationships/image" Target="../media/image68.jpeg"/><Relationship Id="rId9" Type="http://schemas.openxmlformats.org/officeDocument/2006/relationships/image" Target="../media/image69.jpeg"/><Relationship Id="rId10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2971800"/>
            <a:ext cx="6172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purpose is </a:t>
            </a:r>
            <a:r>
              <a:rPr lang="en-US" sz="4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to enable more students to begin and continue in instrumental music programs.</a:t>
            </a:r>
            <a:endParaRPr lang="en-US" sz="40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1430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The </a:t>
            </a:r>
            <a:r>
              <a:rPr lang="en-US" sz="4000" i="1" dirty="0" smtClean="0">
                <a:solidFill>
                  <a:srgbClr val="FFFF00"/>
                </a:solidFill>
              </a:rPr>
              <a:t>Music Achievement Council (MAC) </a:t>
            </a:r>
            <a:r>
              <a:rPr lang="en-US" sz="4000" i="1" dirty="0" smtClean="0">
                <a:solidFill>
                  <a:srgbClr val="FFFFFF"/>
                </a:solidFill>
              </a:rPr>
              <a:t>is an action-oriented, non-profit organization whose sole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6" name="Picture 15" descr="Screen Shot 2015-12-04 at 9.10.0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971" y="2590800"/>
            <a:ext cx="1304429" cy="3200400"/>
          </a:xfrm>
          <a:prstGeom prst="rect">
            <a:avLst/>
          </a:prstGeom>
          <a:effectLst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of:</a:t>
            </a:r>
            <a:endParaRPr lang="en-US" sz="4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00B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Bridging the Gap between </a:t>
            </a:r>
          </a:p>
          <a:p>
            <a:pPr algn="ctr"/>
            <a:r>
              <a:rPr lang="en-US" sz="4800" b="1" i="1" dirty="0" smtClean="0">
                <a:solidFill>
                  <a:srgbClr val="00B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Middle School and High School</a:t>
            </a:r>
            <a:endParaRPr lang="en-US" sz="4800" b="1" i="1" dirty="0">
              <a:solidFill>
                <a:srgbClr val="00B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9" name="Picture 8" descr="Bridging the Gap Cover:U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332919"/>
            <a:ext cx="3581400" cy="45344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</a:t>
            </a:r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KNOW</a:t>
            </a:r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914400"/>
            <a:ext cx="5562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The First Performance Demo Concert for Band and/or Orchestra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features sheet music, parts, sample letters, programs and student certificates for beginning ensembles. Students can perform a composition in seven short weeks with the materials provided!</a:t>
            </a:r>
            <a:endParaRPr lang="en-US" sz="3600" i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endParaRPr lang="en-US" sz="36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348" y="914400"/>
            <a:ext cx="2248052" cy="295364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819400"/>
            <a:ext cx="2209800" cy="290338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They are based on real world </a:t>
            </a:r>
            <a:r>
              <a:rPr lang="en-US" sz="4000" dirty="0" smtClean="0">
                <a:solidFill>
                  <a:srgbClr val="FFFFFF"/>
                </a:solidFill>
                <a:effectLst/>
                <a:latin typeface="Calibri"/>
                <a:cs typeface="Calibri"/>
              </a:rPr>
              <a:t>strategies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 shared 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by the profession’s most successful music educators.</a:t>
            </a:r>
            <a:endParaRPr lang="en-US" sz="4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Greg Bim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95600"/>
            <a:ext cx="2743200" cy="2743200"/>
          </a:xfrm>
          <a:prstGeom prst="rect">
            <a:avLst/>
          </a:prstGeom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  <a:reflection stA="50000" endPos="75000" dist="12700" dir="5400000" sy="-100000" algn="bl" rotWithShape="0"/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72200" y="2438400"/>
            <a:ext cx="25908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latin typeface="Calibri"/>
                <a:cs typeface="Calibri"/>
              </a:rPr>
              <a:t>Greg </a:t>
            </a:r>
            <a:r>
              <a:rPr lang="en-US" sz="3200" i="1" dirty="0" err="1" smtClean="0">
                <a:solidFill>
                  <a:srgbClr val="FFFFFF"/>
                </a:solidFill>
                <a:latin typeface="Calibri"/>
                <a:cs typeface="Calibri"/>
              </a:rPr>
              <a:t>Bimm</a:t>
            </a:r>
            <a:endParaRPr lang="en-US" sz="3200" i="1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They are based on real world strategies shared 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by the profession’s most successful music educators.</a:t>
            </a:r>
            <a:endParaRPr lang="en-US" sz="4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2438400"/>
            <a:ext cx="3118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Charlie </a:t>
            </a:r>
            <a:r>
              <a:rPr lang="en-US" sz="3200" i="1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Menghini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4" name="Picture 13" descr="Charlie Menghini-USED THIS 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2890915"/>
            <a:ext cx="2159000" cy="305268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60198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www.musicachievementcouncil.org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pPr algn="ctr"/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They are based on real world strategies shared  </a:t>
            </a:r>
          </a:p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by the profession’s most successful music educators.</a:t>
            </a:r>
            <a:endParaRPr lang="en-US" sz="40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Music Achievement Council. 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199" y="2438400"/>
            <a:ext cx="22860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Marcia Neel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0" name="Picture 9" descr="Screen Shot 2015-12-04 at 9.37.2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84631"/>
            <a:ext cx="2438400" cy="288174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60198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www.musicachievementcouncil.org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pPr algn="ctr"/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They are based on real world strategies shared  </a:t>
            </a:r>
          </a:p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by the profession’s most successful music educators.</a:t>
            </a:r>
            <a:endParaRPr lang="en-US" sz="40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Music Achievement Council. 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2362200"/>
            <a:ext cx="22966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latin typeface="Calibri"/>
                <a:cs typeface="Calibri"/>
              </a:rPr>
              <a:t>Terry Shade</a:t>
            </a:r>
            <a:endParaRPr lang="en-US" sz="3200" i="1" dirty="0">
              <a:latin typeface="Calibri"/>
              <a:cs typeface="Calibri"/>
            </a:endParaRPr>
          </a:p>
        </p:txBody>
      </p:sp>
      <p:pic>
        <p:nvPicPr>
          <p:cNvPr id="11" name="Picture 10" descr="Terry Shad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94576"/>
            <a:ext cx="2451100" cy="27813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60198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www.musicachievementcouncil.org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pPr algn="ctr"/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9" name="Picture 8" descr="3-12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086600" cy="461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7" name="Picture 6" descr="research_tells_gl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200400"/>
            <a:ext cx="2959240" cy="299212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47916"/>
            <a:ext cx="9144000" cy="126188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FF"/>
                </a:solidFill>
                <a:latin typeface="Calibri"/>
                <a:cs typeface="Calibri"/>
              </a:rPr>
              <a:t>Music making has been </a:t>
            </a:r>
            <a:r>
              <a:rPr lang="en-US" sz="3600" i="1" u="sng" dirty="0" smtClean="0">
                <a:solidFill>
                  <a:srgbClr val="FFFF00"/>
                </a:solidFill>
                <a:latin typeface="Calibri"/>
                <a:cs typeface="Calibri"/>
              </a:rPr>
              <a:t>scientifically </a:t>
            </a:r>
            <a:r>
              <a:rPr lang="en-US" sz="3600" i="1" dirty="0" smtClean="0">
                <a:solidFill>
                  <a:srgbClr val="FFFFFF"/>
                </a:solidFill>
                <a:latin typeface="Calibri"/>
                <a:cs typeface="Calibri"/>
              </a:rPr>
              <a:t>proven to:</a:t>
            </a:r>
          </a:p>
          <a:p>
            <a:endParaRPr lang="en-US" sz="40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7010400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Exercise the brain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Calibri"/>
                <a:cs typeface="Calibri"/>
              </a:rPr>
              <a:t>   </a:t>
            </a:r>
            <a:endParaRPr lang="en-US" sz="4000" b="1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209800"/>
            <a:ext cx="7010400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Calibri"/>
                <a:cs typeface="Calibri"/>
              </a:rPr>
              <a:t>Inspire creativity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Calibri"/>
                <a:cs typeface="Calibri"/>
              </a:rPr>
              <a:t>      </a:t>
            </a:r>
            <a:endParaRPr lang="en-US" sz="4000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819400"/>
            <a:ext cx="7010400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Increase productivity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Calibri"/>
                <a:cs typeface="Calibri"/>
              </a:rPr>
              <a:t>         </a:t>
            </a:r>
            <a:endParaRPr lang="en-US" sz="4000" b="1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3429000"/>
            <a:ext cx="7010400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Calibri"/>
                <a:cs typeface="Calibri"/>
              </a:rPr>
              <a:t>Fight memory loss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Calibri"/>
                <a:cs typeface="Calibri"/>
              </a:rPr>
              <a:t>           </a:t>
            </a:r>
            <a:endParaRPr lang="en-US" sz="4000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4038600"/>
            <a:ext cx="7010400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Reduce stress</a:t>
            </a:r>
          </a:p>
          <a:p>
            <a:r>
              <a:rPr lang="en-US" sz="3600" b="1" dirty="0" smtClean="0">
                <a:solidFill>
                  <a:srgbClr val="FFC000"/>
                </a:solidFill>
              </a:rPr>
              <a:t>               </a:t>
            </a:r>
            <a:endParaRPr lang="en-US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4648200"/>
            <a:ext cx="7010400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Calibri"/>
                <a:cs typeface="Calibri"/>
              </a:rPr>
              <a:t>Lower blood pressure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      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221069"/>
            <a:ext cx="7010400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Build confidence</a:t>
            </a:r>
            <a:endParaRPr lang="en-US" sz="4000" b="1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5824716"/>
            <a:ext cx="7010400" cy="126188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Calibri"/>
                <a:cs typeface="Calibri"/>
              </a:rPr>
              <a:t>Stave off depression</a:t>
            </a:r>
          </a:p>
          <a:p>
            <a:pPr algn="ctr"/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ATTENDANCE RATES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&gt; 1 Year of Music: 	</a:t>
            </a:r>
            <a:endParaRPr lang="en-US" sz="4000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87%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Attendance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93%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Attendance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Attendance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DISCIPLINE REPORTS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FELL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&gt; 1 Year of Music: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4.34</a:t>
            </a:r>
            <a:r>
              <a:rPr lang="en-US" sz="4000" dirty="0" smtClean="0">
                <a:solidFill>
                  <a:srgbClr val="FFCC00"/>
                </a:solidFill>
                <a:latin typeface="Calibri"/>
                <a:cs typeface="Calibri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over 4 years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3.23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over 4 years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3.75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over 4 years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722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7" name="Content Placeholder 4" descr="07_Img2362_LOW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33800" y="3505200"/>
            <a:ext cx="4016568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57200" y="914400"/>
            <a:ext cx="7954033" cy="317009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96 percent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of public school principals </a:t>
            </a:r>
          </a:p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believe that participating in music</a:t>
            </a:r>
          </a:p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education encourages and motivates</a:t>
            </a:r>
          </a:p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students to stay in school longer.</a:t>
            </a:r>
          </a:p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(Harris Poll) 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GPAs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ROSE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2.51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2.89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Average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2.61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GRADUATION RATES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8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60%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Average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81%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ACT SCORES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ROSE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83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191000" y="29718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16.95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17.20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Math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191000" y="41910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19.58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18.67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Math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191000" y="35814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17.64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17.62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Math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WHAT WAS LEARNED?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0668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i="1" dirty="0" smtClean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lang="en-US" sz="4800" dirty="0" smtClean="0">
                <a:solidFill>
                  <a:srgbClr val="FFFF00"/>
                </a:solidFill>
                <a:latin typeface="Calibri"/>
                <a:cs typeface="Calibri"/>
              </a:rPr>
              <a:t>LONGER </a:t>
            </a:r>
            <a:r>
              <a:rPr lang="en-US" sz="4800" i="1" dirty="0" smtClean="0">
                <a:solidFill>
                  <a:srgbClr val="FFFFFF"/>
                </a:solidFill>
                <a:latin typeface="Calibri"/>
                <a:cs typeface="Calibri"/>
              </a:rPr>
              <a:t>a student participates in </a:t>
            </a:r>
            <a:r>
              <a:rPr lang="en-US" sz="4800" dirty="0" smtClean="0">
                <a:solidFill>
                  <a:srgbClr val="FFFF00"/>
                </a:solidFill>
                <a:latin typeface="Calibri"/>
                <a:cs typeface="Calibri"/>
              </a:rPr>
              <a:t>MUSIC</a:t>
            </a:r>
            <a:r>
              <a:rPr lang="en-US" sz="4800" i="1" dirty="0" smtClean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</a:p>
          <a:p>
            <a:pPr algn="ctr"/>
            <a:r>
              <a:rPr lang="en-US" sz="4800" i="1" dirty="0" smtClean="0">
                <a:solidFill>
                  <a:srgbClr val="FFFFFF"/>
                </a:solidFill>
                <a:latin typeface="Calibri"/>
                <a:cs typeface="Calibri"/>
              </a:rPr>
              <a:t>the more </a:t>
            </a:r>
            <a:r>
              <a:rPr lang="en-US" sz="4800" dirty="0" smtClean="0">
                <a:solidFill>
                  <a:srgbClr val="FFFF00"/>
                </a:solidFill>
                <a:latin typeface="Calibri"/>
                <a:cs typeface="Calibri"/>
              </a:rPr>
              <a:t>POSITIVE </a:t>
            </a:r>
            <a:r>
              <a:rPr lang="en-US" sz="4800" i="1" dirty="0" smtClean="0">
                <a:solidFill>
                  <a:srgbClr val="FFFFFF"/>
                </a:solidFill>
                <a:latin typeface="Calibri"/>
                <a:cs typeface="Calibri"/>
              </a:rPr>
              <a:t>these </a:t>
            </a:r>
            <a:r>
              <a:rPr lang="en-US" sz="4800" dirty="0" smtClean="0">
                <a:solidFill>
                  <a:srgbClr val="FFFF00"/>
                </a:solidFill>
                <a:latin typeface="Calibri"/>
                <a:cs typeface="Calibri"/>
              </a:rPr>
              <a:t>BENEFITS </a:t>
            </a:r>
            <a:r>
              <a:rPr lang="en-US" sz="4800" i="1" dirty="0" smtClean="0">
                <a:solidFill>
                  <a:srgbClr val="FFFFFF"/>
                </a:solidFill>
                <a:latin typeface="Calibri"/>
                <a:cs typeface="Calibri"/>
              </a:rPr>
              <a:t>become. </a:t>
            </a:r>
            <a:endParaRPr lang="en-US" sz="48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359382"/>
            <a:ext cx="7162800" cy="2422418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FAMOUS QUOTES. . .</a:t>
            </a:r>
          </a:p>
        </p:txBody>
      </p:sp>
      <p:pic>
        <p:nvPicPr>
          <p:cNvPr id="10" name="Content Placeholder 4" descr="07_Img2362_LOW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1045" y="2895600"/>
            <a:ext cx="516415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914400"/>
            <a:ext cx="7807195" cy="193899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Music has the power of producing a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certain effect on the moral character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of the soul.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endParaRPr lang="en-US" sz="400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2133600"/>
            <a:ext cx="2685929" cy="70788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. . . Aristotle</a:t>
            </a:r>
            <a:endParaRPr lang="en-US" sz="40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FAMOUS QUOTES. .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1219200"/>
            <a:ext cx="4648200" cy="378565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Music furnishes a delightful recreation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for the hours of respite from the cares of the day, and lasts us through life.</a:t>
            </a:r>
          </a:p>
        </p:txBody>
      </p:sp>
      <p:pic>
        <p:nvPicPr>
          <p:cNvPr id="7" name="Picture 6" descr="Screen Shot 2015-12-08 at 5.4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3728703" cy="425608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95800" y="5181600"/>
            <a:ext cx="4648200" cy="70788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. . . Thomas Jefferson</a:t>
            </a:r>
            <a:endParaRPr lang="en-US" sz="40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0" y="-76200"/>
            <a:ext cx="9144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TIPS for Success!</a:t>
            </a:r>
            <a:endParaRPr lang="en-US" sz="54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Secrets Revealed From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Our Very 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Best!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5365" name="Rectangle 13"/>
          <p:cNvSpPr>
            <a:spLocks noChangeArrowheads="1"/>
          </p:cNvSpPr>
          <p:nvPr/>
        </p:nvSpPr>
        <p:spPr bwMode="auto">
          <a:xfrm>
            <a:off x="3810000" y="5791200"/>
            <a:ext cx="5257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National Association of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School Music Dealers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28600" y="2284273"/>
            <a:ext cx="8686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2016 WMEA</a:t>
            </a:r>
            <a:endParaRPr lang="en-US" sz="5400" b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  <a:reflection stA="50000" endPos="75000" dist="12700" dir="5400000" sy="-100000" algn="bl" rotWithShape="0"/>
              </a:effectLst>
              <a:latin typeface="Times New Roman" pitchFamily="-10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0" y="15240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Marcia Neel</a:t>
            </a:r>
            <a:endParaRPr lang="en-US" sz="44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990600" y="4338935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E6E6E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Wendy McKee</a:t>
            </a:r>
            <a:endParaRPr lang="en-US" dirty="0">
              <a:solidFill>
                <a:srgbClr val="E6E6E6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5105400" y="4343400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 smtClean="0">
                <a:solidFill>
                  <a:srgbClr val="E6E6E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Renier</a:t>
            </a:r>
            <a:r>
              <a:rPr lang="en-US" dirty="0" smtClean="0">
                <a:solidFill>
                  <a:srgbClr val="E6E6E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Fee</a:t>
            </a:r>
            <a:endParaRPr lang="en-US" dirty="0">
              <a:solidFill>
                <a:srgbClr val="E6E6E6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19" name="Picture 18" descr="NASMD Logo:Green on Whit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5029200"/>
            <a:ext cx="2514600" cy="733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352800"/>
            <a:ext cx="3352800" cy="1016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276600"/>
            <a:ext cx="2743200" cy="1063108"/>
          </a:xfrm>
          <a:prstGeom prst="rect">
            <a:avLst/>
          </a:prstGeom>
        </p:spPr>
      </p:pic>
      <p:pic>
        <p:nvPicPr>
          <p:cNvPr id="20" name="Picture 19" descr="MAC logo colo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04800" y="4953000"/>
            <a:ext cx="429881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Consider the Education/Training Needed for These Careers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2" name="Rectangle 12"/>
          <p:cNvSpPr>
            <a:spLocks noChangeArrowheads="1"/>
          </p:cNvSpPr>
          <p:nvPr/>
        </p:nvSpPr>
        <p:spPr bwMode="auto">
          <a:xfrm>
            <a:off x="657225" y="2286000"/>
            <a:ext cx="208262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Accountant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3" name="Rectangle 13"/>
          <p:cNvSpPr>
            <a:spLocks noChangeArrowheads="1"/>
          </p:cNvSpPr>
          <p:nvPr/>
        </p:nvSpPr>
        <p:spPr bwMode="auto">
          <a:xfrm>
            <a:off x="3810000" y="4495800"/>
            <a:ext cx="2768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Sales Executive</a:t>
            </a:r>
          </a:p>
        </p:txBody>
      </p:sp>
      <p:sp>
        <p:nvSpPr>
          <p:cNvPr id="17414" name="Rectangle 14"/>
          <p:cNvSpPr>
            <a:spLocks noChangeArrowheads="1"/>
          </p:cNvSpPr>
          <p:nvPr/>
        </p:nvSpPr>
        <p:spPr bwMode="auto">
          <a:xfrm>
            <a:off x="657225" y="3886200"/>
            <a:ext cx="2609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Career Planner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5" name="Rectangle 15"/>
          <p:cNvSpPr>
            <a:spLocks noChangeArrowheads="1"/>
          </p:cNvSpPr>
          <p:nvPr/>
        </p:nvSpPr>
        <p:spPr bwMode="auto">
          <a:xfrm>
            <a:off x="3810000" y="5029200"/>
            <a:ext cx="1719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Magician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6" name="Rectangle 16"/>
          <p:cNvSpPr>
            <a:spLocks noChangeArrowheads="1"/>
          </p:cNvSpPr>
          <p:nvPr/>
        </p:nvSpPr>
        <p:spPr bwMode="auto">
          <a:xfrm>
            <a:off x="3810000" y="3886200"/>
            <a:ext cx="4924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Quality Assurance Executive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7" name="Rectangle 17"/>
          <p:cNvSpPr>
            <a:spLocks noChangeArrowheads="1"/>
          </p:cNvSpPr>
          <p:nvPr/>
        </p:nvSpPr>
        <p:spPr bwMode="auto">
          <a:xfrm>
            <a:off x="3810000" y="2819400"/>
            <a:ext cx="228780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Psychologist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8" name="Rectangle 18"/>
          <p:cNvSpPr>
            <a:spLocks noChangeArrowheads="1"/>
          </p:cNvSpPr>
          <p:nvPr/>
        </p:nvSpPr>
        <p:spPr bwMode="auto">
          <a:xfrm>
            <a:off x="3810000" y="3352800"/>
            <a:ext cx="45862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Public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Relations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Executive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9" name="Rectangle 19"/>
          <p:cNvSpPr>
            <a:spLocks noChangeArrowheads="1"/>
          </p:cNvSpPr>
          <p:nvPr/>
        </p:nvSpPr>
        <p:spPr bwMode="auto">
          <a:xfrm>
            <a:off x="657225" y="5029200"/>
            <a:ext cx="2339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Travel Agent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0" name="Rectangle 21"/>
          <p:cNvSpPr>
            <a:spLocks noChangeArrowheads="1"/>
          </p:cNvSpPr>
          <p:nvPr/>
        </p:nvSpPr>
        <p:spPr bwMode="auto">
          <a:xfrm>
            <a:off x="657225" y="3352800"/>
            <a:ext cx="135165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Author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1" name="Rectangle 23"/>
          <p:cNvSpPr>
            <a:spLocks noChangeArrowheads="1"/>
          </p:cNvSpPr>
          <p:nvPr/>
        </p:nvSpPr>
        <p:spPr bwMode="auto">
          <a:xfrm>
            <a:off x="657225" y="2819400"/>
            <a:ext cx="1695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Architect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2" name="Rectangle 26"/>
          <p:cNvSpPr>
            <a:spLocks noChangeArrowheads="1"/>
          </p:cNvSpPr>
          <p:nvPr/>
        </p:nvSpPr>
        <p:spPr bwMode="auto">
          <a:xfrm>
            <a:off x="657225" y="4495800"/>
            <a:ext cx="30700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Financial Planner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3" name="Rectangle 27"/>
          <p:cNvSpPr>
            <a:spLocks noChangeArrowheads="1"/>
          </p:cNvSpPr>
          <p:nvPr/>
        </p:nvSpPr>
        <p:spPr bwMode="auto">
          <a:xfrm>
            <a:off x="3810000" y="2286000"/>
            <a:ext cx="17414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Politician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600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All of this is </a:t>
            </a:r>
            <a:r>
              <a:rPr lang="en-US" sz="4000" b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Job! How is it going?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" y="59331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www.MusicAchievementCouncil.org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algn="ctr"/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  <p:bldP spid="17414" grpId="0"/>
      <p:bldP spid="17415" grpId="0"/>
      <p:bldP spid="17416" grpId="0"/>
      <p:bldP spid="17417" grpId="0"/>
      <p:bldP spid="17418" grpId="0"/>
      <p:bldP spid="17419" grpId="0"/>
      <p:bldP spid="17420" grpId="0"/>
      <p:bldP spid="17421" grpId="0"/>
      <p:bldP spid="17422" grpId="0"/>
      <p:bldP spid="17423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5334000"/>
            <a:ext cx="7848600" cy="457200"/>
          </a:xfrm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90800"/>
            <a:ext cx="9144000" cy="1219200"/>
          </a:xfrm>
        </p:spPr>
        <p:txBody>
          <a:bodyPr/>
          <a:lstStyle/>
          <a:p>
            <a:pPr eaLnBrk="1" hangingPunct="1"/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1. Focusing </a:t>
            </a:r>
            <a:b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on the </a:t>
            </a:r>
            <a:b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Classroom</a:t>
            </a:r>
            <a:r>
              <a:rPr lang="en-US" sz="9600" dirty="0">
                <a:latin typeface="Times New Roman" charset="0"/>
              </a:rPr>
              <a:t/>
            </a:r>
            <a:br>
              <a:rPr lang="en-US" sz="9600" dirty="0">
                <a:latin typeface="Times New Roman" charset="0"/>
              </a:rPr>
            </a:br>
            <a:endParaRPr lang="en-US" sz="6000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219200"/>
          </a:xfrm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What does a Music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 Educator Do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?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533400" y="1524000"/>
            <a:ext cx="4716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Teach (Standards-based)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603250" y="2133600"/>
            <a:ext cx="274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</a:p>
        </p:txBody>
      </p: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554037" y="4114800"/>
            <a:ext cx="46976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Prepare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Quality Lessons</a:t>
            </a:r>
            <a:endParaRPr lang="en-US" sz="3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533400" y="3392269"/>
            <a:ext cx="2774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72" name="Rectangle 8"/>
          <p:cNvSpPr>
            <a:spLocks noChangeArrowheads="1"/>
          </p:cNvSpPr>
          <p:nvPr/>
        </p:nvSpPr>
        <p:spPr bwMode="auto">
          <a:xfrm>
            <a:off x="533400" y="5410200"/>
            <a:ext cx="472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Assess Student Progress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533400" y="2743200"/>
            <a:ext cx="411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Share Love of Music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21514" name="Picture 10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981200"/>
            <a:ext cx="3694113" cy="241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28000" dir="5400000" sy="-100000" algn="bl" rotWithShape="0"/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78257" y="4800600"/>
            <a:ext cx="2774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78257" y="6096000"/>
            <a:ext cx="2774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9" grpId="0"/>
      <p:bldP spid="113671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990600"/>
            <a:ext cx="6781800" cy="50292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	An interactive poll confirms that music education at an early age greatly increases the likelihood that a child will grow up to seek higher education and ultimately even earn a higher salary.         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(2007 Harris Poll)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trumpetcloseup"/>
          <p:cNvPicPr>
            <a:picLocks noGrp="1"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00" y="1371600"/>
            <a:ext cx="2404063" cy="362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Effective Communication is a Must!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Communication Problems-German Coast Guard copy 2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95400" y="1257300"/>
            <a:ext cx="65532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Recruitment and Retention</a:t>
            </a:r>
            <a:endParaRPr lang="en-US" b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29704" name="Picture 7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2" y="1295400"/>
            <a:ext cx="861059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66800" y="1143000"/>
            <a:ext cx="7315200" cy="83099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WE WANT YOU!</a:t>
            </a:r>
            <a:endParaRPr lang="en-US" sz="4800" b="1" dirty="0">
              <a:solidFill>
                <a:srgbClr val="008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447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Recruit: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Attract Students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Year-Round</a:t>
            </a:r>
            <a:endParaRPr lang="en-US" b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4876800" y="1447800"/>
            <a:ext cx="457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Foster student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interest through </a:t>
            </a:r>
            <a:r>
              <a:rPr lang="en-US" sz="3600" b="1" u="sng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visibility</a:t>
            </a:r>
            <a:endParaRPr lang="en-US" sz="36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Inform parents of benefits of music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Build and nurture support among administration &amp; classroom teachers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3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8" name="Picture 7" descr="4-DSC_0031"/>
          <p:cNvPicPr>
            <a:picLocks noGrp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86844">
            <a:off x="274888" y="2101173"/>
            <a:ext cx="4445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447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Recruit: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Attract Students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Year-Round</a:t>
            </a:r>
            <a:endParaRPr lang="en-US" b="1" i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0" y="18288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SzTx/>
            </a:pPr>
            <a:r>
              <a:rPr lang="en-US" sz="36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Regular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visits with feeder programs/teachers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Mass concerts with feeder programs 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     including recorder classes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Recruitment meetings with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   students and parents—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REACH OUT!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Instrument demos/petting zoos—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START EARLY!</a:t>
            </a:r>
            <a:endParaRPr lang="en-US" sz="36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None/>
            </a:pPr>
            <a:endParaRPr lang="en-US" sz="3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447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Recruit: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Attract Students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Year-Round</a:t>
            </a:r>
            <a:endParaRPr lang="en-US" b="1" i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0" y="16002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Instrument demos/petting zoos</a:t>
            </a:r>
          </a:p>
        </p:txBody>
      </p:sp>
      <p:pic>
        <p:nvPicPr>
          <p:cNvPr id="9" name="Picture 8" descr="DSC00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362200"/>
            <a:ext cx="2799394" cy="4191000"/>
          </a:xfrm>
          <a:prstGeom prst="rect">
            <a:avLst/>
          </a:prstGeom>
        </p:spPr>
      </p:pic>
      <p:pic>
        <p:nvPicPr>
          <p:cNvPr id="10" name="Picture 9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258746"/>
            <a:ext cx="6395004" cy="4294454"/>
          </a:xfrm>
          <a:prstGeom prst="rect">
            <a:avLst/>
          </a:prstGeom>
        </p:spPr>
      </p:pic>
      <p:pic>
        <p:nvPicPr>
          <p:cNvPr id="11" name="Picture 10" descr="Petting-Zoo-March-7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2209800"/>
            <a:ext cx="7086600" cy="447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Build the vision EARLY — Elementary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b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676400"/>
            <a:ext cx="5410200" cy="3810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GET ‘EM FIRED UP!</a:t>
            </a:r>
          </a:p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Give a</a:t>
            </a:r>
            <a:endParaRPr lang="en-US" sz="4000" i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533400" indent="-533400" algn="ctr" eaLnBrk="1" hangingPunct="1">
              <a:buNone/>
            </a:pPr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First Performance</a:t>
            </a:r>
          </a:p>
          <a:p>
            <a:pPr marL="533400" indent="-533400" algn="ctr" eaLnBrk="1" hangingPunct="1">
              <a:buNone/>
            </a:pPr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Concert</a:t>
            </a:r>
          </a:p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With Your Beginners!</a:t>
            </a:r>
          </a:p>
          <a:p>
            <a:pPr marL="533400" indent="-533400" algn="ctr" eaLnBrk="1" hangingPunct="1">
              <a:buNone/>
            </a:pPr>
            <a:endParaRPr lang="en-US" sz="40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533400" indent="-533400" algn="ctr" eaLnBrk="1" hangingPunct="1">
              <a:lnSpc>
                <a:spcPct val="90000"/>
              </a:lnSpc>
              <a:buNone/>
            </a:pP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0" y="5562600"/>
            <a:ext cx="7543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Involve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Experienced </a:t>
            </a: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Players!</a:t>
            </a:r>
          </a:p>
          <a:p>
            <a:pPr marL="533400" marR="0" lvl="0" indent="-5334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533400" marR="0" lvl="0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pic>
        <p:nvPicPr>
          <p:cNvPr id="8" name="Picture 7" descr="First Perf cover"/>
          <p:cNvPicPr>
            <a:picLocks noChangeAspect="1" noChangeArrowheads="1"/>
          </p:cNvPicPr>
          <p:nvPr/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 bwMode="auto">
          <a:xfrm rot="21408970">
            <a:off x="5833382" y="1296259"/>
            <a:ext cx="2895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First Performance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Demo Concert</a:t>
            </a:r>
            <a:endParaRPr lang="en-US" b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4000" b="1" dirty="0" smtClean="0">
                <a:solidFill>
                  <a:srgbClr val="FFFFFF"/>
                </a:solidFill>
                <a:latin typeface="Times New Roman" charset="0"/>
              </a:rPr>
              <a:t>Build the vision EARLY — Elementary</a:t>
            </a:r>
            <a:endParaRPr lang="en-US" sz="4000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7" name="Slide 11 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907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458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Recruitment and Retention</a:t>
            </a:r>
            <a:endParaRPr lang="en-US" sz="36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4000" b="1" dirty="0" smtClean="0">
                <a:solidFill>
                  <a:srgbClr val="FFFFFF"/>
                </a:solidFill>
                <a:latin typeface="Times New Roman" charset="0"/>
              </a:rPr>
              <a:t>Build the vision EARLY — Elementary</a:t>
            </a:r>
            <a:endParaRPr lang="en-US" sz="4000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6" name="Slide 12 Elementary Band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" y="1905000"/>
            <a:ext cx="8001000" cy="4507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458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Recruitment and Retention</a:t>
            </a:r>
            <a:endParaRPr lang="en-US" sz="36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Build the vision EARLY—Elementary </a:t>
            </a:r>
            <a:r>
              <a:rPr lang="en-US" sz="3600" b="1" i="1" u="sng" dirty="0" smtClean="0">
                <a:solidFill>
                  <a:srgbClr val="FFFFFF"/>
                </a:solidFill>
                <a:latin typeface="Times New Roman" charset="0"/>
              </a:rPr>
              <a:t>Parents</a:t>
            </a:r>
            <a:endParaRPr lang="en-US" sz="3600" b="1" i="1" u="sng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7" name="Slide 13 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9050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458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Recruitment and Retention</a:t>
            </a:r>
            <a:endParaRPr lang="en-US" sz="36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0668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4400" b="1" smtClean="0">
                <a:solidFill>
                  <a:srgbClr val="FFFFFF"/>
                </a:solidFill>
                <a:latin typeface="Times New Roman" charset="0"/>
              </a:rPr>
              <a:t>Broaden Your </a:t>
            </a:r>
            <a:r>
              <a:rPr lang="en-US" sz="4400" b="1" dirty="0" smtClean="0">
                <a:solidFill>
                  <a:srgbClr val="FFFFFF"/>
                </a:solidFill>
                <a:latin typeface="Times New Roman" charset="0"/>
              </a:rPr>
              <a:t>Base!</a:t>
            </a:r>
            <a:endParaRPr lang="en-US" sz="4400" b="1" i="1" u="sng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9" name="Picture 8" descr="Screen Shot 2016-02-12 at 7.46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790700"/>
            <a:ext cx="3069427" cy="36957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0" name="Picture 9" descr="Screen Shot 2016-02-12 at 7.48.0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790700"/>
            <a:ext cx="5874383" cy="307181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1" name="Picture 10" descr="Screen Shot 2016-02-12 at 7.49.22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726" y="3948112"/>
            <a:ext cx="2106674" cy="2909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-304800" y="5029200"/>
            <a:ext cx="5638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marR="0" lvl="0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smtClean="0">
                <a:solidFill>
                  <a:srgbClr val="FFFFFF"/>
                </a:solidFill>
                <a:latin typeface="Times New Roman" charset="0"/>
                <a:ea typeface="+mn-ea"/>
                <a:cs typeface="+mn-cs"/>
              </a:rPr>
              <a:t>Monaco MS Mariachi</a:t>
            </a:r>
            <a:endParaRPr kumimoji="0" lang="en-US" sz="4400" b="1" i="1" u="sng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uild="p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400800" cy="20574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If you want to be a </a:t>
            </a:r>
            <a:r>
              <a:rPr lang="en-US" sz="4400" b="1" i="1" u="sng" dirty="0" smtClean="0">
                <a:solidFill>
                  <a:srgbClr val="FFFF00"/>
                </a:solidFill>
                <a:latin typeface="Calibri"/>
                <a:cs typeface="Calibri"/>
              </a:rPr>
              <a:t>CEO</a:t>
            </a:r>
            <a:r>
              <a:rPr lang="en-US" sz="4400" dirty="0" smtClean="0">
                <a:solidFill>
                  <a:srgbClr val="FFFF00"/>
                </a:solidFill>
                <a:latin typeface="Calibri"/>
                <a:cs typeface="Calibri"/>
              </a:rPr>
              <a:t>,</a:t>
            </a:r>
            <a:r>
              <a:rPr lang="en-US" sz="4400" b="1" i="1" u="sng" dirty="0" smtClean="0">
                <a:solidFill>
                  <a:srgbClr val="FFCC00"/>
                </a:solidFill>
                <a:latin typeface="Calibri"/>
                <a:cs typeface="Calibri"/>
              </a:rPr>
              <a:t> </a:t>
            </a: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Calibri"/>
                <a:cs typeface="Calibri"/>
              </a:rPr>
              <a:t>TAKE MUSIC!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692" y="2057400"/>
            <a:ext cx="3549753" cy="2362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Recruitment and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Retention</a:t>
            </a:r>
            <a:endParaRPr lang="en-US" sz="36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Times New Roman" charset="0"/>
              </a:rPr>
              <a:t>Bailey MS Mariachi – Year 2</a:t>
            </a:r>
            <a:endParaRPr lang="en-US" sz="4400" b="1" i="1" u="sng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8" name="Mariachi Performance:Bailey copy 2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56354" y="1676400"/>
            <a:ext cx="7549446" cy="5095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458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5486400"/>
            <a:ext cx="8001000" cy="457200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3200" dirty="0" err="1" smtClean="0">
                <a:solidFill>
                  <a:srgbClr val="FFFF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“13 Reasons They </a:t>
            </a:r>
            <a:r>
              <a:rPr lang="en-US" sz="48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Stay</a:t>
            </a:r>
            <a:r>
              <a:rPr lang="en-US" sz="4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in Band”</a:t>
            </a:r>
            <a:endParaRPr lang="en-US" sz="4800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Slide 14 13 Reasons Why YOU Should Stay In Band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8200" y="971550"/>
            <a:ext cx="7543800" cy="56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5486400"/>
            <a:ext cx="8001000" cy="457200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38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2. The Business Side of </a:t>
            </a:r>
            <a:b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Teaching</a:t>
            </a:r>
            <a:r>
              <a:rPr lang="en-US" sz="9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sz="9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Working with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Administrators/Faculty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1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sz="1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1" name="Rectangle 12"/>
          <p:cNvSpPr>
            <a:spLocks noChangeArrowheads="1"/>
          </p:cNvSpPr>
          <p:nvPr/>
        </p:nvSpPr>
        <p:spPr bwMode="auto">
          <a:xfrm>
            <a:off x="304800" y="1371600"/>
            <a:ext cx="8604250" cy="50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Celebrate your faculty!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Include 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principal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&amp; faculty in concerts to discover the joy of music-making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Keep all informed 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of activities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/events &amp;</a:t>
            </a:r>
            <a:r>
              <a:rPr lang="en-US" sz="36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THANK THEM OUTWARDLY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for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their support.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Sign 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up to chaperone a dance, cover a class, attend a game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and/or 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serve on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committees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Choosing a Music Dealer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304800" y="1447801"/>
            <a:ext cx="85344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Dealers Support Our Programs by. . .</a:t>
            </a:r>
            <a:endParaRPr lang="en-US" sz="36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endParaRPr lang="en-US" sz="8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Providing advocacy materials &amp; recruiting help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Providing regular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service calls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Ensuring competitive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prices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Offering lease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programs for new 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instruments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Providing folders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,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posters, calendars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, 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nametags. . .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Serving as a partner to help develop our programs</a:t>
            </a:r>
          </a:p>
          <a:p>
            <a:pPr algn="r"/>
            <a:endParaRPr lang="en-US" sz="3600" i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algn="r"/>
            <a:endParaRPr lang="en-US" sz="3600" i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44040" name="Picture 11" descr="j021731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228600" y="0"/>
            <a:ext cx="17526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81000" y="5402759"/>
            <a:ext cx="8534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All </a:t>
            </a:r>
            <a:r>
              <a:rPr lang="en-US" sz="44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YO</a:t>
            </a:r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U </a:t>
            </a:r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have to do is ask!!!</a:t>
            </a:r>
            <a:endParaRPr lang="en-US" sz="44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Instrument Replacement: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5-Year Plan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7" name="Rectangle 8"/>
          <p:cNvSpPr>
            <a:spLocks noChangeArrowheads="1"/>
          </p:cNvSpPr>
          <p:nvPr/>
        </p:nvSpPr>
        <p:spPr bwMode="auto">
          <a:xfrm>
            <a:off x="304800" y="1447800"/>
            <a:ext cx="85344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None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1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.  Evaluate the 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instruments/equipment.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Create an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Inventory Record Guide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46088" name="Picture 12" descr="Exhibi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43200"/>
            <a:ext cx="85344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6200" y="5562600"/>
            <a:ext cx="9165741" cy="132343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HINT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: </a:t>
            </a: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Know your school’s Fiscal Policies!</a:t>
            </a:r>
          </a:p>
          <a:p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Instrument Replacement Plan</a:t>
            </a: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b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0903" name="Rectangle 8"/>
          <p:cNvSpPr>
            <a:spLocks noChangeArrowheads="1"/>
          </p:cNvSpPr>
          <p:nvPr/>
        </p:nvSpPr>
        <p:spPr bwMode="auto">
          <a:xfrm>
            <a:off x="228600" y="1524000"/>
            <a:ext cx="85344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514350" indent="-514350">
              <a:buFont typeface="Arial" charset="0"/>
              <a:buAutoNum type="arabicPeriod" startAt="2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Prioritize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 list that should be replaced within 5 years. Estimate probable growth of 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program</a:t>
            </a:r>
          </a:p>
          <a:p>
            <a:pPr marL="514350" indent="-514350">
              <a:buFont typeface="Arial" charset="0"/>
              <a:buAutoNum type="arabicPeriod" startAt="2"/>
            </a:pPr>
            <a:endParaRPr lang="en-US" sz="14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514350" indent="-514350">
              <a:buFont typeface="Arial" charset="0"/>
              <a:buAutoNum type="arabicPeriod" startAt="2"/>
            </a:pPr>
            <a:endParaRPr lang="en-US" sz="14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514350" indent="-514350" algn="ctr"/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257031" y="3048000"/>
            <a:ext cx="8353569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AutoNum type="arabicPeriod" startAt="3"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Write up a complete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32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5-YEAR PLAN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that begins </a:t>
            </a:r>
          </a:p>
          <a:p>
            <a:pPr marL="457200" indent="-457200">
              <a:buFont typeface="Arial" charset="0"/>
              <a:buNone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	with a clear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explanation. Provide the plan to </a:t>
            </a:r>
          </a:p>
          <a:p>
            <a:pPr marL="457200" indent="-457200">
              <a:buFont typeface="Arial" charset="0"/>
              <a:buNone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	your supervising 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administrator.</a:t>
            </a:r>
          </a:p>
          <a:p>
            <a:pPr marL="457200" indent="-457200">
              <a:buFont typeface="Arial" charset="0"/>
              <a:buNone/>
            </a:pP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 algn="ctr"/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Keep Your Rationale </a:t>
            </a:r>
            <a:r>
              <a:rPr lang="en-US" sz="32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STUDENT-CENTERED</a:t>
            </a:r>
            <a:endParaRPr lang="en-US" sz="32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	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Instrument Replacement Plan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b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2327275"/>
            <a:ext cx="3598862" cy="37369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4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8136" name="Picture 15" descr="Schedule 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065337"/>
            <a:ext cx="83820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8137" name="Picture 16" descr="Schedule 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427537"/>
            <a:ext cx="83058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890588" y="12239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457200" y="1379537"/>
            <a:ext cx="838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Sample Forms to Use to Develop Your Plan.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82" name="Rectangle 7"/>
          <p:cNvSpPr>
            <a:spLocks noChangeArrowheads="1"/>
          </p:cNvSpPr>
          <p:nvPr/>
        </p:nvSpPr>
        <p:spPr bwMode="auto">
          <a:xfrm>
            <a:off x="381000" y="1447800"/>
            <a:ext cx="845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AutoNum type="arabicPeriod" startAt="4"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Maintain a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Depreciation Chart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. 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50183" name="Picture 8" descr="Exhibit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09800"/>
            <a:ext cx="8610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0" y="-7495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Osaka" charset="-128"/>
                <a:cs typeface="Osaka" charset="-128"/>
              </a:rPr>
              <a:t>The Business Side of Teaching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Osaka" charset="-128"/>
                <a:cs typeface="Osaka" charset="-128"/>
              </a:rPr>
              <a:t/>
            </a:r>
            <a:b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Osaka" charset="-128"/>
                <a:cs typeface="Osaka" charset="-128"/>
              </a:rPr>
            </a:b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Osaka" charset="-128"/>
                <a:cs typeface="Osaka" charset="-128"/>
              </a:rPr>
              <a:t>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Osaka" charset="-128"/>
                <a:cs typeface="Osaka" charset="-128"/>
              </a:rPr>
              <a:t>Instrument Replacement Plan</a:t>
            </a:r>
          </a:p>
        </p:txBody>
      </p:sp>
      <p:pic>
        <p:nvPicPr>
          <p:cNvPr id="50186" name="Picture 10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3810000"/>
            <a:ext cx="4800600" cy="26670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" y="6019800"/>
            <a:ext cx="8077200" cy="457200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362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3. Telling </a:t>
            </a:r>
            <a:b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Story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4419600" y="3276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30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 descr="Support Music Encourage Succe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28601"/>
            <a:ext cx="50292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934200" cy="20574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If you want to be a CEO</a:t>
            </a:r>
            <a:r>
              <a:rPr lang="en-US" sz="4400" i="1" dirty="0" smtClean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4400" i="1" u="sng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4400" b="1" i="1" u="sng" dirty="0" smtClean="0">
                <a:solidFill>
                  <a:srgbClr val="FFFF00"/>
                </a:solidFill>
                <a:latin typeface="Calibri"/>
                <a:cs typeface="Calibri"/>
              </a:rPr>
              <a:t>College Presiden</a:t>
            </a:r>
            <a:r>
              <a:rPr lang="en-US" sz="4400" i="1" u="sng" dirty="0" smtClean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lang="en-US" sz="4400" i="1" dirty="0" smtClean="0">
                <a:solidFill>
                  <a:srgbClr val="FFFF00"/>
                </a:solidFill>
                <a:latin typeface="Calibri"/>
                <a:cs typeface="Calibri"/>
              </a:rPr>
              <a:t>,</a:t>
            </a:r>
            <a:r>
              <a:rPr lang="en-US" sz="4400" i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lang="en-US" sz="4400" i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44624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Calibri"/>
                <a:cs typeface="Calibri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219200"/>
            <a:ext cx="2743200" cy="251530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Telling the Story: DATA! DATA! DATA!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838200"/>
            <a:ext cx="8610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0" name="Picture 9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838199"/>
            <a:ext cx="8763000" cy="579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838201"/>
            <a:ext cx="8915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Telling the Story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40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Great Ways to Get Out Your Message</a:t>
            </a:r>
            <a:r>
              <a:rPr lang="en-US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152400" y="1721106"/>
            <a:ext cx="58674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Have 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students tell 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their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</a:t>
            </a:r>
          </a:p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stories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.  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Music Makes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</a:t>
            </a:r>
          </a:p>
          <a:p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the Difference 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Because. . 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.</a:t>
            </a:r>
          </a:p>
          <a:p>
            <a:pPr>
              <a:buFont typeface="Arial"/>
              <a:buChar char="•"/>
            </a:pP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Profile Your Students:  </a:t>
            </a:r>
          </a:p>
          <a:p>
            <a:r>
              <a:rPr lang="en-US" sz="36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 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Artist of the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</a:t>
            </a:r>
          </a:p>
          <a:p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Week/Month</a:t>
            </a:r>
            <a:r>
              <a:rPr lang="en-US" sz="36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.</a:t>
            </a:r>
          </a:p>
          <a:p>
            <a:pPr>
              <a:buFontTx/>
              <a:buChar char="•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Create a 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Snapshot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Video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.</a:t>
            </a:r>
            <a:endParaRPr lang="en-US" sz="3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8" name="Picture 7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517564"/>
            <a:ext cx="2971800" cy="458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Telling the Story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Snapshot </a:t>
            </a: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Video: Foothill High School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Slide 25 There Is A Plac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2600" y="1524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670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8000" i="1" dirty="0">
                <a:solidFill>
                  <a:srgbClr val="FFFF00"/>
                </a:solidFill>
                <a:latin typeface="Times New Roman" charset="0"/>
              </a:rPr>
              <a:t>4. Supporting</a:t>
            </a:r>
            <a:r>
              <a:rPr lang="en-US" sz="8000" i="1" dirty="0" smtClean="0">
                <a:solidFill>
                  <a:srgbClr val="FFFF00"/>
                </a:solidFill>
                <a:latin typeface="Times New Roman" charset="0"/>
              </a:rPr>
              <a:t> </a:t>
            </a:r>
            <a:br>
              <a:rPr lang="en-US" sz="8000" i="1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sz="8000" i="1" dirty="0" smtClean="0">
                <a:solidFill>
                  <a:srgbClr val="FFFF00"/>
                </a:solidFill>
                <a:latin typeface="Times New Roman" charset="0"/>
              </a:rPr>
              <a:t>Music </a:t>
            </a:r>
            <a:r>
              <a:rPr lang="en-US" sz="8000" i="1" dirty="0">
                <a:solidFill>
                  <a:srgbClr val="FFFF00"/>
                </a:solidFill>
                <a:latin typeface="Times New Roman" charset="0"/>
              </a:rPr>
              <a:t>Education</a:t>
            </a:r>
            <a:r>
              <a:rPr lang="en-US" sz="8000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sz="8000" dirty="0">
                <a:solidFill>
                  <a:srgbClr val="FFFF00"/>
                </a:solidFill>
                <a:latin typeface="Times New Roman" charset="0"/>
              </a:rPr>
            </a:br>
            <a:endParaRPr lang="en-US" sz="8000" dirty="0">
              <a:latin typeface="Times New Roman" charset="0"/>
            </a:endParaRPr>
          </a:p>
        </p:txBody>
      </p:sp>
      <p:sp>
        <p:nvSpPr>
          <p:cNvPr id="58373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4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" y="5675293"/>
            <a:ext cx="83820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www.MusicAchievementCouncil.org</a:t>
            </a:r>
            <a:endParaRPr lang="en-US" sz="32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 descr="artandsoul_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57200"/>
            <a:ext cx="7467600" cy="4997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Supporting Music Education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GIVE BACK: Help </a:t>
            </a:r>
            <a:r>
              <a:rPr lang="en-US" i="1" u="sng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Others</a:t>
            </a:r>
            <a:r>
              <a:rPr lang="en-US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Succeed!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152400" y="1752600"/>
            <a:ext cx="5410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Recruit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new, quality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music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educators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to your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school      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district and help them get 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started</a:t>
            </a:r>
            <a:endParaRPr lang="en-US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Offer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to help with the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interviewing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process</a:t>
            </a:r>
            <a:endParaRPr lang="en-US" sz="28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Offer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to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develop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Mentoring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Program or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serve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as a mentor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</a:p>
        </p:txBody>
      </p:sp>
      <p:pic>
        <p:nvPicPr>
          <p:cNvPr id="7" name="Picture 6" descr="CroppedSuccessPic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504237"/>
            <a:ext cx="3657599" cy="267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Supporting Music Education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GIVE BACK: Help </a:t>
            </a:r>
            <a:r>
              <a:rPr lang="en-US" sz="32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Others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Succeed!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609600" y="1524000"/>
            <a:ext cx="83820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Have a Local University?</a:t>
            </a:r>
          </a:p>
          <a:p>
            <a:pPr algn="ctr"/>
            <a:endParaRPr lang="en-US" sz="10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Offer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to have 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Music Ed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students observe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    your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classes</a:t>
            </a:r>
          </a:p>
          <a:p>
            <a:pPr>
              <a:buFont typeface="Arial"/>
              <a:buChar char="•"/>
            </a:pPr>
            <a:endParaRPr lang="en-US" sz="10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Allow Music Ed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students to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teach sectionals</a:t>
            </a:r>
          </a:p>
          <a:p>
            <a:pPr>
              <a:buFont typeface="Arial"/>
              <a:buChar char="•"/>
            </a:pPr>
            <a:endParaRPr lang="en-US" sz="10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Attend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university concerts and encourage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    your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students to attend</a:t>
            </a:r>
          </a:p>
          <a:p>
            <a:pPr>
              <a:buFont typeface="Arial"/>
              <a:buChar char="•"/>
            </a:pPr>
            <a:endParaRPr lang="en-US" sz="10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Take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 teachers and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“be gentle!” 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286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“Tips for Success”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Resource Materials</a:t>
            </a:r>
            <a:endParaRPr lang="en-US" sz="40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304800" y="609600"/>
            <a:ext cx="94488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www.MusicAchievementCouncil.org</a:t>
            </a:r>
            <a:endParaRPr lang="en-US" sz="3200" b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Picture 13" descr="Screen Shot 2013-02-21 at 9.36.1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505" y="685800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“Tips for Success”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Resource Materials</a:t>
            </a:r>
            <a:b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Helpful Videos!</a:t>
            </a:r>
            <a:endParaRPr lang="en-US" sz="40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255693"/>
            <a:ext cx="90678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www.MusicAchievementCouncil.org</a:t>
            </a:r>
            <a:endParaRPr lang="en-US" sz="3200" b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 descr="Screen Shot 2013-02-21 at 9.12.2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7" y="2133600"/>
            <a:ext cx="9056913" cy="42672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216" y="680987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“Tips for Success”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Resource Materials</a:t>
            </a:r>
            <a:b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Dr. Tim Says It All!</a:t>
            </a:r>
            <a:endParaRPr lang="en-US" sz="40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219200"/>
            <a:ext cx="90678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www.MusicAchievementCouncil.org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Slide 31 MAC_DrTim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9812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Got SMART Phone?</a:t>
            </a:r>
            <a:b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endParaRPr lang="en-US" sz="2800" i="1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71600"/>
            <a:ext cx="264953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 descr="Bridging the G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611476"/>
            <a:ext cx="3200400" cy="3874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Picture 23" descr="SuccessCOV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698366"/>
            <a:ext cx="2895600" cy="3747452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182" y="1424995"/>
            <a:ext cx="2453218" cy="322320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3145892"/>
            <a:ext cx="2593340" cy="3407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71387"/>
            <a:ext cx="1044384" cy="13002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6089" y="533400"/>
            <a:ext cx="7708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www.musicedconsultants.net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/conference-materials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629400" cy="20574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If you want to be a CEO, 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Calibri"/>
                <a:cs typeface="Calibri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even a </a:t>
            </a:r>
            <a:r>
              <a:rPr lang="en-US" sz="4400" b="1" i="1" u="sng" dirty="0" smtClean="0">
                <a:solidFill>
                  <a:srgbClr val="FFFF00"/>
                </a:solidFill>
                <a:latin typeface="Calibri"/>
                <a:cs typeface="Calibri"/>
              </a:rPr>
              <a:t>Rock Star</a:t>
            </a:r>
            <a:r>
              <a:rPr lang="en-US" sz="4400" i="1" dirty="0" smtClean="0">
                <a:solidFill>
                  <a:srgbClr val="FFFF00"/>
                </a:solidFill>
                <a:latin typeface="Calibri"/>
                <a:cs typeface="Calibri"/>
              </a:rPr>
              <a:t>,</a:t>
            </a:r>
            <a:r>
              <a:rPr lang="en-US" sz="4400" i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endParaRPr kumimoji="0" lang="en-US" sz="4400" b="0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7" name="Picture 16" descr="Rock S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022927"/>
            <a:ext cx="3581400" cy="347287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4424363" y="4786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2723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6799" y="2712163"/>
            <a:ext cx="1295399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3163888" y="5426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2735" name="Picture 31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4953000"/>
            <a:ext cx="1905000" cy="9144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36" name="Picture 32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114800"/>
            <a:ext cx="28956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0" name="Picture 36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5945188"/>
            <a:ext cx="3200400" cy="76041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3" name="Picture 39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0800" y="5029200"/>
            <a:ext cx="3581400" cy="8382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4" name="Picture 40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15026" y="2762964"/>
            <a:ext cx="1247774" cy="124777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7" name="Picture 43" descr="VIC FIRTH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400" y="5943600"/>
            <a:ext cx="3352800" cy="7620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8" name="Picture 44" descr="Alfred-logo-600 pixel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1618" y="2743200"/>
            <a:ext cx="1315429" cy="12620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50" name="Picture 46" descr="Eastman Music C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62600" y="4114800"/>
            <a:ext cx="32004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5000" y="2776537"/>
            <a:ext cx="1039384" cy="125023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LOGO Trevor James Flutes_logo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" y="5029200"/>
            <a:ext cx="1676400" cy="771789"/>
          </a:xfrm>
          <a:prstGeom prst="rect">
            <a:avLst/>
          </a:prstGeom>
        </p:spPr>
      </p:pic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0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All Materials will be Posted at:</a:t>
            </a:r>
          </a:p>
          <a:p>
            <a:pPr algn="ctr"/>
            <a:r>
              <a:rPr lang="en-US" sz="36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www.musicedconsultants.net</a:t>
            </a:r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/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conference-materials</a:t>
            </a:r>
            <a:endParaRPr lang="en-US" sz="3600" dirty="0" smtClean="0">
              <a:latin typeface="Times New Roman"/>
              <a:cs typeface="Times New Roman"/>
            </a:endParaRPr>
          </a:p>
          <a:p>
            <a:pPr algn="ctr"/>
            <a:endParaRPr lang="en-US" sz="4400" b="1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21" name="Picture 20" descr="Screen Shot 2015-12-04 at 9.10.01 AM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86200" y="1828800"/>
            <a:ext cx="1053664" cy="2585151"/>
          </a:xfrm>
          <a:prstGeom prst="rect">
            <a:avLst/>
          </a:prstGeom>
          <a:effectLst/>
        </p:spPr>
      </p:pic>
      <p:pic>
        <p:nvPicPr>
          <p:cNvPr id="23" name="Picture 22" descr="Dansrlog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505200" y="4114800"/>
            <a:ext cx="19050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6" name="Picture 25" descr="NASMD Logo:Green on White.jpe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00400" y="3274138"/>
            <a:ext cx="2514600" cy="733425"/>
          </a:xfrm>
          <a:prstGeom prst="rect">
            <a:avLst/>
          </a:prstGeom>
        </p:spPr>
      </p:pic>
      <p:pic>
        <p:nvPicPr>
          <p:cNvPr id="27" name="Picture 26" descr="iPhone Graphic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77200" y="228600"/>
            <a:ext cx="1044384" cy="13002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8600" y="1712281"/>
            <a:ext cx="2266894" cy="8785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17338" y="1797751"/>
            <a:ext cx="2617062" cy="793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4424363" y="4786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2723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6799" y="2712163"/>
            <a:ext cx="1295399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3163888" y="5426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2735" name="Picture 31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4953000"/>
            <a:ext cx="1905000" cy="9144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36" name="Picture 32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114800"/>
            <a:ext cx="28956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0" name="Picture 36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5945188"/>
            <a:ext cx="3200400" cy="76041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3" name="Picture 39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0800" y="5029200"/>
            <a:ext cx="3581400" cy="8382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4" name="Picture 40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15026" y="2762964"/>
            <a:ext cx="1247774" cy="124777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7" name="Picture 43" descr="VIC FIRTH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400" y="5943600"/>
            <a:ext cx="3352800" cy="7620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8" name="Picture 44" descr="Alfred-logo-600 pixel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1618" y="2743200"/>
            <a:ext cx="1315429" cy="12620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50" name="Picture 46" descr="Eastman Music C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62600" y="4114800"/>
            <a:ext cx="32004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5000" y="2776537"/>
            <a:ext cx="1039384" cy="125023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LOGO Trevor James Flutes_logo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" y="5029200"/>
            <a:ext cx="1676400" cy="771789"/>
          </a:xfrm>
          <a:prstGeom prst="rect">
            <a:avLst/>
          </a:prstGeom>
        </p:spPr>
      </p:pic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0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All Materials will be Posted at:</a:t>
            </a:r>
          </a:p>
          <a:p>
            <a:pPr algn="ctr"/>
            <a:r>
              <a:rPr lang="en-US" sz="36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www.musicedconsultants.net</a:t>
            </a:r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/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conference-materials</a:t>
            </a:r>
            <a:endParaRPr lang="en-US" sz="3600" dirty="0" smtClean="0">
              <a:latin typeface="Times New Roman"/>
              <a:cs typeface="Times New Roman"/>
            </a:endParaRPr>
          </a:p>
          <a:p>
            <a:pPr algn="ctr"/>
            <a:endParaRPr lang="en-US" sz="4400" b="1" i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pic>
        <p:nvPicPr>
          <p:cNvPr id="21" name="Picture 20" descr="Screen Shot 2015-12-04 at 9.10.01 AM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86200" y="1828800"/>
            <a:ext cx="1053664" cy="2585151"/>
          </a:xfrm>
          <a:prstGeom prst="rect">
            <a:avLst/>
          </a:prstGeom>
          <a:effectLst/>
        </p:spPr>
      </p:pic>
      <p:pic>
        <p:nvPicPr>
          <p:cNvPr id="23" name="Picture 22" descr="Dansrlog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505200" y="4114800"/>
            <a:ext cx="19050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6" name="Picture 25" descr="NASMD Logo:Green on White.jpe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00400" y="3274138"/>
            <a:ext cx="2514600" cy="733425"/>
          </a:xfrm>
          <a:prstGeom prst="rect">
            <a:avLst/>
          </a:prstGeom>
        </p:spPr>
      </p:pic>
      <p:pic>
        <p:nvPicPr>
          <p:cNvPr id="27" name="Picture 26" descr="iPhone Graphic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77200" y="228600"/>
            <a:ext cx="1044384" cy="13002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8600" y="1712281"/>
            <a:ext cx="2266894" cy="8785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17338" y="1797751"/>
            <a:ext cx="2617062" cy="793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4424363" y="4786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2723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6799" y="2712163"/>
            <a:ext cx="1295399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3163888" y="5426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2735" name="Picture 31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4953000"/>
            <a:ext cx="1905000" cy="9144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36" name="Picture 32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114800"/>
            <a:ext cx="28956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0" name="Picture 36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5945188"/>
            <a:ext cx="3200400" cy="76041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3" name="Picture 39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0800" y="5029200"/>
            <a:ext cx="3581400" cy="8382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4" name="Picture 40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15026" y="2762964"/>
            <a:ext cx="1247774" cy="124777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7" name="Picture 43" descr="VIC FIRTH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400" y="5943600"/>
            <a:ext cx="3352800" cy="7620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48" name="Picture 44" descr="Alfred-logo-600 pixel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1618" y="2743200"/>
            <a:ext cx="1315429" cy="12620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2750" name="Picture 46" descr="Eastman Music C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62600" y="4114800"/>
            <a:ext cx="32004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5000" y="2776537"/>
            <a:ext cx="1039384" cy="125023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LOGO Trevor James Flutes_logo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" y="5029200"/>
            <a:ext cx="1676400" cy="771789"/>
          </a:xfrm>
          <a:prstGeom prst="rect">
            <a:avLst/>
          </a:prstGeom>
        </p:spPr>
      </p:pic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0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All Materials will be Posted at:</a:t>
            </a:r>
          </a:p>
          <a:p>
            <a:pPr algn="ctr"/>
            <a:r>
              <a:rPr lang="en-US" sz="36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www.musicedconsultants.net</a:t>
            </a:r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/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conference-materials</a:t>
            </a:r>
            <a:endParaRPr lang="en-US" sz="3600" dirty="0" smtClean="0">
              <a:latin typeface="Times New Roman"/>
              <a:cs typeface="Times New Roman"/>
            </a:endParaRPr>
          </a:p>
          <a:p>
            <a:pPr algn="ctr"/>
            <a:endParaRPr lang="en-US" sz="4400" b="1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21" name="Picture 20" descr="Screen Shot 2015-12-04 at 9.10.01 AM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86200" y="1828800"/>
            <a:ext cx="1053664" cy="2585151"/>
          </a:xfrm>
          <a:prstGeom prst="rect">
            <a:avLst/>
          </a:prstGeom>
          <a:effectLst/>
        </p:spPr>
      </p:pic>
      <p:pic>
        <p:nvPicPr>
          <p:cNvPr id="23" name="Picture 22" descr="Dansrlog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505200" y="4114800"/>
            <a:ext cx="1905000" cy="728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6" name="Picture 25" descr="NASMD Logo:Green on White.jpe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00400" y="3274138"/>
            <a:ext cx="2514600" cy="733425"/>
          </a:xfrm>
          <a:prstGeom prst="rect">
            <a:avLst/>
          </a:prstGeom>
        </p:spPr>
      </p:pic>
      <p:pic>
        <p:nvPicPr>
          <p:cNvPr id="27" name="Picture 26" descr="iPhone Graphic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77200" y="228600"/>
            <a:ext cx="1044384" cy="13002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8600" y="1712281"/>
            <a:ext cx="2266894" cy="8785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17338" y="1797751"/>
            <a:ext cx="2617062" cy="793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838200"/>
            <a:ext cx="5943600" cy="4876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82 percent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of Americans who don’t currently play an instrument wish they had learned to play one.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(Gallup Poll)</a:t>
            </a:r>
          </a:p>
          <a:p>
            <a:pPr indent="0">
              <a:lnSpc>
                <a:spcPct val="150000"/>
              </a:lnSpc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DSC_02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4" y="1371600"/>
            <a:ext cx="2671843" cy="41021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of:</a:t>
            </a:r>
            <a:endParaRPr lang="en-US" sz="4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200400"/>
            <a:ext cx="480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2AB09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A Practical Guide for Recruitment and Retention</a:t>
            </a:r>
            <a:endParaRPr lang="en-US" sz="4800" b="1" i="1" dirty="0">
              <a:solidFill>
                <a:srgbClr val="2AB09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8" name="Picture 7" descr="Recruitment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06680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495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of:</a:t>
            </a:r>
            <a:endParaRPr lang="en-US" sz="4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45A3D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Tips for Success:</a:t>
            </a:r>
          </a:p>
          <a:p>
            <a:pPr algn="ctr"/>
            <a:r>
              <a:rPr lang="en-US" sz="4800" b="1" i="1" dirty="0" smtClean="0">
                <a:solidFill>
                  <a:srgbClr val="45A3D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A Guide for Instrumental Music Teachers</a:t>
            </a:r>
            <a:endParaRPr lang="en-US" sz="4800" b="1" i="1" dirty="0">
              <a:solidFill>
                <a:srgbClr val="45A3D6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8" name="Picture 7" descr="Success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57" y="1026211"/>
            <a:ext cx="3387443" cy="438398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6666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8B8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2004:Templates:Presentations:Designs:Watermark</Template>
  <TotalTime>4319</TotalTime>
  <Words>2080</Words>
  <Application>Microsoft Macintosh PowerPoint</Application>
  <PresentationFormat>On-screen Show (4:3)</PresentationFormat>
  <Paragraphs>395</Paragraphs>
  <Slides>62</Slides>
  <Notes>45</Notes>
  <HiddenSlides>0</HiddenSlides>
  <MMClips>8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Blank Presentation</vt:lpstr>
      <vt:lpstr>DID YOU KNOW . . .</vt:lpstr>
      <vt:lpstr>DID YOU KNOW . . .</vt:lpstr>
      <vt:lpstr>DID YOU KNOW . . .</vt:lpstr>
      <vt:lpstr>THE MESSAGE IS. . .</vt:lpstr>
      <vt:lpstr>THE MESSAGE IS. . .</vt:lpstr>
      <vt:lpstr>THE MESSAGE IS.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WHAT WAS LEARNED?</vt:lpstr>
      <vt:lpstr>FAMOUS QUOTES. . .</vt:lpstr>
      <vt:lpstr>FAMOUS QUOTES. . .</vt:lpstr>
      <vt:lpstr>Slide 26</vt:lpstr>
      <vt:lpstr>Consider the Education/Training Needed for These Careers</vt:lpstr>
      <vt:lpstr>1. Focusing  on the  Classroom </vt:lpstr>
      <vt:lpstr>Focusing on the Classroom  What does a Music Educator Do?</vt:lpstr>
      <vt:lpstr>Slide 30</vt:lpstr>
      <vt:lpstr>Focusing on the Classroom Recruitment and Retention</vt:lpstr>
      <vt:lpstr>Focusing on the Classroom Recruit: Attract Students Year-Round</vt:lpstr>
      <vt:lpstr>Focusing on the Classroom Recruit: Attract Students Year-Round</vt:lpstr>
      <vt:lpstr>Focusing on the Classroom Recruit: Attract Students Year-Round</vt:lpstr>
      <vt:lpstr>Focusing on the Classroom Build the vision EARLY — Elementary </vt:lpstr>
      <vt:lpstr>Focusing on the Classroom First Performance Demo Concert</vt:lpstr>
      <vt:lpstr>Focusing on the Classroom Recruitment and Retention</vt:lpstr>
      <vt:lpstr>Focusing on the Classroom Recruitment and Retention</vt:lpstr>
      <vt:lpstr>Focusing on the Classroom Recruitment and Retention</vt:lpstr>
      <vt:lpstr>Focusing on the Classroom Recruitment and Retention</vt:lpstr>
      <vt:lpstr>“13 Reasons They Stay in Band”</vt:lpstr>
      <vt:lpstr>2. The Business Side of  Teaching </vt:lpstr>
      <vt:lpstr>The Business Side of Teaching Working with Administrators/Faculty  </vt:lpstr>
      <vt:lpstr>The Business Side of Teaching  Choosing a Music Dealer  </vt:lpstr>
      <vt:lpstr>The Business Side of Teaching  Instrument Replacement: The 5-Year Plan </vt:lpstr>
      <vt:lpstr>The Business Side of Teaching  Instrument Replacement Plan  </vt:lpstr>
      <vt:lpstr>The Business Side of Teaching  Instrument Replacement Plan  </vt:lpstr>
      <vt:lpstr>Slide 48</vt:lpstr>
      <vt:lpstr>3. Telling  The Story   </vt:lpstr>
      <vt:lpstr>Telling the Story: DATA! DATA! DATA! </vt:lpstr>
      <vt:lpstr>Telling the Story  Great Ways to Get Out Your Message </vt:lpstr>
      <vt:lpstr>Telling the Story  Snapshot Video: Foothill High School</vt:lpstr>
      <vt:lpstr>4. Supporting  Music Education </vt:lpstr>
      <vt:lpstr>Supporting Music Education  GIVE BACK: Help Others Succeed!</vt:lpstr>
      <vt:lpstr>Supporting Music Education  GIVE BACK: Help Others Succeed!</vt:lpstr>
      <vt:lpstr>“Tips for Success”  Resource Materials</vt:lpstr>
      <vt:lpstr>“Tips for Success”  Resource Materials Helpful Videos!</vt:lpstr>
      <vt:lpstr>“Tips for Success”  Resource Materials Dr. Tim Says It All!</vt:lpstr>
      <vt:lpstr>Got SMART Phone? </vt:lpstr>
      <vt:lpstr>Slide 60</vt:lpstr>
      <vt:lpstr>Slide 61</vt:lpstr>
      <vt:lpstr>Slide 62</vt:lpstr>
    </vt:vector>
  </TitlesOfParts>
  <Company>Marcia Neel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Marcia Neel</dc:creator>
  <cp:lastModifiedBy>Marcia Neel</cp:lastModifiedBy>
  <cp:revision>1124</cp:revision>
  <cp:lastPrinted>2015-11-22T20:50:27Z</cp:lastPrinted>
  <dcterms:created xsi:type="dcterms:W3CDTF">2016-02-12T16:05:16Z</dcterms:created>
  <dcterms:modified xsi:type="dcterms:W3CDTF">2016-02-12T16:05:37Z</dcterms:modified>
</cp:coreProperties>
</file>