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rels" ContentType="application/vnd.openxmlformats-package.relationship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.xml" ContentType="application/vnd.openxmlformats-officedocument.presentationml.slide+xml"/>
  <Override PartName="/ppt/notesSlides/notesSlide13.xml" ContentType="application/vnd.openxmlformats-officedocument.presentationml.notes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2"/>
  </p:notesMasterIdLst>
  <p:sldIdLst>
    <p:sldId id="287" r:id="rId2"/>
    <p:sldId id="311" r:id="rId3"/>
    <p:sldId id="259" r:id="rId4"/>
    <p:sldId id="292" r:id="rId5"/>
    <p:sldId id="293" r:id="rId6"/>
    <p:sldId id="294" r:id="rId7"/>
    <p:sldId id="295" r:id="rId8"/>
    <p:sldId id="296" r:id="rId9"/>
    <p:sldId id="298" r:id="rId10"/>
    <p:sldId id="299" r:id="rId11"/>
    <p:sldId id="260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8" r:id="rId20"/>
    <p:sldId id="30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9807F-1B59-5D48-9198-CD0E92E8D150}" type="datetimeFigureOut">
              <a:rPr lang="en-US" smtClean="0"/>
              <a:pPr/>
              <a:t>1/15/15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2F61B-FE65-334F-8B66-348BB264E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9E9D4-7356-4F43-9922-631A9440388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442B-E7F1-4245-BA08-4F1739A6E7AA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10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75650-A15B-604C-8DE9-98FE10A34FC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75650-A15B-604C-8DE9-98FE10A34FC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75650-A15B-604C-8DE9-98FE10A34FC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75650-A15B-604C-8DE9-98FE10A34FC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75650-A15B-604C-8DE9-98FE10A34FC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75650-A15B-604C-8DE9-98FE10A34FC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75650-A15B-604C-8DE9-98FE10A34FC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75650-A15B-604C-8DE9-98FE10A34FC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18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75650-A15B-604C-8DE9-98FE10A34FC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19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9E9D4-7356-4F43-9922-631A9440388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75650-A15B-604C-8DE9-98FE10A34FC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20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442B-E7F1-4245-BA08-4F1739A6E7AA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442B-E7F1-4245-BA08-4F1739A6E7AA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442B-E7F1-4245-BA08-4F1739A6E7AA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442B-E7F1-4245-BA08-4F1739A6E7AA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442B-E7F1-4245-BA08-4F1739A6E7AA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442B-E7F1-4245-BA08-4F1739A6E7AA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8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442B-E7F1-4245-BA08-4F1739A6E7AA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9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9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B78E2-8A96-0B41-A0CB-AE8C9296A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A82E6-281A-124E-A729-176BA7773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A4CD3-7B1F-6447-BD82-9257B73D2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3142-2954-DF4B-BB03-9447E96C6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DE2E8-4906-B94D-95C5-473ED83A2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6C6DF-B193-A247-8240-1338E4A8F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FD9D-CAE8-9249-A7CC-E7C76D095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E288A-001F-6C4E-BCF1-006B03946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8777-3A1E-EA45-9372-B3403EA4D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5B1F-444C-004A-B475-5AFABBE31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02ED0-5C30-AD46-B7F5-B62C74A37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003B3B"/>
            </a:gs>
            <a:gs pos="50000">
              <a:srgbClr val="008080"/>
            </a:gs>
            <a:gs pos="100000">
              <a:srgbClr val="003B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6002DBDC-9FAC-CF4C-82AF-77CB7DB79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-104" charset="2"/>
        <a:buChar char="w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-104" charset="2"/>
        <a:buChar char="w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20" Type="http://schemas.openxmlformats.org/officeDocument/2006/relationships/image" Target="../media/image18.jpeg"/><Relationship Id="rId21" Type="http://schemas.openxmlformats.org/officeDocument/2006/relationships/image" Target="../media/image19.gif"/><Relationship Id="rId22" Type="http://schemas.openxmlformats.org/officeDocument/2006/relationships/image" Target="../media/image20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3" Type="http://schemas.openxmlformats.org/officeDocument/2006/relationships/image" Target="../media/image11.jpeg"/><Relationship Id="rId14" Type="http://schemas.openxmlformats.org/officeDocument/2006/relationships/image" Target="../media/image12.jpeg"/><Relationship Id="rId15" Type="http://schemas.openxmlformats.org/officeDocument/2006/relationships/image" Target="../media/image13.jpeg"/><Relationship Id="rId16" Type="http://schemas.openxmlformats.org/officeDocument/2006/relationships/image" Target="../media/image14.jpeg"/><Relationship Id="rId17" Type="http://schemas.openxmlformats.org/officeDocument/2006/relationships/image" Target="../media/image15.png"/><Relationship Id="rId18" Type="http://schemas.openxmlformats.org/officeDocument/2006/relationships/image" Target="../media/image16.jpeg"/><Relationship Id="rId19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8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3.jpeg"/><Relationship Id="rId5" Type="http://schemas.openxmlformats.org/officeDocument/2006/relationships/image" Target="../media/image22.png"/><Relationship Id="rId6" Type="http://schemas.openxmlformats.org/officeDocument/2006/relationships/hyperlink" Target="http://www.musicedconsultants.net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4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5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6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7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032"/>
          <p:cNvSpPr>
            <a:spLocks noChangeArrowheads="1"/>
          </p:cNvSpPr>
          <p:nvPr/>
        </p:nvSpPr>
        <p:spPr bwMode="auto">
          <a:xfrm>
            <a:off x="1143000" y="4300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342" y="2262396"/>
            <a:ext cx="4422652" cy="42488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26" y="1381753"/>
            <a:ext cx="4124068" cy="4241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39953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i="1" dirty="0" smtClean="0">
                <a:solidFill>
                  <a:srgbClr val="FFFF00"/>
                </a:solidFill>
                <a:latin typeface="Times New Roman" charset="0"/>
              </a:rPr>
              <a:t>Interviewing Skills:</a:t>
            </a:r>
          </a:p>
          <a:p>
            <a:pPr algn="ctr">
              <a:defRPr/>
            </a:pPr>
            <a:r>
              <a:rPr lang="en-US" sz="4000" b="1" i="1" dirty="0" smtClean="0">
                <a:solidFill>
                  <a:srgbClr val="FFFF00"/>
                </a:solidFill>
                <a:latin typeface="Times New Roman" charset="0"/>
              </a:rPr>
              <a:t>The Rules of the Road</a:t>
            </a:r>
            <a:endParaRPr lang="en-US" sz="4000" dirty="0" smtClean="0"/>
          </a:p>
          <a:p>
            <a:endParaRPr lang="en-US" dirty="0"/>
          </a:p>
        </p:txBody>
      </p:sp>
      <p:pic>
        <p:nvPicPr>
          <p:cNvPr id="6" name="Picture 5" descr="223983781437620750_yvhZMDuE_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62" y="1381753"/>
            <a:ext cx="8672331" cy="5359400"/>
          </a:xfrm>
          <a:prstGeom prst="rect">
            <a:avLst/>
          </a:prstGeom>
        </p:spPr>
      </p:pic>
      <p:pic>
        <p:nvPicPr>
          <p:cNvPr id="7" name="Picture 6" descr="IV5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826" y="1381753"/>
            <a:ext cx="8662167" cy="5390091"/>
          </a:xfrm>
          <a:prstGeom prst="rect">
            <a:avLst/>
          </a:prstGeom>
        </p:spPr>
      </p:pic>
      <p:pic>
        <p:nvPicPr>
          <p:cNvPr id="8" name="Picture 7" descr="IV1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826" y="1381753"/>
            <a:ext cx="8662167" cy="5359400"/>
          </a:xfrm>
          <a:prstGeom prst="rect">
            <a:avLst/>
          </a:prstGeom>
        </p:spPr>
      </p:pic>
      <p:pic>
        <p:nvPicPr>
          <p:cNvPr id="9" name="Picture 8" descr="Job_Interview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826" y="1326385"/>
            <a:ext cx="8678792" cy="5429198"/>
          </a:xfrm>
          <a:prstGeom prst="rect">
            <a:avLst/>
          </a:prstGeom>
        </p:spPr>
      </p:pic>
      <p:pic>
        <p:nvPicPr>
          <p:cNvPr id="13" name="Picture 12" descr="Job-interview-advice-charts2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001" y="1367323"/>
            <a:ext cx="8638992" cy="5452240"/>
          </a:xfrm>
          <a:prstGeom prst="rect">
            <a:avLst/>
          </a:prstGeom>
        </p:spPr>
      </p:pic>
      <p:pic>
        <p:nvPicPr>
          <p:cNvPr id="14" name="Picture 13" descr="job-interview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000" y="1326385"/>
            <a:ext cx="8655618" cy="5534354"/>
          </a:xfrm>
          <a:prstGeom prst="rect">
            <a:avLst/>
          </a:prstGeom>
        </p:spPr>
      </p:pic>
      <p:pic>
        <p:nvPicPr>
          <p:cNvPr id="16" name="Picture 15" descr="ziggy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4000" y="1381752"/>
            <a:ext cx="8655617" cy="5359401"/>
          </a:xfrm>
          <a:prstGeom prst="rect">
            <a:avLst/>
          </a:prstGeom>
        </p:spPr>
      </p:pic>
      <p:pic>
        <p:nvPicPr>
          <p:cNvPr id="15" name="Picture 14" descr="6a00d8341c761a53ef0120a6330c43970b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0662" y="1367323"/>
            <a:ext cx="8688955" cy="5373829"/>
          </a:xfrm>
          <a:prstGeom prst="rect">
            <a:avLst/>
          </a:prstGeom>
        </p:spPr>
      </p:pic>
      <p:pic>
        <p:nvPicPr>
          <p:cNvPr id="17" name="Picture 16" descr="6a00d8341c761a53ef0120a6330daf970b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663" y="1326384"/>
            <a:ext cx="8688956" cy="5481155"/>
          </a:xfrm>
          <a:prstGeom prst="rect">
            <a:avLst/>
          </a:prstGeom>
        </p:spPr>
      </p:pic>
      <p:pic>
        <p:nvPicPr>
          <p:cNvPr id="18" name="Picture 17" descr="117f81aaddd2a7962819969008cc054c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4001" y="1326384"/>
            <a:ext cx="8655618" cy="5414768"/>
          </a:xfrm>
          <a:prstGeom prst="rect">
            <a:avLst/>
          </a:prstGeom>
        </p:spPr>
      </p:pic>
      <p:pic>
        <p:nvPicPr>
          <p:cNvPr id="19" name="Picture 18" descr="54315bfa426c7e40afdee2a8618b7b63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1678" y="1381753"/>
            <a:ext cx="8495813" cy="5359399"/>
          </a:xfrm>
          <a:prstGeom prst="rect">
            <a:avLst/>
          </a:prstGeom>
        </p:spPr>
      </p:pic>
      <p:pic>
        <p:nvPicPr>
          <p:cNvPr id="20" name="Picture 19" descr="adultesjobs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4000" y="1352893"/>
            <a:ext cx="8655619" cy="5462742"/>
          </a:xfrm>
          <a:prstGeom prst="rect">
            <a:avLst/>
          </a:prstGeom>
        </p:spPr>
      </p:pic>
      <p:pic>
        <p:nvPicPr>
          <p:cNvPr id="21" name="Picture 20" descr="candidate-283047.gif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4001" y="1326383"/>
            <a:ext cx="8655616" cy="5414769"/>
          </a:xfrm>
          <a:prstGeom prst="rect">
            <a:avLst/>
          </a:prstGeom>
        </p:spPr>
      </p:pic>
      <p:pic>
        <p:nvPicPr>
          <p:cNvPr id="22" name="Picture 21" descr="candidate-283047.jpeg_22.jpe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4780" y="1538288"/>
            <a:ext cx="8386619" cy="5202864"/>
          </a:xfrm>
          <a:prstGeom prst="rect">
            <a:avLst/>
          </a:prstGeom>
        </p:spPr>
      </p:pic>
      <p:pic>
        <p:nvPicPr>
          <p:cNvPr id="23" name="Picture 22" descr="candidate-283047.jpeg_24.jpe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0859" y="1640391"/>
            <a:ext cx="8155627" cy="5100761"/>
          </a:xfrm>
          <a:prstGeom prst="rect">
            <a:avLst/>
          </a:prstGeom>
        </p:spPr>
      </p:pic>
      <p:pic>
        <p:nvPicPr>
          <p:cNvPr id="24" name="Picture 23" descr="Cartoon-JobInterviewGD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4371" y="1631949"/>
            <a:ext cx="7807028" cy="5223429"/>
          </a:xfrm>
          <a:prstGeom prst="rect">
            <a:avLst/>
          </a:prstGeom>
        </p:spPr>
      </p:pic>
      <p:pic>
        <p:nvPicPr>
          <p:cNvPr id="25" name="Picture 24" descr="hr86.gif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9523" y="1326383"/>
            <a:ext cx="8643470" cy="5414769"/>
          </a:xfrm>
          <a:prstGeom prst="rect">
            <a:avLst/>
          </a:prstGeom>
        </p:spPr>
      </p:pic>
      <p:pic>
        <p:nvPicPr>
          <p:cNvPr id="26" name="Picture 25" descr="ikea-job-interview-cartoon-funny_4888498465868279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1678" y="1566079"/>
            <a:ext cx="8454807" cy="5017302"/>
          </a:xfrm>
          <a:prstGeom prst="rect">
            <a:avLst/>
          </a:prstGeom>
        </p:spPr>
      </p:pic>
      <p:pic>
        <p:nvPicPr>
          <p:cNvPr id="27" name="Picture 26" descr="job-interview-cartoon-funny.jp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5652" y="1318939"/>
            <a:ext cx="8649535" cy="539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0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0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0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8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-328434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-105" charset="0"/>
              </a:rPr>
              <a:t>Sample Resume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Screen Shot 2013-09-29 at 8.24.2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022" y="558037"/>
            <a:ext cx="6927042" cy="629996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-71654" y="196729"/>
            <a:ext cx="1162676" cy="82296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7" name="Right Arrow 6"/>
          <p:cNvSpPr/>
          <p:nvPr/>
        </p:nvSpPr>
        <p:spPr bwMode="auto">
          <a:xfrm>
            <a:off x="0" y="5098175"/>
            <a:ext cx="1091021" cy="82296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0" y="9486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Times New Roman" pitchFamily="-105" charset="0"/>
              </a:rPr>
              <a:t>Interviewing Skills</a:t>
            </a:r>
            <a:br>
              <a:rPr lang="en-US" dirty="0">
                <a:latin typeface="Times New Roman" pitchFamily="-105" charset="0"/>
              </a:rPr>
            </a:br>
            <a:r>
              <a:rPr lang="en-US" dirty="0">
                <a:solidFill>
                  <a:srgbClr val="FFFF00"/>
                </a:solidFill>
                <a:latin typeface="Times New Roman" pitchFamily="-105" charset="0"/>
              </a:rPr>
              <a:t>Much MORE than Knowing</a:t>
            </a:r>
            <a:r>
              <a:rPr lang="en-US" dirty="0" smtClean="0">
                <a:solidFill>
                  <a:srgbClr val="FFFF00"/>
                </a:solidFill>
                <a:latin typeface="Times New Roman" pitchFamily="-105" charset="0"/>
              </a:rPr>
              <a:t>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-105" charset="0"/>
              </a:rPr>
              <a:t>Your </a:t>
            </a:r>
            <a:r>
              <a:rPr lang="en-US" dirty="0">
                <a:solidFill>
                  <a:srgbClr val="FFFF00"/>
                </a:solidFill>
                <a:latin typeface="Times New Roman" pitchFamily="-105" charset="0"/>
              </a:rPr>
              <a:t>Music!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99986" y="2259540"/>
            <a:ext cx="8159763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5" charset="0"/>
              <a:buNone/>
            </a:pPr>
            <a:r>
              <a:rPr lang="en-US" sz="4000" dirty="0">
                <a:solidFill>
                  <a:schemeClr val="tx2"/>
                </a:solidFill>
                <a:latin typeface="Times" pitchFamily="-105" charset="0"/>
              </a:rPr>
              <a:t>4.	Do Your </a:t>
            </a:r>
            <a:r>
              <a:rPr lang="en-US" sz="4000" dirty="0" smtClean="0">
                <a:solidFill>
                  <a:schemeClr val="tx2"/>
                </a:solidFill>
                <a:latin typeface="Times" pitchFamily="-105" charset="0"/>
              </a:rPr>
              <a:t>Homework</a:t>
            </a:r>
          </a:p>
          <a:p>
            <a:pPr marL="457200" indent="-457200">
              <a:buFont typeface="Arial" pitchFamily="-105" charset="0"/>
              <a:buChar char="•"/>
            </a:pPr>
            <a:r>
              <a:rPr lang="en-US" sz="4000" dirty="0">
                <a:latin typeface="Times" pitchFamily="-105" charset="0"/>
              </a:rPr>
              <a:t>Find out everything you can about the school district and its programs</a:t>
            </a:r>
          </a:p>
          <a:p>
            <a:pPr marL="457200" indent="-457200">
              <a:buFont typeface="Arial" pitchFamily="-105" charset="0"/>
              <a:buChar char="•"/>
            </a:pPr>
            <a:r>
              <a:rPr lang="en-US" sz="4000" dirty="0">
                <a:latin typeface="Times" pitchFamily="-105" charset="0"/>
              </a:rPr>
              <a:t>If you can, visit local programs </a:t>
            </a:r>
          </a:p>
          <a:p>
            <a:pPr marL="457200" indent="-457200">
              <a:buFont typeface="Arial" pitchFamily="-105" charset="0"/>
              <a:buChar char="•"/>
            </a:pPr>
            <a:r>
              <a:rPr lang="en-US" sz="4000" dirty="0">
                <a:latin typeface="Times" pitchFamily="-105" charset="0"/>
              </a:rPr>
              <a:t>Attend concerts from that district</a:t>
            </a:r>
          </a:p>
          <a:p>
            <a:pPr marL="457200" indent="-4572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0" y="94863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Times New Roman" pitchFamily="-105" charset="0"/>
              </a:rPr>
              <a:t>Interviewing Skills</a:t>
            </a:r>
            <a:br>
              <a:rPr lang="en-US" dirty="0">
                <a:latin typeface="Times New Roman" pitchFamily="-105" charset="0"/>
              </a:rPr>
            </a:br>
            <a:r>
              <a:rPr lang="en-US" dirty="0">
                <a:solidFill>
                  <a:srgbClr val="FFFF00"/>
                </a:solidFill>
                <a:latin typeface="Times New Roman" pitchFamily="-105" charset="0"/>
              </a:rPr>
              <a:t>Much MORE than Knowing</a:t>
            </a:r>
            <a:r>
              <a:rPr lang="en-US" dirty="0" smtClean="0">
                <a:solidFill>
                  <a:srgbClr val="FFFF00"/>
                </a:solidFill>
                <a:latin typeface="Times New Roman" pitchFamily="-105" charset="0"/>
              </a:rPr>
              <a:t>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-105" charset="0"/>
              </a:rPr>
              <a:t>Your </a:t>
            </a:r>
            <a:r>
              <a:rPr lang="en-US" dirty="0">
                <a:solidFill>
                  <a:srgbClr val="FFFF00"/>
                </a:solidFill>
                <a:latin typeface="Times New Roman" pitchFamily="-105" charset="0"/>
              </a:rPr>
              <a:t>Music!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95325" y="2185699"/>
            <a:ext cx="862349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5" charset="0"/>
              <a:buAutoNum type="arabicPeriod" startAt="5"/>
            </a:pPr>
            <a:r>
              <a:rPr lang="en-US" sz="4000" dirty="0">
                <a:latin typeface="Times" pitchFamily="-105" charset="0"/>
              </a:rPr>
              <a:t>Do mock interviews with fellow students/friends</a:t>
            </a:r>
            <a:r>
              <a:rPr lang="en-US" sz="4000" dirty="0" smtClean="0">
                <a:latin typeface="Times" pitchFamily="-105" charset="0"/>
              </a:rPr>
              <a:t> </a:t>
            </a:r>
          </a:p>
          <a:p>
            <a:pPr marL="1371600" lvl="2" indent="-457200">
              <a:buFont typeface="Arial" pitchFamily="-105" charset="0"/>
              <a:buChar char="•"/>
            </a:pPr>
            <a:r>
              <a:rPr lang="en-US" sz="4000" i="1" dirty="0">
                <a:latin typeface="Times" pitchFamily="-105" charset="0"/>
              </a:rPr>
              <a:t>Practice makes perfect</a:t>
            </a:r>
            <a:r>
              <a:rPr lang="en-US" sz="4000" dirty="0">
                <a:latin typeface="Times" pitchFamily="-105" charset="0"/>
              </a:rPr>
              <a:t>--sound familiar?</a:t>
            </a:r>
          </a:p>
          <a:p>
            <a:pPr marL="1371600" lvl="2" indent="-457200">
              <a:buFontTx/>
              <a:buChar char="•"/>
            </a:pPr>
            <a:r>
              <a:rPr lang="en-US" sz="4000" dirty="0">
                <a:latin typeface="Times" pitchFamily="-105" charset="0"/>
              </a:rPr>
              <a:t>Believe what you say--don’t just give “a right answer”</a:t>
            </a:r>
          </a:p>
          <a:p>
            <a:pPr marL="457200" indent="-457200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0" y="-227121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Times New Roman" pitchFamily="-105" charset="0"/>
              </a:rPr>
              <a:t>Interviewing Skills</a:t>
            </a:r>
            <a:r>
              <a:rPr lang="en-US" dirty="0" smtClean="0">
                <a:latin typeface="Times New Roman" pitchFamily="-105" charset="0"/>
              </a:rPr>
              <a:t/>
            </a:r>
            <a:br>
              <a:rPr lang="en-US" dirty="0" smtClean="0">
                <a:latin typeface="Times New Roman" pitchFamily="-105" charset="0"/>
              </a:rPr>
            </a:br>
            <a:r>
              <a:rPr lang="en-US" dirty="0" smtClean="0">
                <a:solidFill>
                  <a:srgbClr val="FFFF00"/>
                </a:solidFill>
                <a:latin typeface="Times New Roman" pitchFamily="-105" charset="0"/>
              </a:rPr>
              <a:t>Be Ready to Discuss. . .</a:t>
            </a:r>
            <a:endParaRPr lang="en-US" dirty="0">
              <a:solidFill>
                <a:srgbClr val="FFFF00"/>
              </a:solidFill>
              <a:latin typeface="Times New Roman" pitchFamily="-105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473" y="1547343"/>
            <a:ext cx="86868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5" charset="0"/>
              <a:buChar char="•"/>
            </a:pPr>
            <a:r>
              <a:rPr lang="en-US" sz="3200" dirty="0">
                <a:latin typeface="Times" pitchFamily="-105" charset="0"/>
              </a:rPr>
              <a:t>Appropriate Literature and Concert Design</a:t>
            </a:r>
          </a:p>
          <a:p>
            <a:pPr marL="457200" indent="-457200">
              <a:buFont typeface="Arial" pitchFamily="-105" charset="0"/>
              <a:buChar char="•"/>
            </a:pPr>
            <a:r>
              <a:rPr lang="en-US" sz="3200" dirty="0">
                <a:latin typeface="Times" pitchFamily="-105" charset="0"/>
              </a:rPr>
              <a:t>Introducing and teaching of SOLID playing/singing skills -- PEDAGOGY!</a:t>
            </a:r>
          </a:p>
          <a:p>
            <a:pPr marL="457200" indent="-457200">
              <a:buFont typeface="Arial" pitchFamily="-105" charset="0"/>
              <a:buChar char="•"/>
            </a:pPr>
            <a:r>
              <a:rPr lang="en-US" sz="3200" dirty="0">
                <a:latin typeface="Times" pitchFamily="-105" charset="0"/>
              </a:rPr>
              <a:t>Instructional Objectives</a:t>
            </a:r>
          </a:p>
          <a:p>
            <a:pPr marL="457200" indent="-457200">
              <a:buFont typeface="Arial" pitchFamily="-105" charset="0"/>
              <a:buChar char="•"/>
            </a:pPr>
            <a:r>
              <a:rPr lang="en-US" sz="3200" dirty="0">
                <a:latin typeface="Times" pitchFamily="-105" charset="0"/>
              </a:rPr>
              <a:t>Content Standards/Expectations</a:t>
            </a:r>
          </a:p>
          <a:p>
            <a:pPr marL="457200" indent="-457200">
              <a:buFont typeface="Arial" pitchFamily="-105" charset="0"/>
              <a:buChar char="•"/>
            </a:pPr>
            <a:r>
              <a:rPr lang="en-US" sz="3200" dirty="0">
                <a:latin typeface="Times" pitchFamily="-105" charset="0"/>
              </a:rPr>
              <a:t>Classroom Management Strategies</a:t>
            </a:r>
          </a:p>
          <a:p>
            <a:pPr marL="457200" indent="-457200">
              <a:buFont typeface="Arial" pitchFamily="-105" charset="0"/>
              <a:buChar char="•"/>
            </a:pPr>
            <a:r>
              <a:rPr lang="en-US" sz="3200" dirty="0">
                <a:latin typeface="Times" pitchFamily="-105" charset="0"/>
              </a:rPr>
              <a:t>Non-musical Responsibilities</a:t>
            </a:r>
          </a:p>
          <a:p>
            <a:pPr marL="457200" indent="-457200">
              <a:buFont typeface="Arial" pitchFamily="-105" charset="0"/>
              <a:buChar char="•"/>
            </a:pPr>
            <a:r>
              <a:rPr lang="en-US" sz="3200" dirty="0">
                <a:latin typeface="Times" pitchFamily="-105" charset="0"/>
              </a:rPr>
              <a:t>Classroom Routine</a:t>
            </a:r>
          </a:p>
          <a:p>
            <a:pPr marL="457200" indent="-457200">
              <a:buFont typeface="Arial" pitchFamily="-105" charset="0"/>
              <a:buChar char="•"/>
            </a:pPr>
            <a:r>
              <a:rPr lang="en-US" sz="3200" dirty="0">
                <a:latin typeface="Times" pitchFamily="-105" charset="0"/>
              </a:rPr>
              <a:t>Motivational Techniques/Strategies</a:t>
            </a:r>
          </a:p>
          <a:p>
            <a:pPr marL="457200" indent="-4572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0" y="94863"/>
            <a:ext cx="9144000" cy="102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Times New Roman" pitchFamily="-105" charset="0"/>
              </a:rPr>
              <a:t>Interviewing </a:t>
            </a:r>
            <a:r>
              <a:rPr lang="en-US" dirty="0" smtClean="0">
                <a:latin typeface="Times New Roman" pitchFamily="-105" charset="0"/>
              </a:rPr>
              <a:t>Skills: </a:t>
            </a:r>
            <a:r>
              <a:rPr lang="en-US" dirty="0" smtClean="0">
                <a:solidFill>
                  <a:srgbClr val="FFFF00"/>
                </a:solidFill>
                <a:latin typeface="Times New Roman" pitchFamily="-105" charset="0"/>
              </a:rPr>
              <a:t>Sample Questions</a:t>
            </a:r>
            <a:endParaRPr lang="en-US" dirty="0">
              <a:solidFill>
                <a:srgbClr val="FFFF00"/>
              </a:solidFill>
              <a:latin typeface="Times New Roman" pitchFamily="-105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82162" y="1063314"/>
            <a:ext cx="817680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5" charset="0"/>
              <a:buNone/>
            </a:pPr>
            <a:r>
              <a:rPr lang="en-US" sz="4000" dirty="0">
                <a:latin typeface="Times New Roman" pitchFamily="-105" charset="0"/>
              </a:rPr>
              <a:t>CURRENT EXPERIENCE/BACKGROUND: </a:t>
            </a:r>
            <a:r>
              <a:rPr lang="en-US" sz="4000" dirty="0">
                <a:solidFill>
                  <a:srgbClr val="FFFF00"/>
                </a:solidFill>
                <a:latin typeface="Times New Roman" pitchFamily="-105" charset="0"/>
              </a:rPr>
              <a:t>EX: BAND</a:t>
            </a:r>
            <a:endParaRPr lang="en-US" sz="4000" dirty="0" smtClean="0">
              <a:solidFill>
                <a:srgbClr val="FFFF00"/>
              </a:solidFill>
              <a:latin typeface="Times New Roman" pitchFamily="-105" charset="0"/>
            </a:endParaRPr>
          </a:p>
          <a:p>
            <a:pPr marL="457200" indent="-457200"/>
            <a:r>
              <a:rPr lang="en-US" sz="3600" dirty="0" smtClean="0">
                <a:solidFill>
                  <a:srgbClr val="FFFF00"/>
                </a:solidFill>
                <a:latin typeface="Times New Roman" pitchFamily="-105" charset="0"/>
              </a:rPr>
              <a:t>Warm</a:t>
            </a:r>
            <a:r>
              <a:rPr lang="en-US" sz="3600" dirty="0">
                <a:solidFill>
                  <a:srgbClr val="FFFF00"/>
                </a:solidFill>
                <a:latin typeface="Times New Roman" pitchFamily="-105" charset="0"/>
              </a:rPr>
              <a:t>-up:  </a:t>
            </a:r>
            <a:r>
              <a:rPr lang="en-US" sz="3600" dirty="0">
                <a:latin typeface="Times New Roman" pitchFamily="-105" charset="0"/>
              </a:rPr>
              <a:t>Tell me about yourself</a:t>
            </a:r>
            <a:r>
              <a:rPr lang="en-US" sz="3600" dirty="0" smtClean="0">
                <a:latin typeface="Times New Roman" pitchFamily="-105" charset="0"/>
              </a:rPr>
              <a:t>.</a:t>
            </a:r>
          </a:p>
          <a:p>
            <a:pPr marL="457200" indent="-457200"/>
            <a:endParaRPr lang="en-US" sz="1200" dirty="0" smtClean="0">
              <a:latin typeface="Times New Roman" pitchFamily="-105" charset="0"/>
            </a:endParaRPr>
          </a:p>
          <a:p>
            <a:pPr marL="457200" indent="-457200">
              <a:buFont typeface="Arial" pitchFamily="-105" charset="0"/>
              <a:buAutoNum type="arabicPeriod"/>
            </a:pPr>
            <a:r>
              <a:rPr lang="en-US" sz="3600" dirty="0">
                <a:latin typeface="Times New Roman" pitchFamily="-105" charset="0"/>
              </a:rPr>
              <a:t>What is your </a:t>
            </a:r>
            <a:r>
              <a:rPr lang="en-US" sz="3600" dirty="0">
                <a:solidFill>
                  <a:srgbClr val="FFFF00"/>
                </a:solidFill>
                <a:latin typeface="Times New Roman" pitchFamily="-105" charset="0"/>
              </a:rPr>
              <a:t>major instrument</a:t>
            </a:r>
            <a:r>
              <a:rPr lang="en-US" sz="3600" dirty="0">
                <a:latin typeface="Times New Roman" pitchFamily="-105" charset="0"/>
              </a:rPr>
              <a:t>?</a:t>
            </a:r>
          </a:p>
          <a:p>
            <a:pPr marL="457200" indent="-457200">
              <a:buFont typeface="Arial" pitchFamily="-105" charset="0"/>
              <a:buAutoNum type="arabicPeriod"/>
            </a:pPr>
            <a:r>
              <a:rPr lang="en-US" sz="3600" dirty="0">
                <a:latin typeface="Times New Roman" pitchFamily="-105" charset="0"/>
              </a:rPr>
              <a:t>Describe </a:t>
            </a:r>
            <a:r>
              <a:rPr lang="en-US" sz="3600" dirty="0">
                <a:solidFill>
                  <a:srgbClr val="FFFF00"/>
                </a:solidFill>
                <a:latin typeface="Times New Roman" pitchFamily="-105" charset="0"/>
              </a:rPr>
              <a:t>your proficiency </a:t>
            </a:r>
            <a:r>
              <a:rPr lang="en-US" sz="3600" dirty="0">
                <a:latin typeface="Times New Roman" pitchFamily="-105" charset="0"/>
              </a:rPr>
              <a:t>on all other instruments including strings</a:t>
            </a:r>
          </a:p>
          <a:p>
            <a:pPr marL="457200" indent="-457200">
              <a:buFont typeface="Arial" pitchFamily="-105" charset="0"/>
              <a:buAutoNum type="arabicPeriod" startAt="3"/>
            </a:pPr>
            <a:r>
              <a:rPr lang="en-US" sz="3600" dirty="0">
                <a:latin typeface="Times New Roman" pitchFamily="-105" charset="0"/>
              </a:rPr>
              <a:t>What do you consider to be </a:t>
            </a:r>
            <a:r>
              <a:rPr lang="en-US" sz="3600" dirty="0">
                <a:solidFill>
                  <a:srgbClr val="FFFF00"/>
                </a:solidFill>
                <a:latin typeface="Times New Roman" pitchFamily="-105" charset="0"/>
              </a:rPr>
              <a:t>typical problems </a:t>
            </a:r>
            <a:r>
              <a:rPr lang="en-US" sz="3600" dirty="0">
                <a:latin typeface="Times New Roman" pitchFamily="-105" charset="0"/>
              </a:rPr>
              <a:t>for beginning (wind/brass/percussion students)?</a:t>
            </a:r>
            <a:endParaRPr lang="en-US" sz="3600" dirty="0" smtClean="0">
              <a:latin typeface="Times New Roman" pitchFamily="-105" charset="0"/>
            </a:endParaRPr>
          </a:p>
          <a:p>
            <a:pPr marL="457200" indent="-457200"/>
            <a:endParaRPr lang="en-US" sz="4000" dirty="0">
              <a:latin typeface="Times New Roman" pitchFamily="-10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0" y="-193797"/>
            <a:ext cx="9144000" cy="102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Times New Roman" pitchFamily="-105" charset="0"/>
              </a:rPr>
              <a:t>Interviewing </a:t>
            </a:r>
            <a:r>
              <a:rPr lang="en-US" dirty="0" smtClean="0">
                <a:latin typeface="Times New Roman" pitchFamily="-105" charset="0"/>
              </a:rPr>
              <a:t>Skills: </a:t>
            </a:r>
            <a:r>
              <a:rPr lang="en-US" dirty="0" smtClean="0">
                <a:solidFill>
                  <a:srgbClr val="FFFF00"/>
                </a:solidFill>
                <a:latin typeface="Times New Roman" pitchFamily="-105" charset="0"/>
              </a:rPr>
              <a:t>Sample Questions</a:t>
            </a:r>
            <a:endParaRPr lang="en-US" dirty="0">
              <a:solidFill>
                <a:srgbClr val="FFFF00"/>
              </a:solidFill>
              <a:latin typeface="Times New Roman" pitchFamily="-105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655598"/>
            <a:ext cx="8643547" cy="674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5" charset="0"/>
              <a:buAutoNum type="arabicPeriod" startAt="4"/>
            </a:pPr>
            <a:r>
              <a:rPr lang="en-US" sz="3600" dirty="0" smtClean="0">
                <a:latin typeface="Times New Roman" pitchFamily="-105" charset="0"/>
              </a:rPr>
              <a:t>Describe </a:t>
            </a:r>
            <a:r>
              <a:rPr lang="en-US" sz="3600" dirty="0">
                <a:latin typeface="Times New Roman" pitchFamily="-105" charset="0"/>
              </a:rPr>
              <a:t>your high school and college/university </a:t>
            </a:r>
            <a:r>
              <a:rPr lang="en-US" sz="3600" dirty="0">
                <a:solidFill>
                  <a:srgbClr val="FFFF00"/>
                </a:solidFill>
                <a:latin typeface="Times New Roman" pitchFamily="-105" charset="0"/>
              </a:rPr>
              <a:t>background and training</a:t>
            </a:r>
            <a:r>
              <a:rPr lang="en-US" sz="3600" dirty="0">
                <a:latin typeface="Times New Roman" pitchFamily="-105" charset="0"/>
              </a:rPr>
              <a:t>.  How have these experiences prepared you to be a band director.</a:t>
            </a:r>
          </a:p>
          <a:p>
            <a:pPr marL="457200" indent="-457200"/>
            <a:r>
              <a:rPr lang="en-US" sz="3600" dirty="0">
                <a:latin typeface="Times New Roman" pitchFamily="-105" charset="0"/>
              </a:rPr>
              <a:t>5.	Describe your ability to develop and chart a</a:t>
            </a:r>
            <a:r>
              <a:rPr lang="en-US" sz="3600" dirty="0" smtClean="0">
                <a:latin typeface="Times New Roman" pitchFamily="-105" charset="0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Times New Roman" pitchFamily="-105" charset="0"/>
              </a:rPr>
              <a:t>M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-105" charset="0"/>
              </a:rPr>
              <a:t>arching </a:t>
            </a:r>
            <a:r>
              <a:rPr lang="en-US" sz="3600" dirty="0">
                <a:solidFill>
                  <a:srgbClr val="FFFF00"/>
                </a:solidFill>
                <a:latin typeface="Times New Roman" pitchFamily="-105" charset="0"/>
              </a:rPr>
              <a:t>B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-105" charset="0"/>
              </a:rPr>
              <a:t>and </a:t>
            </a:r>
            <a:r>
              <a:rPr lang="en-US" sz="3600" dirty="0">
                <a:latin typeface="Times New Roman" pitchFamily="-105" charset="0"/>
              </a:rPr>
              <a:t>show.</a:t>
            </a:r>
            <a:endParaRPr lang="en-US" sz="3600" dirty="0" smtClean="0">
              <a:latin typeface="Times New Roman" pitchFamily="-105" charset="0"/>
            </a:endParaRPr>
          </a:p>
          <a:p>
            <a:pPr marL="514350" indent="-514350">
              <a:buFont typeface="Arial" pitchFamily="-105" charset="0"/>
              <a:buAutoNum type="arabicPeriod" startAt="6"/>
            </a:pPr>
            <a:r>
              <a:rPr lang="en-US" sz="3600" dirty="0" smtClean="0">
                <a:latin typeface="Times New Roman" pitchFamily="-105" charset="0"/>
              </a:rPr>
              <a:t>What </a:t>
            </a:r>
            <a:r>
              <a:rPr lang="en-US" sz="3600" dirty="0">
                <a:latin typeface="Times New Roman" pitchFamily="-105" charset="0"/>
              </a:rPr>
              <a:t>are your </a:t>
            </a:r>
            <a:r>
              <a:rPr lang="en-US" sz="3600" dirty="0">
                <a:solidFill>
                  <a:srgbClr val="FFFF00"/>
                </a:solidFill>
                <a:latin typeface="Times New Roman" pitchFamily="-105" charset="0"/>
              </a:rPr>
              <a:t>Jazz Band </a:t>
            </a:r>
            <a:r>
              <a:rPr lang="en-US" sz="3600" dirty="0">
                <a:latin typeface="Times New Roman" pitchFamily="-105" charset="0"/>
              </a:rPr>
              <a:t>pedagogical skills and describe how you teach improvisation</a:t>
            </a:r>
            <a:r>
              <a:rPr lang="en-US" sz="3600" dirty="0" smtClean="0">
                <a:latin typeface="Times New Roman" pitchFamily="-105" charset="0"/>
              </a:rPr>
              <a:t>.</a:t>
            </a:r>
          </a:p>
          <a:p>
            <a:pPr marL="514350" indent="-514350">
              <a:buFont typeface="Arial" pitchFamily="-105" charset="0"/>
              <a:buAutoNum type="arabicPeriod" startAt="6"/>
            </a:pPr>
            <a:r>
              <a:rPr lang="en-US" sz="3600" dirty="0" smtClean="0">
                <a:latin typeface="Times New Roman" pitchFamily="-105" charset="0"/>
              </a:rPr>
              <a:t>What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-105" charset="0"/>
              </a:rPr>
              <a:t>alternative music classes </a:t>
            </a:r>
            <a:r>
              <a:rPr lang="en-US" sz="3600" dirty="0" smtClean="0">
                <a:latin typeface="Times New Roman" pitchFamily="-105" charset="0"/>
              </a:rPr>
              <a:t>can you teach?</a:t>
            </a:r>
          </a:p>
          <a:p>
            <a:pPr marL="457200" indent="-457200"/>
            <a:endParaRPr lang="en-US" sz="3600" dirty="0">
              <a:latin typeface="Times New Roman" pitchFamily="-10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0" y="-97577"/>
            <a:ext cx="9144000" cy="102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Times New Roman" pitchFamily="-105" charset="0"/>
              </a:rPr>
              <a:t>Interviewing </a:t>
            </a:r>
            <a:r>
              <a:rPr lang="en-US" dirty="0" smtClean="0">
                <a:latin typeface="Times New Roman" pitchFamily="-105" charset="0"/>
              </a:rPr>
              <a:t>Skills: </a:t>
            </a:r>
            <a:r>
              <a:rPr lang="en-US" dirty="0" smtClean="0">
                <a:solidFill>
                  <a:srgbClr val="FFFF00"/>
                </a:solidFill>
                <a:latin typeface="Times New Roman" pitchFamily="-105" charset="0"/>
              </a:rPr>
              <a:t>Sample Questions</a:t>
            </a:r>
            <a:endParaRPr lang="en-US" dirty="0">
              <a:solidFill>
                <a:srgbClr val="FFFF00"/>
              </a:solidFill>
              <a:latin typeface="Times New Roman" pitchFamily="-105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949190"/>
            <a:ext cx="8991600" cy="618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-105" charset="0"/>
              </a:rPr>
              <a:t>  8.  Discuss </a:t>
            </a:r>
            <a:r>
              <a:rPr lang="en-US" sz="3600" dirty="0">
                <a:latin typeface="Times New Roman" pitchFamily="-105" charset="0"/>
              </a:rPr>
              <a:t>your </a:t>
            </a:r>
            <a:r>
              <a:rPr lang="en-US" sz="3600" dirty="0">
                <a:solidFill>
                  <a:srgbClr val="FFFF00"/>
                </a:solidFill>
                <a:latin typeface="Times New Roman" pitchFamily="-105" charset="0"/>
              </a:rPr>
              <a:t>expectations </a:t>
            </a:r>
            <a:r>
              <a:rPr lang="en-US" sz="3600" dirty="0">
                <a:latin typeface="Times New Roman" pitchFamily="-105" charset="0"/>
              </a:rPr>
              <a:t>regarding</a:t>
            </a:r>
            <a:r>
              <a:rPr lang="en-US" sz="3600" dirty="0" smtClean="0">
                <a:latin typeface="Times New Roman" pitchFamily="-105" charset="0"/>
              </a:rPr>
              <a:t>  </a:t>
            </a:r>
          </a:p>
          <a:p>
            <a:pPr marL="514350" indent="-514350"/>
            <a:r>
              <a:rPr lang="en-US" sz="3600" dirty="0" smtClean="0">
                <a:latin typeface="Times New Roman" pitchFamily="-105" charset="0"/>
              </a:rPr>
              <a:t>	   performance</a:t>
            </a:r>
            <a:r>
              <a:rPr lang="en-US" sz="3600" dirty="0">
                <a:latin typeface="Times New Roman" pitchFamily="-105" charset="0"/>
              </a:rPr>
              <a:t>.</a:t>
            </a:r>
            <a:endParaRPr lang="en-US" sz="3600" dirty="0" smtClean="0">
              <a:latin typeface="Times New Roman" pitchFamily="-105" charset="0"/>
            </a:endParaRPr>
          </a:p>
          <a:p>
            <a:pPr marL="514350" indent="-514350"/>
            <a:r>
              <a:rPr lang="en-US" sz="3600" dirty="0" smtClean="0">
                <a:latin typeface="Times New Roman" pitchFamily="-105" charset="0"/>
              </a:rPr>
              <a:t>  9.  What </a:t>
            </a:r>
            <a:r>
              <a:rPr lang="en-US" sz="3600" dirty="0">
                <a:latin typeface="Times New Roman" pitchFamily="-105" charset="0"/>
              </a:rPr>
              <a:t>are your </a:t>
            </a:r>
            <a:r>
              <a:rPr lang="en-US" sz="3600" dirty="0">
                <a:solidFill>
                  <a:srgbClr val="FFFF00"/>
                </a:solidFill>
                <a:latin typeface="Times New Roman" pitchFamily="-105" charset="0"/>
              </a:rPr>
              <a:t>instructional objectives</a:t>
            </a:r>
            <a:r>
              <a:rPr lang="en-US" sz="3600" dirty="0">
                <a:latin typeface="Times New Roman" pitchFamily="-105" charset="0"/>
              </a:rPr>
              <a:t>?</a:t>
            </a:r>
            <a:endParaRPr lang="en-US" sz="3600" dirty="0" smtClean="0">
              <a:latin typeface="Times New Roman" pitchFamily="-105" charset="0"/>
            </a:endParaRPr>
          </a:p>
          <a:p>
            <a:pPr marL="514350" indent="-514350"/>
            <a:r>
              <a:rPr lang="en-US" sz="3600" dirty="0" smtClean="0">
                <a:latin typeface="Times New Roman" pitchFamily="-105" charset="0"/>
              </a:rPr>
              <a:t>10.  Describe </a:t>
            </a:r>
            <a:r>
              <a:rPr lang="en-US" sz="3600" dirty="0">
                <a:latin typeface="Times New Roman" pitchFamily="-105" charset="0"/>
              </a:rPr>
              <a:t>your method of </a:t>
            </a:r>
            <a:r>
              <a:rPr lang="en-US" sz="3600" dirty="0">
                <a:solidFill>
                  <a:srgbClr val="FFFF00"/>
                </a:solidFill>
                <a:latin typeface="Times New Roman" pitchFamily="-105" charset="0"/>
              </a:rPr>
              <a:t>lesson planning</a:t>
            </a:r>
            <a:r>
              <a:rPr lang="en-US" sz="3600" dirty="0">
                <a:latin typeface="Times New Roman" pitchFamily="-105" charset="0"/>
              </a:rPr>
              <a:t>.</a:t>
            </a:r>
            <a:endParaRPr lang="en-US" sz="3600" dirty="0" smtClean="0">
              <a:latin typeface="Times New Roman" pitchFamily="-105" charset="0"/>
            </a:endParaRPr>
          </a:p>
          <a:p>
            <a:pPr marL="742950" indent="-742950">
              <a:buAutoNum type="arabicPeriod" startAt="11"/>
            </a:pPr>
            <a:r>
              <a:rPr lang="en-US" sz="3600" dirty="0" smtClean="0">
                <a:latin typeface="Times New Roman" pitchFamily="-105" charset="0"/>
              </a:rPr>
              <a:t>Discuss </a:t>
            </a:r>
            <a:r>
              <a:rPr lang="en-US" sz="3600" dirty="0">
                <a:latin typeface="Times New Roman" pitchFamily="-105" charset="0"/>
              </a:rPr>
              <a:t>some of your considerations in</a:t>
            </a:r>
            <a:r>
              <a:rPr lang="en-US" sz="3600" dirty="0" smtClean="0">
                <a:latin typeface="Times New Roman" pitchFamily="-105" charset="0"/>
              </a:rPr>
              <a:t>    </a:t>
            </a:r>
          </a:p>
          <a:p>
            <a:pPr marL="742950" indent="-742950"/>
            <a:r>
              <a:rPr lang="en-US" sz="3600" dirty="0" smtClean="0">
                <a:solidFill>
                  <a:srgbClr val="FFFF00"/>
                </a:solidFill>
                <a:latin typeface="Times New Roman" pitchFamily="-105" charset="0"/>
              </a:rPr>
              <a:t>	selecting literature </a:t>
            </a:r>
            <a:r>
              <a:rPr lang="en-US" sz="3600" dirty="0">
                <a:latin typeface="Times New Roman" pitchFamily="-105" charset="0"/>
              </a:rPr>
              <a:t>for your band.</a:t>
            </a:r>
            <a:endParaRPr lang="en-US" sz="3600" dirty="0" smtClean="0">
              <a:latin typeface="Times New Roman" pitchFamily="-105" charset="0"/>
            </a:endParaRPr>
          </a:p>
          <a:p>
            <a:pPr marL="514350" indent="-514350"/>
            <a:r>
              <a:rPr lang="en-US" sz="3600" dirty="0" smtClean="0">
                <a:latin typeface="Times New Roman" pitchFamily="-105" charset="0"/>
              </a:rPr>
              <a:t>12. Describe </a:t>
            </a:r>
            <a:r>
              <a:rPr lang="en-US" sz="3600" dirty="0">
                <a:latin typeface="Times New Roman" pitchFamily="-105" charset="0"/>
              </a:rPr>
              <a:t>some of the methods you would</a:t>
            </a:r>
            <a:r>
              <a:rPr lang="en-US" sz="3600" dirty="0" smtClean="0">
                <a:latin typeface="Times New Roman" pitchFamily="-105" charset="0"/>
              </a:rPr>
              <a:t> </a:t>
            </a:r>
          </a:p>
          <a:p>
            <a:pPr marL="514350" indent="-514350"/>
            <a:r>
              <a:rPr lang="en-US" sz="3600" dirty="0" smtClean="0">
                <a:latin typeface="Times New Roman" pitchFamily="-105" charset="0"/>
              </a:rPr>
              <a:t>	  use in gaining </a:t>
            </a:r>
            <a:r>
              <a:rPr lang="en-US" sz="3600" dirty="0">
                <a:latin typeface="Times New Roman" pitchFamily="-105" charset="0"/>
              </a:rPr>
              <a:t>and maintaining appropriate</a:t>
            </a:r>
            <a:r>
              <a:rPr lang="en-US" sz="3600" dirty="0" smtClean="0">
                <a:latin typeface="Times New Roman" pitchFamily="-105" charset="0"/>
              </a:rPr>
              <a:t>   </a:t>
            </a:r>
          </a:p>
          <a:p>
            <a:pPr marL="514350" indent="-514350"/>
            <a:r>
              <a:rPr lang="en-US" sz="3600" dirty="0" smtClean="0">
                <a:solidFill>
                  <a:srgbClr val="FFFF00"/>
                </a:solidFill>
                <a:latin typeface="Times New Roman" pitchFamily="-105" charset="0"/>
              </a:rPr>
              <a:t>	  classroom management</a:t>
            </a:r>
            <a:r>
              <a:rPr lang="en-US" sz="3600" dirty="0">
                <a:solidFill>
                  <a:srgbClr val="FFFF00"/>
                </a:solidFill>
                <a:latin typeface="Times New Roman" pitchFamily="-105" charset="0"/>
              </a:rPr>
              <a:t>.</a:t>
            </a:r>
            <a:r>
              <a:rPr lang="en-US" sz="3600" dirty="0">
                <a:latin typeface="Times New Roman" pitchFamily="-105" charset="0"/>
              </a:rPr>
              <a:t>  How will </a:t>
            </a:r>
            <a:r>
              <a:rPr lang="en-US" sz="3600" dirty="0" smtClean="0">
                <a:latin typeface="Times New Roman" pitchFamily="-105" charset="0"/>
              </a:rPr>
              <a:t>you</a:t>
            </a:r>
          </a:p>
          <a:p>
            <a:pPr marL="514350" indent="-514350"/>
            <a:r>
              <a:rPr lang="en-US" sz="3600" dirty="0" smtClean="0">
                <a:latin typeface="Times New Roman" pitchFamily="-105" charset="0"/>
              </a:rPr>
              <a:t>	  handle </a:t>
            </a:r>
            <a:r>
              <a:rPr lang="en-US" sz="3600" dirty="0">
                <a:latin typeface="Times New Roman" pitchFamily="-105" charset="0"/>
              </a:rPr>
              <a:t>behavior</a:t>
            </a:r>
            <a:r>
              <a:rPr lang="en-US" sz="3600" dirty="0" smtClean="0">
                <a:latin typeface="Times New Roman" pitchFamily="-105" charset="0"/>
              </a:rPr>
              <a:t> problems</a:t>
            </a:r>
            <a:r>
              <a:rPr lang="en-US" sz="3600" dirty="0">
                <a:latin typeface="Times New Roman" pitchFamily="-105" charset="0"/>
              </a:rPr>
              <a:t>?</a:t>
            </a:r>
            <a:endParaRPr lang="en-US" sz="3600" dirty="0" smtClean="0">
              <a:latin typeface="Times New Roman" pitchFamily="-105" charset="0"/>
            </a:endParaRPr>
          </a:p>
          <a:p>
            <a:pPr marL="457200" indent="-457200"/>
            <a:r>
              <a:rPr lang="en-US" sz="3600" dirty="0" smtClean="0">
                <a:latin typeface="Times New Roman" pitchFamily="-105" charset="0"/>
              </a:rPr>
              <a:t> </a:t>
            </a:r>
            <a:endParaRPr lang="en-US" sz="3600" dirty="0">
              <a:latin typeface="Times New Roman" pitchFamily="-10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0" y="94863"/>
            <a:ext cx="9144000" cy="102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Times New Roman" pitchFamily="-105" charset="0"/>
              </a:rPr>
              <a:t>Interviewing </a:t>
            </a:r>
            <a:r>
              <a:rPr lang="en-US" dirty="0" smtClean="0">
                <a:latin typeface="Times New Roman" pitchFamily="-105" charset="0"/>
              </a:rPr>
              <a:t>Skills: </a:t>
            </a:r>
            <a:r>
              <a:rPr lang="en-US" dirty="0" smtClean="0">
                <a:solidFill>
                  <a:srgbClr val="FFFF00"/>
                </a:solidFill>
                <a:latin typeface="Times New Roman" pitchFamily="-105" charset="0"/>
              </a:rPr>
              <a:t>Sample Questions</a:t>
            </a:r>
            <a:endParaRPr lang="en-US" dirty="0">
              <a:solidFill>
                <a:srgbClr val="FFFF00"/>
              </a:solidFill>
              <a:latin typeface="Times New Roman" pitchFamily="-105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1122387"/>
            <a:ext cx="8991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5" charset="0"/>
              <a:buNone/>
            </a:pPr>
            <a:endParaRPr lang="en-US" sz="2000" dirty="0" smtClean="0">
              <a:latin typeface="Times New Roman" pitchFamily="-105" charset="0"/>
            </a:endParaRPr>
          </a:p>
          <a:p>
            <a:pPr marL="742950" indent="-742950">
              <a:buAutoNum type="arabicPeriod" startAt="13"/>
            </a:pPr>
            <a:r>
              <a:rPr lang="en-US" sz="3600" dirty="0" smtClean="0">
                <a:latin typeface="Times New Roman" pitchFamily="-105" charset="0"/>
              </a:rPr>
              <a:t>Describe </a:t>
            </a:r>
            <a:r>
              <a:rPr lang="en-US" sz="3600" dirty="0">
                <a:latin typeface="Times New Roman" pitchFamily="-105" charset="0"/>
              </a:rPr>
              <a:t>some of the strategies you would use in</a:t>
            </a:r>
            <a:r>
              <a:rPr lang="en-US" sz="3600" dirty="0" smtClean="0">
                <a:latin typeface="Times New Roman" pitchFamily="-105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-105" charset="0"/>
              </a:rPr>
              <a:t>recruiting and retaining </a:t>
            </a:r>
            <a:r>
              <a:rPr lang="en-US" sz="3600" dirty="0" smtClean="0">
                <a:latin typeface="Times New Roman" pitchFamily="-105" charset="0"/>
              </a:rPr>
              <a:t>students.</a:t>
            </a:r>
          </a:p>
          <a:p>
            <a:pPr marL="742950" indent="-742950">
              <a:buAutoNum type="arabicPeriod" startAt="14"/>
            </a:pPr>
            <a:r>
              <a:rPr lang="en-US" sz="3600" dirty="0" smtClean="0">
                <a:latin typeface="Times New Roman" pitchFamily="-105" charset="0"/>
              </a:rPr>
              <a:t>Describe </a:t>
            </a:r>
            <a:r>
              <a:rPr lang="en-US" sz="3600" dirty="0">
                <a:latin typeface="Times New Roman" pitchFamily="-105" charset="0"/>
              </a:rPr>
              <a:t>what an observer might see in a typical,</a:t>
            </a:r>
            <a:r>
              <a:rPr lang="en-US" sz="3600" dirty="0" smtClean="0">
                <a:latin typeface="Times New Roman" pitchFamily="-105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-105" charset="0"/>
              </a:rPr>
              <a:t>daily </a:t>
            </a:r>
            <a:r>
              <a:rPr lang="en-US" sz="3600" dirty="0">
                <a:solidFill>
                  <a:srgbClr val="FFFF00"/>
                </a:solidFill>
                <a:latin typeface="Times New Roman" pitchFamily="-105" charset="0"/>
              </a:rPr>
              <a:t>rehearsal</a:t>
            </a:r>
            <a:r>
              <a:rPr lang="en-US" sz="3600" dirty="0">
                <a:latin typeface="Times New Roman" pitchFamily="-105" charset="0"/>
              </a:rPr>
              <a:t>?</a:t>
            </a:r>
            <a:endParaRPr lang="en-US" sz="3600" dirty="0" smtClean="0">
              <a:latin typeface="Times New Roman" pitchFamily="-105" charset="0"/>
            </a:endParaRPr>
          </a:p>
          <a:p>
            <a:pPr marL="514350" indent="-514350">
              <a:buAutoNum type="arabicPeriod" startAt="15"/>
            </a:pPr>
            <a:r>
              <a:rPr lang="en-US" sz="3600" dirty="0" smtClean="0">
                <a:latin typeface="Times New Roman" pitchFamily="-105" charset="0"/>
              </a:rPr>
              <a:t>  Provide </a:t>
            </a:r>
            <a:r>
              <a:rPr lang="en-US" sz="3600" dirty="0">
                <a:latin typeface="Times New Roman" pitchFamily="-105" charset="0"/>
              </a:rPr>
              <a:t>an example of a </a:t>
            </a:r>
            <a:r>
              <a:rPr lang="en-US" sz="3600" dirty="0">
                <a:solidFill>
                  <a:srgbClr val="FFFF00"/>
                </a:solidFill>
                <a:latin typeface="Times New Roman" pitchFamily="-105" charset="0"/>
              </a:rPr>
              <a:t>standards-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-105" charset="0"/>
              </a:rPr>
              <a:t>based	lesson</a:t>
            </a:r>
            <a:r>
              <a:rPr lang="en-US" sz="3200" dirty="0" smtClean="0">
                <a:latin typeface="Times New Roman" pitchFamily="-105" charset="0"/>
              </a:rPr>
              <a:t>.</a:t>
            </a:r>
          </a:p>
          <a:p>
            <a:pPr marL="742950" indent="-742950">
              <a:buAutoNum type="arabicPeriod" startAt="16"/>
            </a:pPr>
            <a:r>
              <a:rPr lang="en-US" sz="3600" dirty="0" smtClean="0">
                <a:latin typeface="Times New Roman" pitchFamily="-105" charset="0"/>
              </a:rPr>
              <a:t>In your opinion, what constitutes a superior,   </a:t>
            </a:r>
          </a:p>
          <a:p>
            <a:pPr marL="742950" indent="-742950"/>
            <a:r>
              <a:rPr lang="en-US" sz="3600" dirty="0" smtClean="0">
                <a:latin typeface="Times New Roman" pitchFamily="-105" charset="0"/>
              </a:rPr>
              <a:t>	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-105" charset="0"/>
              </a:rPr>
              <a:t>meaningful performance</a:t>
            </a:r>
            <a:r>
              <a:rPr lang="en-US" sz="3600" dirty="0" smtClean="0">
                <a:latin typeface="Times New Roman" pitchFamily="-105" charset="0"/>
              </a:rPr>
              <a:t>?</a:t>
            </a:r>
          </a:p>
          <a:p>
            <a:pPr marL="514350" indent="-514350">
              <a:buAutoNum type="arabicPeriod" startAt="15"/>
            </a:pPr>
            <a:endParaRPr lang="en-US" sz="3200" dirty="0" smtClean="0">
              <a:latin typeface="Times New Roman" pitchFamily="-105" charset="0"/>
            </a:endParaRPr>
          </a:p>
          <a:p>
            <a:pPr marL="457200" indent="-457200">
              <a:buFont typeface="Arial" pitchFamily="-105" charset="0"/>
              <a:buAutoNum type="arabicPeriod" startAt="8"/>
            </a:pPr>
            <a:endParaRPr lang="en-US" sz="2000" dirty="0">
              <a:latin typeface="Times New Roman" pitchFamily="-10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0" y="94863"/>
            <a:ext cx="9144000" cy="102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Times New Roman" pitchFamily="-105" charset="0"/>
              </a:rPr>
              <a:t>Interviewing </a:t>
            </a:r>
            <a:r>
              <a:rPr lang="en-US" dirty="0" smtClean="0">
                <a:latin typeface="Times New Roman" pitchFamily="-105" charset="0"/>
              </a:rPr>
              <a:t>Skills: </a:t>
            </a:r>
            <a:r>
              <a:rPr lang="en-US" dirty="0" smtClean="0">
                <a:solidFill>
                  <a:srgbClr val="FFFF00"/>
                </a:solidFill>
                <a:latin typeface="Times New Roman" pitchFamily="-105" charset="0"/>
              </a:rPr>
              <a:t>Sample Questions</a:t>
            </a:r>
            <a:endParaRPr lang="en-US" dirty="0">
              <a:solidFill>
                <a:srgbClr val="FFFF00"/>
              </a:solidFill>
              <a:latin typeface="Times New Roman" pitchFamily="-105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030189"/>
            <a:ext cx="8839200" cy="698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3600" dirty="0" smtClean="0">
                <a:latin typeface="Times New Roman" pitchFamily="-105" charset="0"/>
              </a:rPr>
              <a:t>17.  Describe </a:t>
            </a:r>
            <a:r>
              <a:rPr lang="en-US" sz="3600" dirty="0">
                <a:latin typeface="Times New Roman" pitchFamily="-105" charset="0"/>
              </a:rPr>
              <a:t>what you consider to be your</a:t>
            </a:r>
            <a:r>
              <a:rPr lang="en-US" sz="3600" dirty="0" smtClean="0">
                <a:latin typeface="Times New Roman" pitchFamily="-105" charset="0"/>
              </a:rPr>
              <a:t>   </a:t>
            </a:r>
          </a:p>
          <a:p>
            <a:pPr marL="457200" indent="-457200"/>
            <a:r>
              <a:rPr lang="en-US" sz="3600" dirty="0" smtClean="0">
                <a:latin typeface="Times New Roman" pitchFamily="-105" charset="0"/>
              </a:rPr>
              <a:t>       obligations </a:t>
            </a:r>
            <a:r>
              <a:rPr lang="en-US" sz="3600" dirty="0">
                <a:latin typeface="Times New Roman" pitchFamily="-105" charset="0"/>
              </a:rPr>
              <a:t>in planning and </a:t>
            </a:r>
            <a:r>
              <a:rPr lang="en-US" sz="3600" dirty="0" smtClean="0">
                <a:latin typeface="Times New Roman" pitchFamily="-105" charset="0"/>
              </a:rPr>
              <a:t>running 	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-105" charset="0"/>
              </a:rPr>
              <a:t>fundraising </a:t>
            </a:r>
            <a:r>
              <a:rPr lang="en-US" sz="3600" dirty="0" smtClean="0">
                <a:latin typeface="Times New Roman" pitchFamily="-105" charset="0"/>
              </a:rPr>
              <a:t>activities</a:t>
            </a:r>
            <a:r>
              <a:rPr lang="en-US" sz="3600" dirty="0">
                <a:latin typeface="Times New Roman" pitchFamily="-105" charset="0"/>
              </a:rPr>
              <a:t>.</a:t>
            </a:r>
            <a:endParaRPr lang="en-US" sz="3600" dirty="0" smtClean="0">
              <a:latin typeface="Times New Roman" pitchFamily="-105" charset="0"/>
            </a:endParaRPr>
          </a:p>
          <a:p>
            <a:pPr marL="742950" indent="-742950">
              <a:buAutoNum type="arabicPeriod" startAt="18"/>
            </a:pPr>
            <a:r>
              <a:rPr lang="en-US" sz="3600" dirty="0" smtClean="0">
                <a:latin typeface="Times New Roman" pitchFamily="-105" charset="0"/>
              </a:rPr>
              <a:t>Explain </a:t>
            </a:r>
            <a:r>
              <a:rPr lang="en-US" sz="3600" dirty="0">
                <a:latin typeface="Times New Roman" pitchFamily="-105" charset="0"/>
              </a:rPr>
              <a:t>some of the </a:t>
            </a:r>
            <a:r>
              <a:rPr lang="en-US" sz="3600" dirty="0">
                <a:solidFill>
                  <a:srgbClr val="FFFF00"/>
                </a:solidFill>
                <a:latin typeface="Times New Roman" pitchFamily="-105" charset="0"/>
              </a:rPr>
              <a:t>non-musical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-105" charset="0"/>
              </a:rPr>
              <a:t> responsibilities </a:t>
            </a:r>
            <a:r>
              <a:rPr lang="en-US" sz="3600" dirty="0" smtClean="0">
                <a:latin typeface="Times New Roman" pitchFamily="-105" charset="0"/>
              </a:rPr>
              <a:t>you </a:t>
            </a:r>
            <a:r>
              <a:rPr lang="en-US" sz="3600" dirty="0">
                <a:latin typeface="Times New Roman" pitchFamily="-105" charset="0"/>
              </a:rPr>
              <a:t>have to your students.</a:t>
            </a:r>
            <a:endParaRPr lang="en-US" sz="3600" dirty="0" smtClean="0">
              <a:latin typeface="Times New Roman" pitchFamily="-105" charset="0"/>
            </a:endParaRPr>
          </a:p>
          <a:p>
            <a:pPr marL="457200" indent="-457200"/>
            <a:r>
              <a:rPr lang="en-US" sz="3600" dirty="0" smtClean="0">
                <a:latin typeface="Times New Roman" pitchFamily="-105" charset="0"/>
              </a:rPr>
              <a:t>19.  What </a:t>
            </a:r>
            <a:r>
              <a:rPr lang="en-US" sz="3600" dirty="0">
                <a:latin typeface="Times New Roman" pitchFamily="-105" charset="0"/>
              </a:rPr>
              <a:t>are your plans for </a:t>
            </a:r>
            <a:r>
              <a:rPr lang="en-US" sz="3600" dirty="0">
                <a:solidFill>
                  <a:srgbClr val="FFFF00"/>
                </a:solidFill>
                <a:latin typeface="Times New Roman" pitchFamily="-105" charset="0"/>
              </a:rPr>
              <a:t>professional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-105" charset="0"/>
              </a:rPr>
              <a:t>   </a:t>
            </a:r>
          </a:p>
          <a:p>
            <a:pPr marL="457200" indent="-457200"/>
            <a:r>
              <a:rPr lang="en-US" sz="3600" dirty="0" smtClean="0">
                <a:solidFill>
                  <a:srgbClr val="FFFF00"/>
                </a:solidFill>
                <a:latin typeface="Times New Roman" pitchFamily="-105" charset="0"/>
              </a:rPr>
              <a:t>       development?</a:t>
            </a:r>
          </a:p>
          <a:p>
            <a:pPr marL="457200" indent="-457200"/>
            <a:r>
              <a:rPr lang="en-US" sz="3600" dirty="0" smtClean="0">
                <a:solidFill>
                  <a:srgbClr val="FFFF00"/>
                </a:solidFill>
                <a:latin typeface="Times New Roman" pitchFamily="-105" charset="0"/>
              </a:rPr>
              <a:t>Wrap-up:  </a:t>
            </a:r>
            <a:r>
              <a:rPr lang="en-US" sz="3600" dirty="0" smtClean="0">
                <a:latin typeface="Times New Roman" pitchFamily="-105" charset="0"/>
              </a:rPr>
              <a:t>Is there anything that we haven’t covered in the interview that you would like for me to know?	</a:t>
            </a:r>
          </a:p>
          <a:p>
            <a:pPr marL="457200" indent="-457200"/>
            <a:endParaRPr lang="en-US" sz="3600" dirty="0" smtClean="0">
              <a:solidFill>
                <a:srgbClr val="FFFF00"/>
              </a:solidFill>
              <a:latin typeface="Times New Roman" pitchFamily="-105" charset="0"/>
            </a:endParaRPr>
          </a:p>
          <a:p>
            <a:pPr marL="457200" indent="-457200"/>
            <a:r>
              <a:rPr lang="en-US" sz="3200" dirty="0" smtClean="0">
                <a:latin typeface="Times New Roman" pitchFamily="-105" charset="0"/>
              </a:rPr>
              <a:t>	</a:t>
            </a:r>
            <a:endParaRPr lang="en-US" sz="3200" dirty="0">
              <a:latin typeface="Times New Roman" pitchFamily="-105" charset="0"/>
            </a:endParaRPr>
          </a:p>
          <a:p>
            <a:pPr marL="457200" indent="-457200">
              <a:buFont typeface="Arial" pitchFamily="-105" charset="0"/>
              <a:buNone/>
            </a:pPr>
            <a:endParaRPr lang="en-US" sz="2000" dirty="0">
              <a:latin typeface="Times New Roman" pitchFamily="-10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0" y="332947"/>
            <a:ext cx="9144000" cy="102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eaLnBrk="1" hangingPunct="1">
              <a:defRPr/>
            </a:pPr>
            <a:r>
              <a:rPr lang="en-US" sz="5400" dirty="0" smtClean="0">
                <a:latin typeface="Times New Roman" pitchFamily="-105" charset="0"/>
              </a:rPr>
              <a:t>Saying Thank You!</a:t>
            </a:r>
          </a:p>
          <a:p>
            <a:pPr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  <a:latin typeface="Times New Roman" pitchFamily="-105" charset="0"/>
              </a:rPr>
              <a:t>Show Your Appreciation!</a:t>
            </a:r>
            <a:endParaRPr lang="en-US" sz="5400" dirty="0">
              <a:solidFill>
                <a:srgbClr val="FFFF00"/>
              </a:solidFill>
              <a:latin typeface="Times New Roman" pitchFamily="-105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246" y="1778615"/>
            <a:ext cx="876275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5" charset="0"/>
              <a:buNone/>
            </a:pPr>
            <a:r>
              <a:rPr lang="en-US" sz="3600" dirty="0">
                <a:latin typeface="Times New Roman" pitchFamily="-105" charset="0"/>
              </a:rPr>
              <a:t>Be Professional</a:t>
            </a:r>
          </a:p>
          <a:p>
            <a:pPr marL="457200" indent="-457200"/>
            <a:r>
              <a:rPr lang="en-US" sz="3600" dirty="0">
                <a:latin typeface="Times New Roman" pitchFamily="-105" charset="0"/>
              </a:rPr>
              <a:t>Shake </a:t>
            </a:r>
            <a:r>
              <a:rPr lang="en-US" sz="3600" dirty="0" smtClean="0">
                <a:latin typeface="Times New Roman" pitchFamily="-105" charset="0"/>
              </a:rPr>
              <a:t>Hands</a:t>
            </a:r>
          </a:p>
          <a:p>
            <a:pPr marL="457200" indent="-457200"/>
            <a:r>
              <a:rPr lang="en-US" sz="3600" dirty="0" smtClean="0">
                <a:latin typeface="Times New Roman" pitchFamily="-105" charset="0"/>
              </a:rPr>
              <a:t>Look Interviewer in the Eye</a:t>
            </a:r>
          </a:p>
          <a:p>
            <a:pPr marL="457200" indent="-457200"/>
            <a:endParaRPr lang="en-US" sz="3200" dirty="0" smtClean="0">
              <a:latin typeface="Times New Roman" pitchFamily="-105" charset="0"/>
            </a:endParaRPr>
          </a:p>
          <a:p>
            <a:pPr marL="457200" indent="-457200"/>
            <a:r>
              <a:rPr lang="en-US" sz="3600" dirty="0" smtClean="0">
                <a:latin typeface="Times New Roman" pitchFamily="-105" charset="0"/>
              </a:rPr>
              <a:t>Send </a:t>
            </a:r>
            <a:r>
              <a:rPr lang="en-US" sz="3600" dirty="0">
                <a:latin typeface="Times New Roman" pitchFamily="-105" charset="0"/>
              </a:rPr>
              <a:t>a </a:t>
            </a:r>
            <a:r>
              <a:rPr lang="en-US" sz="3600" dirty="0">
                <a:solidFill>
                  <a:srgbClr val="FFFF00"/>
                </a:solidFill>
                <a:latin typeface="Times New Roman" pitchFamily="-105" charset="0"/>
              </a:rPr>
              <a:t>NEATLY </a:t>
            </a:r>
            <a:r>
              <a:rPr lang="en-US" sz="3600" dirty="0">
                <a:latin typeface="Times New Roman" pitchFamily="-105" charset="0"/>
              </a:rPr>
              <a:t>Handwritten Note:</a:t>
            </a:r>
            <a:endParaRPr lang="en-US" sz="3600" dirty="0" smtClean="0">
              <a:latin typeface="Times New Roman" pitchFamily="-105" charset="0"/>
            </a:endParaRPr>
          </a:p>
          <a:p>
            <a:pPr marL="457200" indent="-457200">
              <a:buFont typeface="Arial" pitchFamily="-105" charset="0"/>
              <a:buChar char="•"/>
            </a:pPr>
            <a:r>
              <a:rPr lang="en-US" sz="3600" dirty="0" smtClean="0">
                <a:latin typeface="Times New Roman" pitchFamily="-105" charset="0"/>
              </a:rPr>
              <a:t>To thank them for </a:t>
            </a:r>
            <a:r>
              <a:rPr lang="en-US" sz="3600" dirty="0">
                <a:latin typeface="Times New Roman" pitchFamily="-105" charset="0"/>
              </a:rPr>
              <a:t>t</a:t>
            </a:r>
            <a:r>
              <a:rPr lang="en-US" sz="3600" dirty="0" smtClean="0">
                <a:latin typeface="Times New Roman" pitchFamily="-105" charset="0"/>
              </a:rPr>
              <a:t>heir </a:t>
            </a:r>
            <a:r>
              <a:rPr lang="en-US" sz="3600" dirty="0">
                <a:latin typeface="Times New Roman" pitchFamily="-105" charset="0"/>
              </a:rPr>
              <a:t>t</a:t>
            </a:r>
            <a:r>
              <a:rPr lang="en-US" sz="3600" dirty="0" smtClean="0">
                <a:latin typeface="Times New Roman" pitchFamily="-105" charset="0"/>
              </a:rPr>
              <a:t>ime</a:t>
            </a:r>
            <a:endParaRPr lang="en-US" sz="3600" dirty="0">
              <a:latin typeface="Times New Roman" pitchFamily="-105" charset="0"/>
            </a:endParaRPr>
          </a:p>
          <a:p>
            <a:pPr marL="457200" indent="-457200">
              <a:buFont typeface="Arial" pitchFamily="-105" charset="0"/>
              <a:buChar char="•"/>
            </a:pPr>
            <a:r>
              <a:rPr lang="en-US" sz="3600" dirty="0">
                <a:latin typeface="Times New Roman" pitchFamily="-105" charset="0"/>
              </a:rPr>
              <a:t>To</a:t>
            </a:r>
            <a:r>
              <a:rPr lang="en-US" sz="3600" dirty="0" smtClean="0">
                <a:latin typeface="Times New Roman" pitchFamily="-105" charset="0"/>
              </a:rPr>
              <a:t> re</a:t>
            </a:r>
            <a:r>
              <a:rPr lang="en-US" sz="3600" dirty="0">
                <a:latin typeface="Times New Roman" pitchFamily="-105" charset="0"/>
              </a:rPr>
              <a:t>-express</a:t>
            </a:r>
            <a:r>
              <a:rPr lang="en-US" sz="3600" dirty="0" smtClean="0">
                <a:latin typeface="Times New Roman" pitchFamily="-105" charset="0"/>
              </a:rPr>
              <a:t> your </a:t>
            </a:r>
            <a:r>
              <a:rPr lang="en-US" sz="3600" dirty="0">
                <a:latin typeface="Times New Roman" pitchFamily="-105" charset="0"/>
              </a:rPr>
              <a:t>i</a:t>
            </a:r>
            <a:r>
              <a:rPr lang="en-US" sz="3600" dirty="0" smtClean="0">
                <a:latin typeface="Times New Roman" pitchFamily="-105" charset="0"/>
              </a:rPr>
              <a:t>nterest</a:t>
            </a:r>
            <a:endParaRPr lang="en-US" sz="3600" dirty="0">
              <a:latin typeface="Times New Roman" pitchFamily="-105" charset="0"/>
            </a:endParaRPr>
          </a:p>
          <a:p>
            <a:pPr marL="457200" indent="-457200">
              <a:buFont typeface="Arial" pitchFamily="-105" charset="0"/>
              <a:buChar char="•"/>
            </a:pPr>
            <a:r>
              <a:rPr lang="en-US" sz="3600" dirty="0">
                <a:latin typeface="Times New Roman" pitchFamily="-105" charset="0"/>
              </a:rPr>
              <a:t>To</a:t>
            </a:r>
            <a:r>
              <a:rPr lang="en-US" sz="3600" dirty="0" smtClean="0">
                <a:latin typeface="Times New Roman" pitchFamily="-105" charset="0"/>
              </a:rPr>
              <a:t> follow</a:t>
            </a:r>
            <a:r>
              <a:rPr lang="en-US" sz="3600" dirty="0">
                <a:latin typeface="Times New Roman" pitchFamily="-105" charset="0"/>
              </a:rPr>
              <a:t>-up (Depends on how interview ended)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60375"/>
            <a:ext cx="8610600" cy="19812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sz="6000" b="1" i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Interviewing Skills: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6000" b="1" i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The Rules of the Road</a:t>
            </a:r>
            <a:endParaRPr lang="en-US" sz="6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-25400" y="2690813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Marcia Neel</a:t>
            </a:r>
            <a:endParaRPr lang="en-US" sz="4400" dirty="0" smtClean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February 15, 2015</a:t>
            </a:r>
            <a:endParaRPr lang="en-US" sz="36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203200" y="4040188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i="1" dirty="0" err="1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marcia@musicedconsultants.net</a:t>
            </a:r>
            <a:endParaRPr lang="en-US" sz="36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sp>
        <p:nvSpPr>
          <p:cNvPr id="14343" name="Rectangle 1032"/>
          <p:cNvSpPr>
            <a:spLocks noChangeArrowheads="1"/>
          </p:cNvSpPr>
          <p:nvPr/>
        </p:nvSpPr>
        <p:spPr bwMode="auto">
          <a:xfrm>
            <a:off x="1143000" y="4300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Screen Shot 2015-01-14 at 11.57.1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074" y="4757738"/>
            <a:ext cx="2263077" cy="1441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ConnSelmerInstitu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370" y="4757738"/>
            <a:ext cx="1435797" cy="1441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693319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FFFF00"/>
                </a:solidFill>
                <a:latin typeface="Times New Roman" pitchFamily="-104" charset="0"/>
              </a:rPr>
              <a:t>Marcia Neel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373845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err="1">
                <a:latin typeface="Times New Roman" pitchFamily="-104" charset="0"/>
              </a:rPr>
              <a:t>marcia@</a:t>
            </a:r>
            <a:r>
              <a:rPr lang="en-US" sz="4400" dirty="0" err="1" smtClean="0">
                <a:latin typeface="Times New Roman" pitchFamily="-104" charset="0"/>
              </a:rPr>
              <a:t>musicedconsultants.net</a:t>
            </a:r>
            <a:endParaRPr lang="en-US" sz="4400" dirty="0" smtClean="0">
              <a:latin typeface="Times New Roman" pitchFamily="-104" charset="0"/>
            </a:endParaRPr>
          </a:p>
          <a:p>
            <a:pPr algn="ctr"/>
            <a:endParaRPr lang="en-US" sz="3600" b="1" dirty="0">
              <a:latin typeface="Times New Roman" pitchFamily="-10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FFFF00"/>
                </a:solidFill>
                <a:latin typeface="Times New Roman" pitchFamily="-104" charset="0"/>
              </a:rPr>
              <a:t>THANK YOU !!!!</a:t>
            </a:r>
            <a:endParaRPr lang="en-US" sz="6000" b="1" i="1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38533" y="4319444"/>
            <a:ext cx="502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@</a:t>
            </a:r>
            <a:r>
              <a:rPr lang="en-US" sz="4400" dirty="0" err="1" smtClean="0">
                <a:solidFill>
                  <a:srgbClr val="FFFF00"/>
                </a:solidFill>
                <a:latin typeface="Times New Roman" pitchFamily="-104" charset="0"/>
              </a:rPr>
              <a:t>MusicEdConsult</a:t>
            </a:r>
            <a:endParaRPr lang="en-US" sz="4400" dirty="0" smtClean="0">
              <a:solidFill>
                <a:srgbClr val="FFFF00"/>
              </a:solidFill>
              <a:latin typeface="Times New Roman" pitchFamily="-10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0425" y="4170034"/>
            <a:ext cx="1496939" cy="111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onnSelmerInstitu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292" y="1150132"/>
            <a:ext cx="1429064" cy="1434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Screen Shot 2015-01-14 at 11.57.15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7492" y="1150132"/>
            <a:ext cx="2252463" cy="1434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58262" y="5250784"/>
            <a:ext cx="86857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Posted: </a:t>
            </a:r>
            <a:r>
              <a:rPr lang="en-US" sz="36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  <a:hlinkClick r:id="rId6"/>
              </a:rPr>
              <a:t>www.musicedconsultants.net</a:t>
            </a:r>
            <a:r>
              <a:rPr lang="en-US" sz="36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  <a:hlinkClick r:id="rId6"/>
              </a:rPr>
              <a:t>/</a:t>
            </a:r>
            <a:endParaRPr lang="en-US" sz="3600" i="1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  <a:p>
            <a:r>
              <a:rPr lang="en-US" sz="36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				conference</a:t>
            </a:r>
            <a:r>
              <a:rPr lang="en-US" sz="36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-</a:t>
            </a:r>
            <a:r>
              <a:rPr lang="en-US" sz="3600" i="1" dirty="0" err="1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8" charset="0"/>
              </a:rPr>
              <a:t>materials.html</a:t>
            </a:r>
            <a:endParaRPr lang="en-US" sz="3600" i="1" dirty="0" smtClean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8" charset="0"/>
            </a:endParaRP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43861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Times New Roman" pitchFamily="-105" charset="0"/>
              </a:rPr>
              <a:t>Interviewing Skills</a:t>
            </a:r>
            <a:br>
              <a:rPr lang="en-US" dirty="0">
                <a:latin typeface="Times New Roman" pitchFamily="-105" charset="0"/>
              </a:rPr>
            </a:br>
            <a:r>
              <a:rPr lang="en-US" dirty="0">
                <a:solidFill>
                  <a:srgbClr val="FFFF00"/>
                </a:solidFill>
                <a:latin typeface="Times New Roman" pitchFamily="-105" charset="0"/>
              </a:rPr>
              <a:t>Much MORE than Knowing</a:t>
            </a:r>
            <a:r>
              <a:rPr lang="en-US" dirty="0" smtClean="0">
                <a:solidFill>
                  <a:srgbClr val="FFFF00"/>
                </a:solidFill>
                <a:latin typeface="Times New Roman" pitchFamily="-105" charset="0"/>
              </a:rPr>
              <a:t>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-105" charset="0"/>
              </a:rPr>
              <a:t>Your </a:t>
            </a:r>
            <a:r>
              <a:rPr lang="en-US" dirty="0">
                <a:solidFill>
                  <a:srgbClr val="FFFF00"/>
                </a:solidFill>
                <a:latin typeface="Times New Roman" pitchFamily="-105" charset="0"/>
              </a:rPr>
              <a:t>Music!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641018" y="2308851"/>
            <a:ext cx="777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-105" charset="2"/>
              <a:buChar char="s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-105" charset="2"/>
              <a:buChar char="s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-105" charset="2"/>
              <a:buChar char="s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-105" charset="2"/>
              <a:buChar char="s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-105" charset="2"/>
              <a:buChar char="s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-105" charset="2"/>
              <a:buChar char="s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-105" charset="2"/>
              <a:buChar char="s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-105" charset="2"/>
              <a:buChar char="s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-105" charset="2"/>
              <a:buChar char="s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-609600" eaLnBrk="1" hangingPunct="1">
              <a:lnSpc>
                <a:spcPct val="90000"/>
              </a:lnSpc>
              <a:buFont typeface="Arial" pitchFamily="-105" charset="0"/>
              <a:buAutoNum type="arabicPeriod"/>
              <a:defRPr/>
            </a:pPr>
            <a:r>
              <a:rPr lang="en-US" sz="4000" dirty="0">
                <a:latin typeface="Times" pitchFamily="-105" charset="0"/>
              </a:rPr>
              <a:t>Make a </a:t>
            </a:r>
            <a:r>
              <a:rPr lang="en-US" sz="4000" b="1" dirty="0">
                <a:solidFill>
                  <a:srgbClr val="FFFF00"/>
                </a:solidFill>
                <a:latin typeface="Times" pitchFamily="-105" charset="0"/>
              </a:rPr>
              <a:t>great</a:t>
            </a:r>
            <a:r>
              <a:rPr lang="en-US" sz="4000" dirty="0">
                <a:latin typeface="Times" pitchFamily="-105" charset="0"/>
              </a:rPr>
              <a:t> impression!</a:t>
            </a:r>
            <a:endParaRPr lang="en-US" sz="4000" dirty="0" smtClean="0">
              <a:latin typeface="Times" pitchFamily="-105" charset="0"/>
            </a:endParaRP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4000" dirty="0" smtClean="0">
                <a:latin typeface="Times" pitchFamily="-105" charset="0"/>
              </a:rPr>
              <a:t>Firm </a:t>
            </a:r>
            <a:r>
              <a:rPr lang="en-US" sz="4000" dirty="0">
                <a:latin typeface="Times" pitchFamily="-105" charset="0"/>
              </a:rPr>
              <a:t>handshake and a smile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4000" dirty="0">
                <a:latin typeface="Times" pitchFamily="-105" charset="0"/>
              </a:rPr>
              <a:t>Good body language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4000" dirty="0">
                <a:latin typeface="Times" pitchFamily="-105" charset="0"/>
              </a:rPr>
              <a:t>Professional dress--check your gig line!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-105" charset="2"/>
              <a:buNone/>
              <a:defRPr/>
            </a:pPr>
            <a:endParaRPr lang="en-US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43861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Times New Roman" pitchFamily="-105" charset="0"/>
              </a:rPr>
              <a:t>Interviewing Skills</a:t>
            </a:r>
            <a:br>
              <a:rPr lang="en-US" dirty="0">
                <a:latin typeface="Times New Roman" pitchFamily="-105" charset="0"/>
              </a:rPr>
            </a:br>
            <a:r>
              <a:rPr lang="en-US" dirty="0">
                <a:solidFill>
                  <a:srgbClr val="FFFF00"/>
                </a:solidFill>
                <a:latin typeface="Times New Roman" pitchFamily="-105" charset="0"/>
              </a:rPr>
              <a:t>Much MORE than Knowing</a:t>
            </a:r>
            <a:r>
              <a:rPr lang="en-US" dirty="0" smtClean="0">
                <a:solidFill>
                  <a:srgbClr val="FFFF00"/>
                </a:solidFill>
                <a:latin typeface="Times New Roman" pitchFamily="-105" charset="0"/>
              </a:rPr>
              <a:t>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-105" charset="0"/>
              </a:rPr>
              <a:t>Your </a:t>
            </a:r>
            <a:r>
              <a:rPr lang="en-US" dirty="0">
                <a:solidFill>
                  <a:srgbClr val="FFFF00"/>
                </a:solidFill>
                <a:latin typeface="Times New Roman" pitchFamily="-105" charset="0"/>
              </a:rPr>
              <a:t>Music!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669881" y="2467581"/>
            <a:ext cx="777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-105" charset="2"/>
              <a:buChar char="s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-105" charset="2"/>
              <a:buChar char="s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-105" charset="2"/>
              <a:buChar char="s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-105" charset="2"/>
              <a:buChar char="s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-105" charset="2"/>
              <a:buChar char="s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-105" charset="2"/>
              <a:buChar char="s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-105" charset="2"/>
              <a:buChar char="s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-105" charset="2"/>
              <a:buChar char="s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-105" charset="2"/>
              <a:buChar char="s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-609600" eaLnBrk="1" hangingPunct="1">
              <a:buFont typeface="Wingdings" pitchFamily="-105" charset="2"/>
              <a:buNone/>
              <a:defRPr/>
            </a:pPr>
            <a:r>
              <a:rPr lang="en-US" sz="4000" dirty="0">
                <a:latin typeface="Times" pitchFamily="-105" charset="0"/>
              </a:rPr>
              <a:t>2.	Put yourself in my place.  Would you hire you?  Why?  Why not</a:t>
            </a:r>
            <a:r>
              <a:rPr lang="en-US" sz="4000" dirty="0" smtClean="0">
                <a:latin typeface="Times" pitchFamily="-105" charset="0"/>
              </a:rPr>
              <a:t>?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4000" dirty="0">
                <a:latin typeface="Times" pitchFamily="-105" charset="0"/>
              </a:rPr>
              <a:t>Exude confidence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4000" dirty="0">
                <a:latin typeface="Times" pitchFamily="-105" charset="0"/>
              </a:rPr>
              <a:t>Smile!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-105" charset="2"/>
              <a:buNone/>
              <a:defRPr/>
            </a:pP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43861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Times New Roman" pitchFamily="-105" charset="0"/>
              </a:rPr>
              <a:t>Interviewing Skills</a:t>
            </a:r>
            <a:br>
              <a:rPr lang="en-US" dirty="0">
                <a:latin typeface="Times New Roman" pitchFamily="-105" charset="0"/>
              </a:rPr>
            </a:br>
            <a:r>
              <a:rPr lang="en-US" dirty="0">
                <a:solidFill>
                  <a:srgbClr val="FFFF00"/>
                </a:solidFill>
                <a:latin typeface="Times New Roman" pitchFamily="-105" charset="0"/>
              </a:rPr>
              <a:t>Much MORE than Knowing</a:t>
            </a:r>
            <a:r>
              <a:rPr lang="en-US" dirty="0" smtClean="0">
                <a:solidFill>
                  <a:srgbClr val="FFFF00"/>
                </a:solidFill>
                <a:latin typeface="Times New Roman" pitchFamily="-105" charset="0"/>
              </a:rPr>
              <a:t>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-105" charset="0"/>
              </a:rPr>
              <a:t>Your </a:t>
            </a:r>
            <a:r>
              <a:rPr lang="en-US" dirty="0">
                <a:solidFill>
                  <a:srgbClr val="FFFF00"/>
                </a:solidFill>
                <a:latin typeface="Times New Roman" pitchFamily="-105" charset="0"/>
              </a:rPr>
              <a:t>Music!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-173172" y="1991381"/>
            <a:ext cx="914399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-105" charset="2"/>
              <a:buChar char="s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-105" charset="2"/>
              <a:buChar char="s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-105" charset="2"/>
              <a:buChar char="s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-105" charset="2"/>
              <a:buChar char="s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-105" charset="2"/>
              <a:buChar char="s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-105" charset="2"/>
              <a:buChar char="s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-105" charset="2"/>
              <a:buChar char="s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-105" charset="2"/>
              <a:buChar char="s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-105" charset="2"/>
              <a:buChar char="s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indent="-609600" eaLnBrk="1" hangingPunct="1">
              <a:lnSpc>
                <a:spcPct val="90000"/>
              </a:lnSpc>
              <a:buFont typeface="Wingdings" pitchFamily="-105" charset="2"/>
              <a:buNone/>
              <a:defRPr/>
            </a:pPr>
            <a:r>
              <a:rPr lang="en-US" sz="4000" dirty="0" smtClean="0">
                <a:latin typeface="Times" pitchFamily="-105" charset="0"/>
              </a:rPr>
              <a:t>     </a:t>
            </a:r>
            <a:r>
              <a:rPr lang="en-US" sz="3600" dirty="0" smtClean="0">
                <a:latin typeface="Times" pitchFamily="-105" charset="0"/>
              </a:rPr>
              <a:t>3</a:t>
            </a:r>
            <a:r>
              <a:rPr lang="en-US" sz="3600" dirty="0">
                <a:latin typeface="Times" pitchFamily="-105" charset="0"/>
              </a:rPr>
              <a:t>.	Be prepared</a:t>
            </a:r>
            <a:r>
              <a:rPr lang="en-US" sz="3600" dirty="0" smtClean="0">
                <a:latin typeface="Times" pitchFamily="-105" charset="0"/>
              </a:rPr>
              <a:t>.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3600" dirty="0">
                <a:latin typeface="Times" pitchFamily="-105" charset="0"/>
              </a:rPr>
              <a:t>Completed (and neat) application 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3600" dirty="0">
                <a:latin typeface="Times" pitchFamily="-105" charset="0"/>
              </a:rPr>
              <a:t>Transcripts to date (copy will do for the interview, but originals are </a:t>
            </a:r>
            <a:r>
              <a:rPr lang="en-US" sz="3600" b="1" u="sng" dirty="0">
                <a:latin typeface="Times" pitchFamily="-105" charset="0"/>
              </a:rPr>
              <a:t>required</a:t>
            </a:r>
            <a:r>
              <a:rPr lang="en-US" sz="3600" dirty="0">
                <a:latin typeface="Times" pitchFamily="-105" charset="0"/>
              </a:rPr>
              <a:t> eventually)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3600" dirty="0">
                <a:latin typeface="Times" pitchFamily="-105" charset="0"/>
              </a:rPr>
              <a:t>University Placement File</a:t>
            </a:r>
          </a:p>
          <a:p>
            <a:pPr marL="1371600" lvl="2" indent="-457200" eaLnBrk="1" hangingPunct="1">
              <a:lnSpc>
                <a:spcPct val="90000"/>
              </a:lnSpc>
              <a:defRPr/>
            </a:pPr>
            <a:r>
              <a:rPr lang="en-US" sz="3600" dirty="0">
                <a:latin typeface="Times" pitchFamily="-105" charset="0"/>
              </a:rPr>
              <a:t>Resume (not required, but extremely helpful--a way to “blow your own horn”)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-105" charset="2"/>
              <a:buNone/>
              <a:defRPr/>
            </a:pP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-29265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-105" charset="0"/>
              </a:rPr>
              <a:t>Sample Letter of Introduction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 descr="Screen Shot 2013-09-29 at 8.17.0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43986"/>
            <a:ext cx="9143999" cy="6439416"/>
          </a:xfrm>
          <a:prstGeom prst="rect">
            <a:avLst/>
          </a:prstGeom>
        </p:spPr>
      </p:pic>
      <p:sp>
        <p:nvSpPr>
          <p:cNvPr id="8" name="Curved Down Arrow 7"/>
          <p:cNvSpPr/>
          <p:nvPr/>
        </p:nvSpPr>
        <p:spPr bwMode="auto">
          <a:xfrm>
            <a:off x="3668058" y="3203031"/>
            <a:ext cx="822960" cy="1091242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-29265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-105" charset="0"/>
              </a:rPr>
              <a:t>Sample Letter of Introduction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-105" charset="0"/>
              </a:rPr>
              <a:t>p</a:t>
            </a:r>
            <a:r>
              <a:rPr lang="en-US" dirty="0" smtClean="0">
                <a:solidFill>
                  <a:srgbClr val="FFFF00"/>
                </a:solidFill>
                <a:latin typeface="Times New Roman" pitchFamily="-105" charset="0"/>
              </a:rPr>
              <a:t>. 2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Screen Shot 2013-09-29 at 8.18.2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23589"/>
            <a:ext cx="9143999" cy="656589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 bwMode="auto">
          <a:xfrm>
            <a:off x="3058258" y="1216371"/>
            <a:ext cx="500908" cy="82296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-328031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-105" charset="0"/>
              </a:rPr>
              <a:t>Sample Resume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 descr="Screen Shot 2013-09-29 at 8.20.4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96" y="537578"/>
            <a:ext cx="7526809" cy="63932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0" y="4704680"/>
            <a:ext cx="1515876" cy="82296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0" y="-29265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-105" charset="0"/>
              </a:rPr>
              <a:t>Sample Resume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 descr="Screen Shot 2013-09-29 at 8.22.1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50" y="577770"/>
            <a:ext cx="8039275" cy="628023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 bwMode="auto">
          <a:xfrm>
            <a:off x="303943" y="1663585"/>
            <a:ext cx="1073246" cy="82296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8" name="Left Arrow 7"/>
          <p:cNvSpPr/>
          <p:nvPr/>
        </p:nvSpPr>
        <p:spPr bwMode="auto">
          <a:xfrm>
            <a:off x="4793216" y="3345103"/>
            <a:ext cx="1502505" cy="82296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3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3.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3.1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3.1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3.1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3.1"/>
</p:tagLst>
</file>

<file path=ppt/theme/theme1.xml><?xml version="1.0" encoding="utf-8"?>
<a:theme xmlns:a="http://schemas.openxmlformats.org/drawingml/2006/main" name="Calm Seas">
  <a:themeElements>
    <a:clrScheme name="Calm Seas 1">
      <a:dk1>
        <a:srgbClr val="010199"/>
      </a:dk1>
      <a:lt1>
        <a:srgbClr val="FFFFFF"/>
      </a:lt1>
      <a:dk2>
        <a:srgbClr val="A2B3DD"/>
      </a:dk2>
      <a:lt2>
        <a:srgbClr val="FFFFFF"/>
      </a:lt2>
      <a:accent1>
        <a:srgbClr val="33CCCC"/>
      </a:accent1>
      <a:accent2>
        <a:srgbClr val="00C600"/>
      </a:accent2>
      <a:accent3>
        <a:srgbClr val="CED6EB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Calm Sea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Calm Seas 1">
        <a:dk1>
          <a:srgbClr val="010199"/>
        </a:dk1>
        <a:lt1>
          <a:srgbClr val="FFFFFF"/>
        </a:lt1>
        <a:dk2>
          <a:srgbClr val="A2B3DD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ED6E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2">
        <a:dk1>
          <a:srgbClr val="000066"/>
        </a:dk1>
        <a:lt1>
          <a:srgbClr val="FFFFFF"/>
        </a:lt1>
        <a:dk2>
          <a:srgbClr val="A2B3DD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ED6EB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3">
        <a:dk1>
          <a:srgbClr val="000000"/>
        </a:dk1>
        <a:lt1>
          <a:srgbClr val="FFFFFF"/>
        </a:lt1>
        <a:dk2>
          <a:srgbClr val="A2B3D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ED6E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4">
        <a:dk1>
          <a:srgbClr val="003366"/>
        </a:dk1>
        <a:lt1>
          <a:srgbClr val="FFFFFF"/>
        </a:lt1>
        <a:dk2>
          <a:srgbClr val="A2B3DD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CED6EB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719</Words>
  <Application>Microsoft Macintosh PowerPoint</Application>
  <PresentationFormat>On-screen Show (4:3)</PresentationFormat>
  <Paragraphs>126</Paragraphs>
  <Slides>20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Calm Seas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Music Education Consultants,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Marcia Neel</dc:creator>
  <cp:lastModifiedBy>Marcia Neel</cp:lastModifiedBy>
  <cp:revision>212</cp:revision>
  <dcterms:created xsi:type="dcterms:W3CDTF">2015-01-15T21:06:06Z</dcterms:created>
  <dcterms:modified xsi:type="dcterms:W3CDTF">2015-01-15T21:09:46Z</dcterms:modified>
</cp:coreProperties>
</file>