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9" r:id="rId1"/>
  </p:sldMasterIdLst>
  <p:notesMasterIdLst>
    <p:notesMasterId r:id="rId28"/>
  </p:notesMasterIdLst>
  <p:sldIdLst>
    <p:sldId id="256" r:id="rId2"/>
    <p:sldId id="257" r:id="rId3"/>
    <p:sldId id="283" r:id="rId4"/>
    <p:sldId id="258" r:id="rId5"/>
    <p:sldId id="274" r:id="rId6"/>
    <p:sldId id="259" r:id="rId7"/>
    <p:sldId id="285" r:id="rId8"/>
    <p:sldId id="260" r:id="rId9"/>
    <p:sldId id="265" r:id="rId10"/>
    <p:sldId id="266" r:id="rId11"/>
    <p:sldId id="261" r:id="rId12"/>
    <p:sldId id="271" r:id="rId13"/>
    <p:sldId id="267" r:id="rId14"/>
    <p:sldId id="263" r:id="rId15"/>
    <p:sldId id="264" r:id="rId16"/>
    <p:sldId id="268" r:id="rId17"/>
    <p:sldId id="270" r:id="rId18"/>
    <p:sldId id="279" r:id="rId19"/>
    <p:sldId id="269" r:id="rId20"/>
    <p:sldId id="280" r:id="rId21"/>
    <p:sldId id="272" r:id="rId22"/>
    <p:sldId id="273" r:id="rId23"/>
    <p:sldId id="275" r:id="rId24"/>
    <p:sldId id="276" r:id="rId25"/>
    <p:sldId id="287" r:id="rId26"/>
    <p:sldId id="282" r:id="rId2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FF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A25D9431-DB11-FC4B-83DF-2B4AA0633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355BD5-D8F1-3743-A9F7-7B482A660E1C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1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0AD039-F190-F742-8994-D387C8934C9D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10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712141-C857-0B48-ABFA-969BD002477F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11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7DEF1-B5FA-644D-899D-D29DB323D0EE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12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70CEB9-4D40-6B4F-A140-9B6BD2FB9EA3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13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8000C3-02AF-C641-AEB3-89B56B7CEDD1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14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6F0076-AACF-404F-8DC8-ABB872B84D17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15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7106A-7921-3840-A092-B786D678442B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16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2F0DD-D939-984C-B689-7420D7716B2C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17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DADA0-793A-DF48-B5B1-1D69FCAE9A0E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18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60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1AA0FB-F071-1441-A651-DE3D25A4C017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19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535017-28CA-B848-8CB5-10E78EE11029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93638-EB8E-5B49-B7E5-204470F2FCD2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20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01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50C5C-7654-3041-8192-D86459EFC7BE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21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10E0D7-2B52-4E47-B8F7-A12FD9913873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22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FC5A03-1209-A54D-ABF3-A9D54214A30B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23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4B7BE3-F239-0742-9814-12EC35EA9A0E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24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4B7BE3-F239-0742-9814-12EC35EA9A0E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25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801C68-0A06-B440-A4E8-DC86C8300EF4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26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535017-28CA-B848-8CB5-10E78EE11029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3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2A062-B1D2-BB4C-A729-3462058F31A0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4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53EF88-50E0-3145-B3C0-57986E284DB2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5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15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2BF4C0-937C-2B42-A6C8-2C3F1351D200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6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2BF4C0-937C-2B42-A6C8-2C3F1351D200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7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5678FD-581F-8D48-9ABA-AD3C602A50DD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8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E05D19-9652-A043-BDC3-705D9599B48D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9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76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4D91D-2CAC-6C40-91A6-854B09177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DD9AF-4BE8-7746-9FF8-54D33A2FC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594F0-FD23-E946-BAFE-55D37303F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56F34-1CBD-E245-A807-227F97042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F9FC8-27C9-E144-8A28-445F2A47C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F3B91-2CD6-F843-BB7F-4B73860D1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8890A-E596-D742-9E6C-FBF08EB81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AEE85-3F63-4A4E-817E-0248020DE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58B2D-CA47-6F4E-84A0-BA6187EE0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0A184-5125-DD4D-8143-C8F1DDC6D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F631D-3FAC-7E45-BCBD-F7BD17BEF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B24FB5B3-4EF4-914C-B1F3-83EEE2715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itchFamily="-108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-108" charset="2"/>
        <a:buChar char="w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itchFamily="-108" charset="2"/>
        <a:buChar char="w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-108" charset="2"/>
        <a:buChar char="w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itchFamily="-108" charset="2"/>
        <a:buChar char="w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charset="2"/>
        <a:buChar char="w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charset="2"/>
        <a:buChar char="w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charset="2"/>
        <a:buChar char="w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charset="2"/>
        <a:buChar char="w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8.png"/><Relationship Id="rId1" Type="http://schemas.openxmlformats.org/officeDocument/2006/relationships/video" Target="file://localhost/Users/marcianeel/Desktop/Projects/Completed/CMEA%20SBS/PPT/Marching%20Accident%20Trombone%20Collision%20MCHS%202006.mp4" TargetMode="Externa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9.png"/><Relationship Id="rId1" Type="http://schemas.openxmlformats.org/officeDocument/2006/relationships/video" Target="file://localhost/Users/marcianeel/Desktop/INMEA2015%20One%20is%20Too%20Small%20Videos/1d%20Slide%2013%20Eric%20Whitacre.mp4" TargetMode="Externa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0.png"/><Relationship Id="rId1" Type="http://schemas.openxmlformats.org/officeDocument/2006/relationships/video" Target="file://localhost/Users/marcianeel/Desktop/INMEA2015%20One%20is%20Too%20Small%20Videos/Disney%20Medley.mp4" TargetMode="Externa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1.png"/><Relationship Id="rId1" Type="http://schemas.openxmlformats.org/officeDocument/2006/relationships/video" Target="file://localhost/Users/marcianeel/Desktop/Projects/Completed/Ottawa,%20MI%20School%20District/Ottawa:One%20Is%20Too%20Small%20A%20Number/Videos%20for%20PPT/Slide%2015%20Violin%20Accident.mp4" TargetMode="Externa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14.png"/><Relationship Id="rId1" Type="http://schemas.openxmlformats.org/officeDocument/2006/relationships/video" Target="file://localhost/Users/marcianeel/Desktop/INMEA2015%20One%20is%20Too%20Small%20Videos/Slide%2027%20Star%20Spangled%20Banner%20copy.mp4" TargetMode="External"/><Relationship Id="rId2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hyperlink" Target="mailto:marcia@musicedconsultants.net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6.png"/><Relationship Id="rId1" Type="http://schemas.openxmlformats.org/officeDocument/2006/relationships/video" Target="file://localhost/Users/marcianeel/Desktop/INMEA2015%20One%20is%20Too%20Small%20Videos/Slide%204%20Result-driven%20Communication%20copy.mp4" TargetMode="Externa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7.png"/><Relationship Id="rId1" Type="http://schemas.openxmlformats.org/officeDocument/2006/relationships/video" Target="file://localhost/Users/marcianeel/Desktop/INMEA2015%20One%20is%20Too%20Small%20Videos/Ohio%20State%20Marching%20Band_%20Running%20Horse%20(video%20game%20tribute).mp4" TargetMode="Externa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981200"/>
            <a:ext cx="8610600" cy="3338513"/>
          </a:xfrm>
          <a:effectLst>
            <a:outerShdw blurRad="50800" dist="38100" dir="2700000" algn="ctr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400" b="1" i="1" dirty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charset="0"/>
              </a:rPr>
              <a:t>“One is Too Small a Number </a:t>
            </a:r>
          </a:p>
          <a:p>
            <a:pPr eaLnBrk="1" hangingPunct="1">
              <a:defRPr/>
            </a:pPr>
            <a:r>
              <a:rPr lang="en-US" sz="4400" b="1" i="1" dirty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charset="0"/>
              </a:rPr>
              <a:t>to Achieve</a:t>
            </a:r>
            <a:endParaRPr lang="en-US" b="1" i="1" dirty="0" smtClean="0">
              <a:solidFill>
                <a:schemeClr val="hlink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charset="0"/>
            </a:endParaRPr>
          </a:p>
          <a:p>
            <a:pPr eaLnBrk="1" hangingPunct="1">
              <a:defRPr/>
            </a:pPr>
            <a:r>
              <a:rPr lang="en-US" sz="5400" b="1" i="1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charset="0"/>
              </a:rPr>
              <a:t>Something GREAT</a:t>
            </a:r>
            <a:r>
              <a:rPr lang="en-US" sz="4800" b="1" i="1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charset="0"/>
              </a:rPr>
              <a:t>”</a:t>
            </a:r>
            <a:endParaRPr lang="en-US" b="1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charset="0"/>
            </a:endParaRPr>
          </a:p>
          <a:p>
            <a:pPr algn="r" eaLnBrk="1" hangingPunct="1">
              <a:defRPr/>
            </a:pPr>
            <a:r>
              <a:rPr lang="en-US" sz="3600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charset="0"/>
              </a:rPr>
              <a:t>…John Maxwell</a:t>
            </a:r>
            <a:endParaRPr lang="en-US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0" y="5410200"/>
            <a:ext cx="91440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6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Marcia Neel</a:t>
            </a:r>
            <a:endParaRPr lang="en-US" sz="3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8" charset="0"/>
            </a:endParaRPr>
          </a:p>
          <a:p>
            <a:pPr>
              <a:defRPr/>
            </a:pPr>
            <a:r>
              <a:rPr lang="en-US" sz="3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January</a:t>
            </a:r>
            <a:r>
              <a:rPr 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15, </a:t>
            </a:r>
            <a:r>
              <a:rPr lang="en-US" sz="3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2015</a:t>
            </a:r>
            <a:endParaRPr lang="en-US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Celebrating/Strengthening </a:t>
            </a:r>
            <a:r>
              <a:rPr lang="en-US" sz="4400" dirty="0" err="1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CNAfME</a:t>
            </a:r>
            <a:endParaRPr lang="en-US" sz="4400" dirty="0" smtClean="0">
              <a:solidFill>
                <a:srgbClr val="0000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8" charset="0"/>
            </a:endParaRPr>
          </a:p>
          <a:p>
            <a:pPr>
              <a:defRPr/>
            </a:pPr>
            <a:r>
              <a:rPr lang="en-US" sz="36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Collegiate Leadership Pre-Conference</a:t>
            </a:r>
            <a:endParaRPr lang="en-US" dirty="0">
              <a:solidFill>
                <a:srgbClr val="0000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2"/>
                </a:solidFill>
                <a:latin typeface="Times New Roman" pitchFamily="-108" charset="0"/>
              </a:rPr>
              <a:t>The Music Skills Practice Room is. . .</a:t>
            </a:r>
            <a:endParaRPr lang="en-US" sz="3200">
              <a:latin typeface="Times New Roman" pitchFamily="-108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836738" y="630238"/>
            <a:ext cx="5221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2"/>
                </a:solidFill>
                <a:latin typeface="Times New Roman" pitchFamily="-108" charset="0"/>
              </a:rPr>
              <a:t>The </a:t>
            </a:r>
            <a:r>
              <a:rPr lang="en-US" sz="3200" b="1" u="sng">
                <a:solidFill>
                  <a:schemeClr val="bg2"/>
                </a:solidFill>
                <a:latin typeface="Times New Roman" pitchFamily="-108" charset="0"/>
              </a:rPr>
              <a:t>Life Skills</a:t>
            </a:r>
            <a:r>
              <a:rPr lang="en-US" sz="3200">
                <a:solidFill>
                  <a:schemeClr val="bg2"/>
                </a:solidFill>
                <a:latin typeface="Times New Roman" pitchFamily="-108" charset="0"/>
              </a:rPr>
              <a:t> Practice Room</a:t>
            </a:r>
            <a:endParaRPr lang="en-US" sz="3200">
              <a:latin typeface="Times New Roman" pitchFamily="-108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100965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Teamwork:</a:t>
            </a: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 </a:t>
            </a:r>
            <a:r>
              <a:rPr lang="en-US" sz="28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NOT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 effective when even </a:t>
            </a:r>
            <a:r>
              <a:rPr lang="en-US" sz="28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ONE PERSON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 does </a:t>
            </a:r>
            <a:r>
              <a:rPr lang="en-US" sz="28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NOT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 do their job.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08" charset="0"/>
            </a:endParaRPr>
          </a:p>
        </p:txBody>
      </p:sp>
      <p:pic>
        <p:nvPicPr>
          <p:cNvPr id="28677" name="Picture 5" descr="/Users/marcianeel/Desktop/Projects/Completed/CMEA SBS/PPT/Marching Accident Trombone Collision MCHS 2006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38150" y="2286000"/>
            <a:ext cx="83248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86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7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2"/>
                </a:solidFill>
                <a:latin typeface="Times New Roman" pitchFamily="-108" charset="0"/>
              </a:rPr>
              <a:t>The Music Skills Practice Room is. . .</a:t>
            </a:r>
            <a:endParaRPr lang="en-US" sz="3200">
              <a:latin typeface="Times New Roman" pitchFamily="-108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836738" y="630238"/>
            <a:ext cx="5221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2"/>
                </a:solidFill>
                <a:latin typeface="Times New Roman" pitchFamily="-108" charset="0"/>
              </a:rPr>
              <a:t>The </a:t>
            </a:r>
            <a:r>
              <a:rPr lang="en-US" sz="3200" b="1" u="sng">
                <a:solidFill>
                  <a:schemeClr val="bg2"/>
                </a:solidFill>
                <a:latin typeface="Times New Roman" pitchFamily="-108" charset="0"/>
              </a:rPr>
              <a:t>Life Skills</a:t>
            </a:r>
            <a:r>
              <a:rPr lang="en-US" sz="3200">
                <a:solidFill>
                  <a:schemeClr val="bg2"/>
                </a:solidFill>
                <a:latin typeface="Times New Roman" pitchFamily="-108" charset="0"/>
              </a:rPr>
              <a:t> Practice Room</a:t>
            </a:r>
            <a:endParaRPr lang="en-US" sz="3200">
              <a:latin typeface="Times New Roman" pitchFamily="-10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04800" y="1371600"/>
            <a:ext cx="8610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sz="4400" b="1" dirty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4.  Creativity (Innovation). . .</a:t>
            </a:r>
            <a:endParaRPr lang="en-US" sz="4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8" charset="0"/>
            </a:endParaRPr>
          </a:p>
          <a:p>
            <a:pPr algn="l">
              <a:defRPr/>
            </a:pPr>
            <a:endParaRPr lang="en-US" sz="2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8" charset="0"/>
            </a:endParaRPr>
          </a:p>
          <a:p>
            <a:pPr lvl="1" algn="l">
              <a:defRPr/>
            </a:pPr>
            <a:r>
              <a:rPr lang="en-US" sz="36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Ability to think </a:t>
            </a:r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creatively with others</a:t>
            </a:r>
          </a:p>
          <a:p>
            <a:pPr lvl="1" algn="l">
              <a:defRPr/>
            </a:pPr>
            <a:endParaRPr lang="en-US" sz="3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8" charset="0"/>
            </a:endParaRPr>
          </a:p>
          <a:p>
            <a:pPr lvl="1" algn="l">
              <a:defRPr/>
            </a:pPr>
            <a:r>
              <a:rPr lang="en-US" sz="36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Ability to create new and more worthwhile </a:t>
            </a:r>
          </a:p>
          <a:p>
            <a:pPr lvl="1" algn="l">
              <a:defRPr/>
            </a:pPr>
            <a:r>
              <a:rPr lang="en-US" sz="36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ideas and </a:t>
            </a:r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products</a:t>
            </a:r>
          </a:p>
          <a:p>
            <a:pPr lvl="1" algn="l">
              <a:defRPr/>
            </a:pPr>
            <a:endParaRPr lang="en-US" sz="20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2"/>
                </a:solidFill>
                <a:latin typeface="Times New Roman" pitchFamily="-108" charset="0"/>
              </a:rPr>
              <a:t>The Music Skills Practice Room is. . .</a:t>
            </a:r>
            <a:endParaRPr lang="en-US" sz="3200">
              <a:latin typeface="Times New Roman" pitchFamily="-10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836738" y="630238"/>
            <a:ext cx="5221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2"/>
                </a:solidFill>
                <a:latin typeface="Times New Roman" pitchFamily="-108" charset="0"/>
              </a:rPr>
              <a:t>The </a:t>
            </a:r>
            <a:r>
              <a:rPr lang="en-US" sz="3200" b="1" u="sng">
                <a:solidFill>
                  <a:schemeClr val="bg2"/>
                </a:solidFill>
                <a:latin typeface="Times New Roman" pitchFamily="-108" charset="0"/>
              </a:rPr>
              <a:t>Life Skills</a:t>
            </a:r>
            <a:r>
              <a:rPr lang="en-US" sz="3200">
                <a:solidFill>
                  <a:schemeClr val="bg2"/>
                </a:solidFill>
                <a:latin typeface="Times New Roman" pitchFamily="-108" charset="0"/>
              </a:rPr>
              <a:t> Practice Room</a:t>
            </a:r>
            <a:endParaRPr lang="en-US" sz="3200">
              <a:latin typeface="Times New Roman" pitchFamily="-10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Innovation: </a:t>
            </a:r>
          </a:p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Ability to think and work creatively with others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08" charset="0"/>
            </a:endParaRPr>
          </a:p>
        </p:txBody>
      </p:sp>
      <p:pic>
        <p:nvPicPr>
          <p:cNvPr id="6" name="1d Slide 13 Eric Whitacre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18067" y="2362200"/>
            <a:ext cx="7992533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2"/>
                </a:solidFill>
                <a:latin typeface="Times New Roman" pitchFamily="-108" charset="0"/>
              </a:rPr>
              <a:t>The Music Skills Practice Room is. . .</a:t>
            </a:r>
            <a:endParaRPr lang="en-US" sz="3200">
              <a:latin typeface="Times New Roman" pitchFamily="-108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836738" y="630238"/>
            <a:ext cx="5221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2"/>
                </a:solidFill>
                <a:latin typeface="Times New Roman" pitchFamily="-108" charset="0"/>
              </a:rPr>
              <a:t>The </a:t>
            </a:r>
            <a:r>
              <a:rPr lang="en-US" sz="3200" b="1" u="sng">
                <a:solidFill>
                  <a:schemeClr val="bg2"/>
                </a:solidFill>
                <a:latin typeface="Times New Roman" pitchFamily="-108" charset="0"/>
              </a:rPr>
              <a:t>Life Skills</a:t>
            </a:r>
            <a:r>
              <a:rPr lang="en-US" sz="3200">
                <a:solidFill>
                  <a:schemeClr val="bg2"/>
                </a:solidFill>
                <a:latin typeface="Times New Roman" pitchFamily="-108" charset="0"/>
              </a:rPr>
              <a:t> Practice Room</a:t>
            </a:r>
            <a:endParaRPr lang="en-US" sz="3200">
              <a:latin typeface="Times New Roman" pitchFamily="-108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Creativity:</a:t>
            </a:r>
            <a:r>
              <a:rPr lang="en-US" sz="4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</a:t>
            </a:r>
            <a:r>
              <a:rPr lang="en-US" sz="28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Ability to create new ideas </a:t>
            </a:r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and/or </a:t>
            </a:r>
            <a:r>
              <a:rPr lang="en-US" sz="28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products</a:t>
            </a:r>
            <a:endParaRPr lang="en-US" sz="3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8" charset="0"/>
            </a:endParaRPr>
          </a:p>
        </p:txBody>
      </p:sp>
      <p:pic>
        <p:nvPicPr>
          <p:cNvPr id="7" name="Disney Medley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200" y="1905000"/>
            <a:ext cx="8940799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2"/>
                </a:solidFill>
                <a:latin typeface="Times New Roman" pitchFamily="-108" charset="0"/>
              </a:rPr>
              <a:t>The Music Skills Practice Room is. . .</a:t>
            </a:r>
            <a:endParaRPr lang="en-US" sz="3200">
              <a:latin typeface="Times New Roman" pitchFamily="-108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836738" y="630238"/>
            <a:ext cx="5221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2"/>
                </a:solidFill>
                <a:latin typeface="Times New Roman" pitchFamily="-108" charset="0"/>
              </a:rPr>
              <a:t>The </a:t>
            </a:r>
            <a:r>
              <a:rPr lang="en-US" sz="3200" b="1" u="sng">
                <a:solidFill>
                  <a:schemeClr val="bg2"/>
                </a:solidFill>
                <a:latin typeface="Times New Roman" pitchFamily="-108" charset="0"/>
              </a:rPr>
              <a:t>Life Skills</a:t>
            </a:r>
            <a:r>
              <a:rPr lang="en-US" sz="3200">
                <a:solidFill>
                  <a:schemeClr val="bg2"/>
                </a:solidFill>
                <a:latin typeface="Times New Roman" pitchFamily="-108" charset="0"/>
              </a:rPr>
              <a:t> Practice Room</a:t>
            </a:r>
            <a:endParaRPr lang="en-US" sz="3200">
              <a:latin typeface="Times New Roman" pitchFamily="-108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04800" y="1524000"/>
            <a:ext cx="8382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sz="4400" b="1" dirty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5.  Confidence. . .</a:t>
            </a:r>
            <a:endParaRPr lang="en-US" sz="4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8" charset="0"/>
            </a:endParaRPr>
          </a:p>
          <a:p>
            <a:pPr algn="l">
              <a:defRPr/>
            </a:pPr>
            <a:endParaRPr lang="en-US" sz="2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8" charset="0"/>
            </a:endParaRPr>
          </a:p>
          <a:p>
            <a:pPr lvl="1" algn="l">
              <a:defRPr/>
            </a:pPr>
            <a:r>
              <a:rPr lang="en-US" sz="3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Ability to handle </a:t>
            </a:r>
            <a:r>
              <a:rPr lang="en-US" sz="3200" b="1" u="sng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EVERY</a:t>
            </a:r>
            <a:r>
              <a:rPr lang="en-US" sz="3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CIRCUMSTANCE </a:t>
            </a:r>
          </a:p>
          <a:p>
            <a:pPr lvl="1" algn="l">
              <a:defRPr/>
            </a:pPr>
            <a:r>
              <a:rPr lang="en-US" sz="3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and grow from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2"/>
                </a:solidFill>
                <a:latin typeface="Times New Roman" pitchFamily="-108" charset="0"/>
              </a:rPr>
              <a:t>The Music Skills Practice Room is. . .</a:t>
            </a:r>
            <a:endParaRPr lang="en-US" sz="3200">
              <a:latin typeface="Times New Roman" pitchFamily="-108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836738" y="630238"/>
            <a:ext cx="5221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2"/>
                </a:solidFill>
                <a:latin typeface="Times New Roman" pitchFamily="-108" charset="0"/>
              </a:rPr>
              <a:t>The </a:t>
            </a:r>
            <a:r>
              <a:rPr lang="en-US" sz="3200" b="1" u="sng">
                <a:solidFill>
                  <a:schemeClr val="bg2"/>
                </a:solidFill>
                <a:latin typeface="Times New Roman" pitchFamily="-108" charset="0"/>
              </a:rPr>
              <a:t>Life Skills</a:t>
            </a:r>
            <a:r>
              <a:rPr lang="en-US" sz="3200">
                <a:solidFill>
                  <a:schemeClr val="bg2"/>
                </a:solidFill>
                <a:latin typeface="Times New Roman" pitchFamily="-108" charset="0"/>
              </a:rPr>
              <a:t> Practice Room</a:t>
            </a:r>
            <a:endParaRPr lang="en-US" sz="3200">
              <a:latin typeface="Times New Roman" pitchFamily="-108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Confidence</a:t>
            </a:r>
            <a:r>
              <a:rPr 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:</a:t>
            </a: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 </a:t>
            </a:r>
          </a:p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Ability to handle </a:t>
            </a:r>
            <a:r>
              <a:rPr lang="en-US" sz="28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EVERY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 CIRCUMSTANCE 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08" charset="0"/>
            </a:endParaRPr>
          </a:p>
        </p:txBody>
      </p:sp>
      <p:pic>
        <p:nvPicPr>
          <p:cNvPr id="38917" name="Picture 5" descr="/Users/marcianeel/Desktop/Projects/Completed/Ottawa, MI School District/Ottawa:One Is Too Small A Number/Videos for PPT/Slide 15 Violin Accident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286000"/>
            <a:ext cx="6248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8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91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612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 dirty="0" smtClean="0">
                <a:solidFill>
                  <a:schemeClr val="bg2"/>
                </a:solidFill>
                <a:latin typeface="Times New Roman" pitchFamily="-108" charset="0"/>
              </a:rPr>
              <a:t>but. </a:t>
            </a:r>
            <a:r>
              <a:rPr lang="en-US" sz="4400" dirty="0">
                <a:solidFill>
                  <a:schemeClr val="bg2"/>
                </a:solidFill>
                <a:latin typeface="Times New Roman" pitchFamily="-108" charset="0"/>
              </a:rPr>
              <a:t>. .</a:t>
            </a:r>
          </a:p>
          <a:p>
            <a:endParaRPr lang="en-US" sz="2000" dirty="0" smtClean="0">
              <a:solidFill>
                <a:schemeClr val="bg2"/>
              </a:solidFill>
              <a:latin typeface="Times New Roman" pitchFamily="-108" charset="0"/>
            </a:endParaRPr>
          </a:p>
          <a:p>
            <a:r>
              <a:rPr lang="en-US" sz="4400" dirty="0" smtClean="0">
                <a:solidFill>
                  <a:schemeClr val="bg2"/>
                </a:solidFill>
                <a:latin typeface="Times New Roman" pitchFamily="-108" charset="0"/>
              </a:rPr>
              <a:t> </a:t>
            </a:r>
            <a:r>
              <a:rPr lang="en-US" sz="4400" b="1" i="1" dirty="0" smtClean="0">
                <a:solidFill>
                  <a:schemeClr val="bg2"/>
                </a:solidFill>
                <a:latin typeface="Times New Roman" pitchFamily="-108" charset="0"/>
              </a:rPr>
              <a:t>“ONE IS TOO SMALL A</a:t>
            </a:r>
          </a:p>
          <a:p>
            <a:r>
              <a:rPr lang="en-US" sz="4400" b="1" i="1" dirty="0" smtClean="0">
                <a:solidFill>
                  <a:schemeClr val="bg2"/>
                </a:solidFill>
                <a:latin typeface="Times New Roman" pitchFamily="-108" charset="0"/>
              </a:rPr>
              <a:t>NUMBER TO ACHIEVE</a:t>
            </a:r>
          </a:p>
          <a:p>
            <a:r>
              <a:rPr lang="en-US" sz="4400" b="1" i="1" dirty="0" smtClean="0">
                <a:solidFill>
                  <a:schemeClr val="bg2"/>
                </a:solidFill>
                <a:latin typeface="Times New Roman" pitchFamily="-108" charset="0"/>
              </a:rPr>
              <a:t>SOMETHING GREAT”</a:t>
            </a:r>
            <a:r>
              <a:rPr lang="en-US" sz="4400" dirty="0" smtClean="0">
                <a:solidFill>
                  <a:schemeClr val="bg2"/>
                </a:solidFill>
                <a:latin typeface="Times New Roman" pitchFamily="-108" charset="0"/>
              </a:rPr>
              <a:t> </a:t>
            </a:r>
          </a:p>
          <a:p>
            <a:r>
              <a:rPr lang="en-US" sz="4400" dirty="0" smtClean="0">
                <a:solidFill>
                  <a:schemeClr val="bg2"/>
                </a:solidFill>
                <a:latin typeface="Times New Roman" pitchFamily="-108" charset="0"/>
              </a:rPr>
              <a:t>so. . .</a:t>
            </a:r>
          </a:p>
          <a:p>
            <a:endParaRPr lang="en-US" sz="2000" dirty="0" smtClean="0">
              <a:solidFill>
                <a:schemeClr val="bg2"/>
              </a:solidFill>
              <a:latin typeface="Times New Roman" pitchFamily="-108" charset="0"/>
            </a:endParaRPr>
          </a:p>
          <a:p>
            <a:r>
              <a:rPr lang="en-US" sz="44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WHAT CAN</a:t>
            </a:r>
            <a:r>
              <a:rPr lang="en-US" sz="4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</a:t>
            </a:r>
            <a:r>
              <a:rPr lang="en-US" sz="4400" b="1" u="sng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WE</a:t>
            </a:r>
            <a:r>
              <a:rPr lang="en-US" sz="4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DO </a:t>
            </a:r>
          </a:p>
          <a:p>
            <a:r>
              <a:rPr lang="en-US" sz="4400" b="1" u="sng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TOGETHER</a:t>
            </a:r>
            <a:r>
              <a:rPr lang="en-US" sz="4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TO ACHIEVE</a:t>
            </a:r>
            <a:endParaRPr lang="en-US" sz="44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8" charset="0"/>
            </a:endParaRPr>
          </a:p>
          <a:p>
            <a:r>
              <a:rPr lang="en-US" sz="4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GREATNESS?</a:t>
            </a:r>
            <a:endParaRPr lang="en-US" sz="4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4212" y="762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3366FF"/>
                </a:solidFill>
                <a:effectLst>
                  <a:reflection stA="50000" endPos="75000" dist="12700" dir="5400000" sy="-100000" algn="bl" rotWithShape="0"/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Parents</a:t>
            </a:r>
            <a:endParaRPr lang="en-US" dirty="0">
              <a:solidFill>
                <a:srgbClr val="3366FF"/>
              </a:solidFill>
              <a:effectLst>
                <a:reflection stA="50000" endPos="75000" dist="12700" dir="5400000" sy="-100000" algn="bl" rotWithShape="0"/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99212" y="76200"/>
            <a:ext cx="2200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3366FF"/>
                </a:solidFill>
                <a:effectLst>
                  <a:reflection stA="50000" endPos="75000" dist="12700" dir="5400000" sy="-100000" algn="bl" rotWithShape="0"/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Teachers</a:t>
            </a:r>
            <a:endParaRPr lang="en-US" dirty="0">
              <a:solidFill>
                <a:srgbClr val="3366FF"/>
              </a:solidFill>
              <a:effectLst>
                <a:reflection stA="50000" endPos="75000" dist="12700" dir="5400000" sy="-100000" algn="bl" rotWithShape="0"/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3212" y="2895600"/>
            <a:ext cx="2419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2"/>
                </a:solidFill>
                <a:effectLst>
                  <a:reflection stA="50000" endPos="75000" dist="12700" dir="5400000" sy="-100000" algn="bl" rotWithShape="0"/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Principals</a:t>
            </a:r>
            <a:endParaRPr lang="en-US" dirty="0">
              <a:solidFill>
                <a:schemeClr val="tx2"/>
              </a:solidFill>
              <a:effectLst>
                <a:reflection stA="50000" endPos="75000" dist="12700" dir="5400000" sy="-100000" algn="bl" rotWithShape="0"/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70612" y="2895600"/>
            <a:ext cx="2668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2"/>
                </a:solidFill>
                <a:effectLst>
                  <a:reflection stA="50000" endPos="75000" dist="12700" dir="5400000" sy="-100000" algn="bl" rotWithShape="0"/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Custodians</a:t>
            </a:r>
            <a:endParaRPr lang="en-US" dirty="0">
              <a:solidFill>
                <a:schemeClr val="tx2"/>
              </a:solidFill>
              <a:effectLst>
                <a:reflection stA="50000" endPos="75000" dist="12700" dir="5400000" sy="-100000" algn="bl" rotWithShape="0"/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4860" y="5867400"/>
            <a:ext cx="32367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FFFFFF"/>
                </a:solidFill>
                <a:effectLst>
                  <a:reflection stA="50000" endPos="75000" dist="12700" dir="5400000" sy="-100000" algn="bl" rotWithShape="0"/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Support Staff</a:t>
            </a:r>
            <a:endParaRPr lang="en-US" dirty="0">
              <a:solidFill>
                <a:srgbClr val="FFFFFF"/>
              </a:solidFill>
              <a:effectLst>
                <a:reflection stA="50000" endPos="75000" dist="12700" dir="5400000" sy="-100000" algn="bl" rotWithShape="0"/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137275" y="5867400"/>
            <a:ext cx="2854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FFFFFF"/>
                </a:solidFill>
                <a:effectLst>
                  <a:reflection stA="50000" endPos="75000" dist="12700" dir="5400000" sy="-100000" algn="bl" rotWithShape="0"/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Community</a:t>
            </a:r>
            <a:endParaRPr lang="en-US" dirty="0">
              <a:solidFill>
                <a:srgbClr val="FFFFFF"/>
              </a:solidFill>
              <a:effectLst>
                <a:reflection stA="50000" endPos="75000" dist="12700" dir="5400000" sy="-100000" algn="bl" rotWithShape="0"/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solidFill>
                  <a:schemeClr val="bg2"/>
                </a:solidFill>
                <a:latin typeface="Times New Roman" pitchFamily="-108" charset="0"/>
              </a:rPr>
              <a:t>What Makes Our</a:t>
            </a:r>
            <a:r>
              <a:rPr lang="en-US" sz="4400" dirty="0" smtClean="0">
                <a:solidFill>
                  <a:schemeClr val="bg2"/>
                </a:solidFill>
                <a:latin typeface="Times New Roman" pitchFamily="-108" charset="0"/>
              </a:rPr>
              <a:t> Programs Special</a:t>
            </a:r>
            <a:r>
              <a:rPr lang="en-US" sz="4400" dirty="0">
                <a:solidFill>
                  <a:schemeClr val="bg2"/>
                </a:solidFill>
                <a:latin typeface="Times New Roman" pitchFamily="-108" charset="0"/>
              </a:rPr>
              <a:t>?</a:t>
            </a:r>
          </a:p>
          <a:p>
            <a:r>
              <a:rPr lang="en-US" sz="4400" dirty="0">
                <a:solidFill>
                  <a:schemeClr val="bg2"/>
                </a:solidFill>
                <a:latin typeface="Times New Roman" pitchFamily="-108" charset="0"/>
              </a:rPr>
              <a:t>Do </a:t>
            </a:r>
            <a:r>
              <a:rPr lang="en-US" sz="4400" b="1" u="sng" dirty="0">
                <a:solidFill>
                  <a:schemeClr val="bg2"/>
                </a:solidFill>
                <a:latin typeface="Times New Roman" pitchFamily="-108" charset="0"/>
              </a:rPr>
              <a:t>We</a:t>
            </a:r>
            <a:r>
              <a:rPr lang="en-US" sz="4400" dirty="0" smtClean="0">
                <a:solidFill>
                  <a:schemeClr val="bg2"/>
                </a:solidFill>
                <a:latin typeface="Times New Roman" pitchFamily="-108" charset="0"/>
              </a:rPr>
              <a:t> </a:t>
            </a:r>
            <a:r>
              <a:rPr lang="en-US" sz="4400" b="1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C.</a:t>
            </a:r>
            <a:r>
              <a:rPr lang="en-US" sz="4400" b="1" dirty="0" smtClean="0">
                <a:solidFill>
                  <a:schemeClr val="bg2"/>
                </a:solidFill>
                <a:latin typeface="Times New Roman" pitchFamily="-108" charset="0"/>
              </a:rPr>
              <a:t>A</a:t>
            </a:r>
            <a:r>
              <a:rPr lang="en-US" sz="4400" dirty="0" smtClean="0">
                <a:solidFill>
                  <a:schemeClr val="bg2"/>
                </a:solidFill>
                <a:latin typeface="Times New Roman" pitchFamily="-108" charset="0"/>
              </a:rPr>
              <a:t>.</a:t>
            </a:r>
            <a:r>
              <a:rPr lang="en-US" sz="4400" b="1" dirty="0" smtClean="0">
                <a:solidFill>
                  <a:schemeClr val="bg2"/>
                </a:solidFill>
                <a:latin typeface="Times New Roman" pitchFamily="-108" charset="0"/>
              </a:rPr>
              <a:t>R</a:t>
            </a:r>
            <a:r>
              <a:rPr lang="en-US" sz="4400" dirty="0" smtClean="0">
                <a:solidFill>
                  <a:schemeClr val="bg2"/>
                </a:solidFill>
                <a:latin typeface="Times New Roman" pitchFamily="-108" charset="0"/>
              </a:rPr>
              <a:t>.</a:t>
            </a:r>
            <a:r>
              <a:rPr lang="en-US" sz="4400" b="1" dirty="0" smtClean="0">
                <a:solidFill>
                  <a:schemeClr val="bg2"/>
                </a:solidFill>
                <a:latin typeface="Times New Roman" pitchFamily="-108" charset="0"/>
              </a:rPr>
              <a:t>E</a:t>
            </a:r>
            <a:r>
              <a:rPr lang="en-US" sz="4400" dirty="0">
                <a:solidFill>
                  <a:schemeClr val="bg2"/>
                </a:solidFill>
                <a:latin typeface="Times New Roman" pitchFamily="-108" charset="0"/>
              </a:rPr>
              <a:t>.</a:t>
            </a:r>
            <a:r>
              <a:rPr lang="en-US" sz="4400" dirty="0" smtClean="0">
                <a:solidFill>
                  <a:schemeClr val="bg2"/>
                </a:solidFill>
                <a:latin typeface="Times New Roman" pitchFamily="-108" charset="0"/>
              </a:rPr>
              <a:t>?</a:t>
            </a:r>
          </a:p>
          <a:p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3" charset="0"/>
              </a:rPr>
              <a:t>With </a:t>
            </a:r>
            <a:r>
              <a:rPr lang="en-US" sz="4000" b="1" i="1" u="sng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GREAT</a:t>
            </a:r>
            <a:r>
              <a:rPr lang="en-US" sz="4000" b="1" i="1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THANKS</a:t>
            </a:r>
            <a:r>
              <a:rPr lang="en-US" sz="40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3" charset="0"/>
              </a:rPr>
              <a:t> </a:t>
            </a:r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3" charset="0"/>
              </a:rPr>
              <a:t>to Dr. Tim!</a:t>
            </a:r>
            <a:endParaRPr lang="en-US" sz="4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3" charset="0"/>
            </a:endParaRPr>
          </a:p>
          <a:p>
            <a:endParaRPr lang="en-US" sz="4000" dirty="0">
              <a:latin typeface="Times New Roman" pitchFamily="-108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28600" y="2514600"/>
            <a:ext cx="8686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C</a:t>
            </a:r>
            <a:r>
              <a:rPr lang="en-US" sz="4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:  Communication</a:t>
            </a:r>
            <a:endParaRPr lang="en-US" sz="4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304800" y="3321784"/>
            <a:ext cx="8534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Do</a:t>
            </a:r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</a:t>
            </a:r>
            <a:r>
              <a:rPr lang="en-US" sz="4000" b="1" u="sng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we</a:t>
            </a:r>
            <a:r>
              <a:rPr lang="en-US" sz="4000" b="1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</a:t>
            </a:r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encourage </a:t>
            </a:r>
            <a:r>
              <a:rPr lang="en-US" sz="4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one another to reach out to each other?</a:t>
            </a:r>
            <a:endParaRPr lang="en-US" sz="40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8" charset="0"/>
            </a:endParaRPr>
          </a:p>
          <a:p>
            <a:pPr algn="l"/>
            <a:endParaRPr lang="en-US" sz="2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8" charset="0"/>
            </a:endParaRPr>
          </a:p>
        </p:txBody>
      </p:sp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4648200" y="5068669"/>
            <a:ext cx="4039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…Tim </a:t>
            </a:r>
            <a:r>
              <a:rPr lang="en-US" sz="3600" i="1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Lautzenheiser</a:t>
            </a:r>
            <a:endParaRPr lang="en-US" sz="3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ChangeArrowheads="1"/>
          </p:cNvSpPr>
          <p:nvPr/>
        </p:nvSpPr>
        <p:spPr bwMode="auto">
          <a:xfrm>
            <a:off x="0" y="312738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solidFill>
                  <a:schemeClr val="bg2"/>
                </a:solidFill>
                <a:latin typeface="Times New Roman" pitchFamily="-108" charset="0"/>
              </a:rPr>
              <a:t>What Makes Our</a:t>
            </a:r>
            <a:r>
              <a:rPr lang="en-US" sz="4400" dirty="0" smtClean="0">
                <a:solidFill>
                  <a:schemeClr val="bg2"/>
                </a:solidFill>
                <a:latin typeface="Times New Roman" pitchFamily="-108" charset="0"/>
              </a:rPr>
              <a:t> Programs Special</a:t>
            </a:r>
            <a:r>
              <a:rPr lang="en-US" sz="4400" dirty="0">
                <a:solidFill>
                  <a:schemeClr val="bg2"/>
                </a:solidFill>
                <a:latin typeface="Times New Roman" pitchFamily="-108" charset="0"/>
              </a:rPr>
              <a:t>?</a:t>
            </a:r>
          </a:p>
          <a:p>
            <a:r>
              <a:rPr lang="en-US" sz="4400" dirty="0">
                <a:solidFill>
                  <a:schemeClr val="bg2"/>
                </a:solidFill>
                <a:latin typeface="Times New Roman" pitchFamily="-108" charset="0"/>
              </a:rPr>
              <a:t>Do </a:t>
            </a:r>
            <a:r>
              <a:rPr lang="en-US" sz="4400" b="1" u="sng" dirty="0">
                <a:solidFill>
                  <a:schemeClr val="bg2"/>
                </a:solidFill>
                <a:latin typeface="Times New Roman" pitchFamily="-108" charset="0"/>
              </a:rPr>
              <a:t>We</a:t>
            </a:r>
            <a:r>
              <a:rPr lang="en-US" sz="4400" dirty="0">
                <a:solidFill>
                  <a:schemeClr val="bg2"/>
                </a:solidFill>
                <a:latin typeface="Times New Roman" pitchFamily="-108" charset="0"/>
              </a:rPr>
              <a:t> </a:t>
            </a:r>
            <a:r>
              <a:rPr lang="en-US" sz="4400" b="1" dirty="0" smtClean="0">
                <a:solidFill>
                  <a:schemeClr val="bg2"/>
                </a:solidFill>
                <a:latin typeface="Times New Roman" pitchFamily="-108" charset="0"/>
              </a:rPr>
              <a:t>C</a:t>
            </a:r>
            <a:r>
              <a:rPr lang="en-US" sz="4400" dirty="0" smtClean="0">
                <a:solidFill>
                  <a:schemeClr val="bg2"/>
                </a:solidFill>
                <a:latin typeface="Times New Roman" pitchFamily="-108" charset="0"/>
              </a:rPr>
              <a:t>.</a:t>
            </a:r>
            <a:r>
              <a:rPr lang="en-US" sz="4400" b="1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A.</a:t>
            </a:r>
            <a:r>
              <a:rPr lang="en-US" sz="4400" b="1" dirty="0" smtClean="0">
                <a:solidFill>
                  <a:schemeClr val="bg2"/>
                </a:solidFill>
                <a:latin typeface="Times New Roman" pitchFamily="-108" charset="0"/>
              </a:rPr>
              <a:t>R</a:t>
            </a:r>
            <a:r>
              <a:rPr lang="en-US" sz="4400" dirty="0" smtClean="0">
                <a:solidFill>
                  <a:schemeClr val="bg2"/>
                </a:solidFill>
                <a:latin typeface="Times New Roman" pitchFamily="-108" charset="0"/>
              </a:rPr>
              <a:t>.</a:t>
            </a:r>
            <a:r>
              <a:rPr lang="en-US" sz="4400" b="1" dirty="0" smtClean="0">
                <a:solidFill>
                  <a:schemeClr val="bg2"/>
                </a:solidFill>
                <a:latin typeface="Times New Roman" pitchFamily="-108" charset="0"/>
              </a:rPr>
              <a:t>E</a:t>
            </a:r>
            <a:r>
              <a:rPr lang="en-US" sz="4400" dirty="0">
                <a:solidFill>
                  <a:schemeClr val="bg2"/>
                </a:solidFill>
                <a:latin typeface="Times New Roman" pitchFamily="-108" charset="0"/>
              </a:rPr>
              <a:t>.?</a:t>
            </a:r>
            <a:endParaRPr lang="en-US" sz="4000" dirty="0">
              <a:latin typeface="Times New Roman" pitchFamily="-108" charset="0"/>
            </a:endParaRPr>
          </a:p>
        </p:txBody>
      </p:sp>
      <p:sp>
        <p:nvSpPr>
          <p:cNvPr id="45059" name="Rectangle 1028"/>
          <p:cNvSpPr>
            <a:spLocks noChangeArrowheads="1"/>
          </p:cNvSpPr>
          <p:nvPr/>
        </p:nvSpPr>
        <p:spPr bwMode="auto">
          <a:xfrm>
            <a:off x="228600" y="1828800"/>
            <a:ext cx="8686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A</a:t>
            </a:r>
            <a:r>
              <a:rPr lang="en-US" sz="4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:  Attitude</a:t>
            </a:r>
            <a:endParaRPr lang="en-US" sz="4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5060" name="Rectangle 1030"/>
          <p:cNvSpPr>
            <a:spLocks noChangeArrowheads="1"/>
          </p:cNvSpPr>
          <p:nvPr/>
        </p:nvSpPr>
        <p:spPr bwMode="auto">
          <a:xfrm>
            <a:off x="381000" y="2590800"/>
            <a:ext cx="8534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Do</a:t>
            </a:r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</a:t>
            </a:r>
            <a:r>
              <a:rPr lang="en-US" sz="4000" b="1" u="sng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we</a:t>
            </a:r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</a:t>
            </a:r>
            <a:r>
              <a:rPr lang="en-US" sz="4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generate the proper attitude?</a:t>
            </a:r>
          </a:p>
          <a:p>
            <a:pPr algn="l"/>
            <a:endParaRPr lang="en-US" sz="2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8" charset="0"/>
            </a:endParaRPr>
          </a:p>
          <a:p>
            <a:pPr algn="l"/>
            <a:r>
              <a:rPr lang="en-US" sz="4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Does</a:t>
            </a:r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</a:t>
            </a:r>
            <a:r>
              <a:rPr lang="en-US" sz="4000" b="1" u="sng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our</a:t>
            </a:r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</a:t>
            </a:r>
            <a:r>
              <a:rPr lang="en-US" sz="4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attitude play a crucial role in the outcome of the</a:t>
            </a:r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program’s success</a:t>
            </a:r>
            <a:r>
              <a:rPr lang="en-US" sz="4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?</a:t>
            </a:r>
            <a:endParaRPr lang="en-US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solidFill>
                  <a:schemeClr val="bg2"/>
                </a:solidFill>
                <a:latin typeface="Times New Roman" pitchFamily="-108" charset="0"/>
              </a:rPr>
              <a:t>What Makes Our</a:t>
            </a:r>
            <a:r>
              <a:rPr lang="en-US" sz="4400" dirty="0" smtClean="0">
                <a:solidFill>
                  <a:schemeClr val="bg2"/>
                </a:solidFill>
                <a:latin typeface="Times New Roman" pitchFamily="-108" charset="0"/>
              </a:rPr>
              <a:t> Programs Special</a:t>
            </a:r>
            <a:r>
              <a:rPr lang="en-US" sz="4400" dirty="0">
                <a:solidFill>
                  <a:schemeClr val="bg2"/>
                </a:solidFill>
                <a:latin typeface="Times New Roman" pitchFamily="-108" charset="0"/>
              </a:rPr>
              <a:t>?</a:t>
            </a:r>
          </a:p>
          <a:p>
            <a:r>
              <a:rPr lang="en-US" sz="4400" dirty="0">
                <a:solidFill>
                  <a:schemeClr val="bg2"/>
                </a:solidFill>
                <a:latin typeface="Times New Roman" pitchFamily="-108" charset="0"/>
              </a:rPr>
              <a:t>Do </a:t>
            </a:r>
            <a:r>
              <a:rPr lang="en-US" sz="4400" b="1" u="sng" dirty="0">
                <a:solidFill>
                  <a:schemeClr val="bg2"/>
                </a:solidFill>
                <a:latin typeface="Times New Roman" pitchFamily="-108" charset="0"/>
              </a:rPr>
              <a:t>We</a:t>
            </a:r>
            <a:r>
              <a:rPr lang="en-US" sz="4400" dirty="0">
                <a:solidFill>
                  <a:schemeClr val="bg2"/>
                </a:solidFill>
                <a:latin typeface="Times New Roman" pitchFamily="-108" charset="0"/>
              </a:rPr>
              <a:t> </a:t>
            </a:r>
            <a:r>
              <a:rPr lang="en-US" sz="4400" b="1" dirty="0" smtClean="0">
                <a:solidFill>
                  <a:schemeClr val="bg2"/>
                </a:solidFill>
                <a:latin typeface="Times New Roman" pitchFamily="-108" charset="0"/>
              </a:rPr>
              <a:t>C</a:t>
            </a:r>
            <a:r>
              <a:rPr lang="en-US" sz="4400" dirty="0" smtClean="0">
                <a:solidFill>
                  <a:schemeClr val="bg2"/>
                </a:solidFill>
                <a:latin typeface="Times New Roman" pitchFamily="-108" charset="0"/>
              </a:rPr>
              <a:t>.</a:t>
            </a:r>
            <a:r>
              <a:rPr lang="en-US" sz="4400" b="1" dirty="0" smtClean="0">
                <a:solidFill>
                  <a:schemeClr val="bg2"/>
                </a:solidFill>
                <a:latin typeface="Times New Roman" pitchFamily="-108" charset="0"/>
              </a:rPr>
              <a:t>A</a:t>
            </a:r>
            <a:r>
              <a:rPr lang="en-US" sz="4400" dirty="0" smtClean="0">
                <a:solidFill>
                  <a:schemeClr val="bg2"/>
                </a:solidFill>
                <a:latin typeface="Times New Roman" pitchFamily="-108" charset="0"/>
              </a:rPr>
              <a:t>.</a:t>
            </a:r>
            <a:r>
              <a:rPr lang="en-US" sz="4400" b="1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R.</a:t>
            </a:r>
            <a:r>
              <a:rPr lang="en-US" sz="4400" b="1" dirty="0" smtClean="0">
                <a:solidFill>
                  <a:schemeClr val="bg2"/>
                </a:solidFill>
                <a:latin typeface="Times New Roman" pitchFamily="-108" charset="0"/>
              </a:rPr>
              <a:t>E</a:t>
            </a:r>
            <a:r>
              <a:rPr lang="en-US" sz="4400" dirty="0">
                <a:solidFill>
                  <a:schemeClr val="bg2"/>
                </a:solidFill>
                <a:latin typeface="Times New Roman" pitchFamily="-108" charset="0"/>
              </a:rPr>
              <a:t>.?</a:t>
            </a:r>
            <a:endParaRPr lang="en-US" sz="4000" dirty="0">
              <a:solidFill>
                <a:schemeClr val="bg2"/>
              </a:solidFill>
              <a:latin typeface="Times New Roman" pitchFamily="-108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28600" y="1752600"/>
            <a:ext cx="8686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R</a:t>
            </a:r>
            <a:r>
              <a:rPr lang="en-US" sz="4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:  Responsibility</a:t>
            </a:r>
            <a:endParaRPr lang="en-US" sz="4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838200" y="2514600"/>
            <a:ext cx="7620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Do</a:t>
            </a:r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</a:t>
            </a:r>
            <a:r>
              <a:rPr lang="en-US" sz="4000" b="1" u="sng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we</a:t>
            </a:r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</a:t>
            </a:r>
            <a:r>
              <a:rPr lang="en-US" sz="4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come to </a:t>
            </a:r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rehearsals </a:t>
            </a:r>
            <a:r>
              <a:rPr lang="en-US" sz="4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ready </a:t>
            </a:r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to</a:t>
            </a:r>
          </a:p>
          <a:p>
            <a:pPr algn="l"/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invest energy </a:t>
            </a:r>
            <a:r>
              <a:rPr lang="en-US" sz="4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for ongoing </a:t>
            </a:r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growth</a:t>
            </a:r>
          </a:p>
          <a:p>
            <a:pPr algn="l"/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and development </a:t>
            </a:r>
            <a:r>
              <a:rPr lang="en-US" sz="4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of</a:t>
            </a:r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</a:t>
            </a:r>
            <a:r>
              <a:rPr lang="en-US" sz="4000" b="1" u="sng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our</a:t>
            </a:r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</a:t>
            </a:r>
            <a:r>
              <a:rPr lang="en-US" sz="4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goals? </a:t>
            </a:r>
          </a:p>
          <a:p>
            <a:pPr algn="l"/>
            <a:endParaRPr lang="en-US" sz="2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8" charset="0"/>
            </a:endParaRPr>
          </a:p>
          <a:p>
            <a:pPr algn="l"/>
            <a:r>
              <a:rPr lang="en-US" sz="4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Do</a:t>
            </a:r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</a:t>
            </a:r>
            <a:r>
              <a:rPr lang="en-US" sz="4000" b="1" u="sng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we</a:t>
            </a:r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</a:t>
            </a:r>
            <a:r>
              <a:rPr lang="en-US" sz="4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respond to our</a:t>
            </a:r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teacher/director </a:t>
            </a:r>
            <a:r>
              <a:rPr lang="en-US" sz="4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in a</a:t>
            </a:r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way that </a:t>
            </a:r>
            <a:r>
              <a:rPr lang="en-US" sz="4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will advance the entire</a:t>
            </a:r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program to </a:t>
            </a:r>
            <a:r>
              <a:rPr lang="en-US" sz="4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the next </a:t>
            </a:r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level?</a:t>
            </a:r>
            <a:endParaRPr lang="en-US" sz="4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ChangeArrowheads="1"/>
          </p:cNvSpPr>
          <p:nvPr/>
        </p:nvSpPr>
        <p:spPr bwMode="auto">
          <a:xfrm>
            <a:off x="533400" y="1828800"/>
            <a:ext cx="79248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endParaRPr lang="en-US" sz="3600" i="1" dirty="0">
              <a:latin typeface="Times New Roman" pitchFamily="-108" charset="0"/>
            </a:endParaRPr>
          </a:p>
          <a:p>
            <a:pPr>
              <a:defRPr/>
            </a:pPr>
            <a:r>
              <a:rPr lang="en-US" sz="6000" b="1" u="sng" dirty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Im</a:t>
            </a:r>
            <a:r>
              <a:rPr lang="en-US" sz="6000" b="1" dirty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pressionistic</a:t>
            </a:r>
            <a:r>
              <a:rPr lang="en-US" sz="4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</a:t>
            </a:r>
          </a:p>
          <a:p>
            <a:pPr>
              <a:defRPr/>
            </a:pPr>
            <a:r>
              <a:rPr lang="en-US" sz="40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vs</a:t>
            </a:r>
            <a:endParaRPr lang="en-US" sz="4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8" charset="0"/>
            </a:endParaRPr>
          </a:p>
          <a:p>
            <a:pPr>
              <a:defRPr/>
            </a:pPr>
            <a:endParaRPr lang="en-US" sz="4400" dirty="0">
              <a:latin typeface="Times New Roman" pitchFamily="-108" charset="0"/>
            </a:endParaRPr>
          </a:p>
          <a:p>
            <a:pPr>
              <a:defRPr/>
            </a:pPr>
            <a:r>
              <a:rPr lang="en-US" sz="6000" b="1" u="sng" dirty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Ex</a:t>
            </a:r>
            <a:r>
              <a:rPr lang="en-US" sz="6000" b="1" dirty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pressionistic</a:t>
            </a:r>
            <a:endParaRPr lang="en-US" sz="4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8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15303" y="1143000"/>
            <a:ext cx="420429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6000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School is. . .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396803" y="3581400"/>
            <a:ext cx="399052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6000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Music is.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solidFill>
                  <a:schemeClr val="bg2"/>
                </a:solidFill>
                <a:latin typeface="Times New Roman" pitchFamily="-108" charset="0"/>
              </a:rPr>
              <a:t>What Makes Our</a:t>
            </a:r>
            <a:r>
              <a:rPr lang="en-US" sz="4400" dirty="0" smtClean="0">
                <a:solidFill>
                  <a:schemeClr val="bg2"/>
                </a:solidFill>
                <a:latin typeface="Times New Roman" pitchFamily="-108" charset="0"/>
              </a:rPr>
              <a:t> Programs Special</a:t>
            </a:r>
            <a:r>
              <a:rPr lang="en-US" sz="4400" dirty="0">
                <a:solidFill>
                  <a:schemeClr val="bg2"/>
                </a:solidFill>
                <a:latin typeface="Times New Roman" pitchFamily="-108" charset="0"/>
              </a:rPr>
              <a:t>?</a:t>
            </a:r>
          </a:p>
          <a:p>
            <a:r>
              <a:rPr lang="en-US" sz="4400" dirty="0">
                <a:solidFill>
                  <a:schemeClr val="bg2"/>
                </a:solidFill>
                <a:latin typeface="Times New Roman" pitchFamily="-108" charset="0"/>
              </a:rPr>
              <a:t>Do </a:t>
            </a:r>
            <a:r>
              <a:rPr lang="en-US" sz="4400" b="1" u="sng" dirty="0">
                <a:solidFill>
                  <a:schemeClr val="bg2"/>
                </a:solidFill>
                <a:latin typeface="Times New Roman" pitchFamily="-108" charset="0"/>
              </a:rPr>
              <a:t>We</a:t>
            </a:r>
            <a:r>
              <a:rPr lang="en-US" sz="4400" dirty="0">
                <a:solidFill>
                  <a:schemeClr val="bg2"/>
                </a:solidFill>
                <a:latin typeface="Times New Roman" pitchFamily="-108" charset="0"/>
              </a:rPr>
              <a:t> </a:t>
            </a:r>
            <a:r>
              <a:rPr lang="en-US" sz="4400" b="1" dirty="0" smtClean="0">
                <a:solidFill>
                  <a:schemeClr val="bg2"/>
                </a:solidFill>
                <a:latin typeface="Times New Roman" pitchFamily="-108" charset="0"/>
              </a:rPr>
              <a:t>C</a:t>
            </a:r>
            <a:r>
              <a:rPr lang="en-US" sz="4400" dirty="0" smtClean="0">
                <a:solidFill>
                  <a:schemeClr val="bg2"/>
                </a:solidFill>
                <a:latin typeface="Times New Roman" pitchFamily="-108" charset="0"/>
              </a:rPr>
              <a:t>.</a:t>
            </a:r>
            <a:r>
              <a:rPr lang="en-US" sz="4400" b="1" dirty="0" smtClean="0">
                <a:solidFill>
                  <a:schemeClr val="bg2"/>
                </a:solidFill>
                <a:latin typeface="Times New Roman" pitchFamily="-108" charset="0"/>
              </a:rPr>
              <a:t>A</a:t>
            </a:r>
            <a:r>
              <a:rPr lang="en-US" sz="4400" dirty="0" smtClean="0">
                <a:solidFill>
                  <a:schemeClr val="bg2"/>
                </a:solidFill>
                <a:latin typeface="Times New Roman" pitchFamily="-108" charset="0"/>
              </a:rPr>
              <a:t>.</a:t>
            </a:r>
            <a:r>
              <a:rPr lang="en-US" sz="4400" b="1" dirty="0" smtClean="0">
                <a:solidFill>
                  <a:schemeClr val="bg2"/>
                </a:solidFill>
                <a:latin typeface="Times New Roman" pitchFamily="-108" charset="0"/>
              </a:rPr>
              <a:t>R</a:t>
            </a:r>
            <a:r>
              <a:rPr lang="en-US" sz="4400" dirty="0" smtClean="0">
                <a:solidFill>
                  <a:schemeClr val="bg2"/>
                </a:solidFill>
                <a:latin typeface="Times New Roman" pitchFamily="-108" charset="0"/>
              </a:rPr>
              <a:t>.</a:t>
            </a:r>
            <a:r>
              <a:rPr lang="en-US" sz="4400" b="1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E.</a:t>
            </a:r>
            <a:r>
              <a:rPr lang="en-US" sz="4400" dirty="0" smtClean="0">
                <a:solidFill>
                  <a:schemeClr val="bg2"/>
                </a:solidFill>
                <a:latin typeface="Times New Roman" pitchFamily="-108" charset="0"/>
              </a:rPr>
              <a:t>?</a:t>
            </a:r>
            <a:endParaRPr lang="en-US" sz="4000" dirty="0">
              <a:solidFill>
                <a:schemeClr val="bg2"/>
              </a:solidFill>
              <a:latin typeface="Times New Roman" pitchFamily="-108" charset="0"/>
            </a:endParaRP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228600" y="1752600"/>
            <a:ext cx="8686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E</a:t>
            </a:r>
            <a:r>
              <a:rPr lang="en-US" sz="4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:  Excellence</a:t>
            </a:r>
            <a:endParaRPr lang="en-US" sz="4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304800" y="2590800"/>
            <a:ext cx="8534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Do</a:t>
            </a:r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</a:t>
            </a:r>
            <a:r>
              <a:rPr lang="en-US" sz="4000" b="1" u="sng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we</a:t>
            </a:r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</a:t>
            </a:r>
            <a:r>
              <a:rPr lang="en-US" sz="4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reflect a sense of excellence to go beyond the requirements, to put forth extra effort?</a:t>
            </a:r>
            <a:endParaRPr lang="en-US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 i="1" dirty="0">
                <a:solidFill>
                  <a:schemeClr val="bg2"/>
                </a:solidFill>
                <a:latin typeface="Times New Roman" pitchFamily="-108" charset="0"/>
              </a:rPr>
              <a:t>“We </a:t>
            </a:r>
            <a:r>
              <a:rPr lang="en-US" sz="4400" i="1">
                <a:solidFill>
                  <a:schemeClr val="bg2"/>
                </a:solidFill>
                <a:latin typeface="Times New Roman" pitchFamily="-108" charset="0"/>
              </a:rPr>
              <a:t>either</a:t>
            </a:r>
            <a:r>
              <a:rPr lang="en-US" sz="4400" i="1" smtClean="0">
                <a:solidFill>
                  <a:schemeClr val="bg2"/>
                </a:solidFill>
                <a:latin typeface="Times New Roman" pitchFamily="-108" charset="0"/>
              </a:rPr>
              <a:t> hang </a:t>
            </a:r>
            <a:r>
              <a:rPr lang="en-US" sz="4400" i="1" dirty="0">
                <a:solidFill>
                  <a:schemeClr val="bg2"/>
                </a:solidFill>
                <a:latin typeface="Times New Roman" pitchFamily="-108" charset="0"/>
              </a:rPr>
              <a:t>together, or </a:t>
            </a:r>
          </a:p>
          <a:p>
            <a:r>
              <a:rPr lang="en-US" sz="4400" i="1" dirty="0">
                <a:solidFill>
                  <a:schemeClr val="bg2"/>
                </a:solidFill>
                <a:latin typeface="Times New Roman" pitchFamily="-108" charset="0"/>
              </a:rPr>
              <a:t>we hang separately.”</a:t>
            </a:r>
          </a:p>
          <a:p>
            <a:pPr algn="r"/>
            <a:r>
              <a:rPr lang="en-US" sz="4000" dirty="0">
                <a:solidFill>
                  <a:schemeClr val="bg2"/>
                </a:solidFill>
                <a:latin typeface="Times New Roman" pitchFamily="-108" charset="0"/>
              </a:rPr>
              <a:t>Ben Franklin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228600" y="1905000"/>
            <a:ext cx="8686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dirty="0">
                <a:latin typeface="Times New Roman" pitchFamily="-108" charset="0"/>
              </a:rPr>
              <a:t>When</a:t>
            </a:r>
            <a:r>
              <a:rPr lang="en-US" sz="4400" dirty="0" smtClean="0">
                <a:latin typeface="Times New Roman" pitchFamily="-108" charset="0"/>
              </a:rPr>
              <a:t> </a:t>
            </a:r>
            <a:r>
              <a:rPr lang="en-US" sz="4400" b="1" u="sng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ALL</a:t>
            </a:r>
            <a:r>
              <a:rPr lang="en-US" sz="4400" dirty="0" smtClean="0">
                <a:latin typeface="Times New Roman" pitchFamily="-108" charset="0"/>
              </a:rPr>
              <a:t> </a:t>
            </a:r>
            <a:r>
              <a:rPr lang="en-US" sz="4400" dirty="0">
                <a:latin typeface="Times New Roman" pitchFamily="-108" charset="0"/>
              </a:rPr>
              <a:t>of the people in a musical group decide to unselfishly</a:t>
            </a:r>
            <a:r>
              <a:rPr lang="en-US" sz="4400" dirty="0" smtClean="0">
                <a:latin typeface="Times New Roman" pitchFamily="-108" charset="0"/>
              </a:rPr>
              <a:t> </a:t>
            </a:r>
            <a:r>
              <a:rPr lang="en-US" sz="4400" b="1" u="sng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GIVE</a:t>
            </a:r>
            <a:r>
              <a:rPr lang="en-US" sz="4400" b="1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</a:t>
            </a:r>
            <a:r>
              <a:rPr lang="en-US" sz="4400" dirty="0" smtClean="0">
                <a:latin typeface="Times New Roman" pitchFamily="-108" charset="0"/>
              </a:rPr>
              <a:t>to </a:t>
            </a:r>
            <a:r>
              <a:rPr lang="en-US" sz="4400" dirty="0">
                <a:latin typeface="Times New Roman" pitchFamily="-108" charset="0"/>
              </a:rPr>
              <a:t>that group, it’s</a:t>
            </a:r>
            <a:r>
              <a:rPr lang="en-US" sz="4400" dirty="0" smtClean="0">
                <a:latin typeface="Times New Roman" pitchFamily="-108" charset="0"/>
              </a:rPr>
              <a:t> </a:t>
            </a:r>
            <a:r>
              <a:rPr lang="en-US" sz="4400" b="1" u="sng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THEN</a:t>
            </a:r>
            <a:r>
              <a:rPr lang="en-US" sz="4400" dirty="0" smtClean="0">
                <a:latin typeface="Times New Roman" pitchFamily="-108" charset="0"/>
              </a:rPr>
              <a:t> </a:t>
            </a:r>
            <a:r>
              <a:rPr lang="en-US" sz="4400" dirty="0">
                <a:latin typeface="Times New Roman" pitchFamily="-108" charset="0"/>
              </a:rPr>
              <a:t>that we realize the value of the ensemble -- a gathering of wonderful musicians who genuinely</a:t>
            </a:r>
            <a:r>
              <a:rPr lang="en-US" sz="4400" dirty="0" smtClean="0">
                <a:latin typeface="Times New Roman" pitchFamily="-108" charset="0"/>
              </a:rPr>
              <a:t> </a:t>
            </a:r>
            <a:r>
              <a:rPr lang="en-US" sz="4400" b="1" u="sng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C.A.R.E.</a:t>
            </a:r>
            <a:r>
              <a:rPr lang="en-US" sz="4400" dirty="0" smtClean="0">
                <a:latin typeface="Times New Roman" pitchFamily="-108" charset="0"/>
              </a:rPr>
              <a:t> </a:t>
            </a:r>
            <a:r>
              <a:rPr lang="en-US" sz="4400" dirty="0">
                <a:latin typeface="Times New Roman" pitchFamily="-108" charset="0"/>
              </a:rPr>
              <a:t>for one another. . .</a:t>
            </a:r>
            <a:r>
              <a:rPr lang="en-US" sz="4400" i="1" dirty="0">
                <a:latin typeface="Times New Roman" pitchFamily="-108" charset="0"/>
              </a:rPr>
              <a:t>Tim </a:t>
            </a:r>
            <a:r>
              <a:rPr lang="en-US" sz="4400" i="1" dirty="0" err="1">
                <a:latin typeface="Times New Roman" pitchFamily="-108" charset="0"/>
              </a:rPr>
              <a:t>Lautzenheiser</a:t>
            </a:r>
            <a:endParaRPr lang="en-US" sz="3600" i="1" dirty="0">
              <a:latin typeface="Times New Roman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solidFill>
                  <a:schemeClr val="bg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In</a:t>
            </a:r>
            <a:r>
              <a:rPr lang="en-US" sz="4400" dirty="0" smtClean="0">
                <a:solidFill>
                  <a:schemeClr val="bg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</a:t>
            </a:r>
            <a:r>
              <a:rPr lang="en-US" sz="4400" b="1" i="1" u="sng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YOUR</a:t>
            </a:r>
            <a:r>
              <a:rPr lang="en-US" sz="44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</a:t>
            </a:r>
            <a:r>
              <a:rPr lang="en-US" sz="4400" dirty="0" smtClean="0">
                <a:solidFill>
                  <a:schemeClr val="bg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Own </a:t>
            </a:r>
            <a:r>
              <a:rPr lang="en-US" sz="4400" dirty="0">
                <a:solidFill>
                  <a:schemeClr val="bg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Words:</a:t>
            </a:r>
          </a:p>
          <a:p>
            <a:r>
              <a:rPr lang="en-US" sz="4400" dirty="0">
                <a:solidFill>
                  <a:schemeClr val="bg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Music makes the difference because. . .</a:t>
            </a:r>
            <a:endParaRPr lang="en-US" sz="3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8" charset="0"/>
            </a:endParaRPr>
          </a:p>
        </p:txBody>
      </p:sp>
      <p:pic>
        <p:nvPicPr>
          <p:cNvPr id="53251" name="Picture 12" descr="Music Makes the Dif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447800"/>
            <a:ext cx="6781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solidFill>
                  <a:schemeClr val="bg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In</a:t>
            </a:r>
            <a:r>
              <a:rPr lang="en-US" sz="4400" dirty="0" smtClean="0">
                <a:solidFill>
                  <a:schemeClr val="bg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</a:t>
            </a:r>
            <a:r>
              <a:rPr lang="en-US" sz="4400" b="1" i="1" u="sng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YOUR</a:t>
            </a:r>
            <a:r>
              <a:rPr lang="en-US" sz="44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</a:t>
            </a:r>
            <a:r>
              <a:rPr lang="en-US" sz="4400" dirty="0" smtClean="0">
                <a:solidFill>
                  <a:schemeClr val="bg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Own </a:t>
            </a:r>
            <a:r>
              <a:rPr lang="en-US" sz="4400" dirty="0">
                <a:solidFill>
                  <a:schemeClr val="bg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Words: </a:t>
            </a:r>
          </a:p>
          <a:p>
            <a:r>
              <a:rPr lang="en-US" sz="4400" dirty="0">
                <a:solidFill>
                  <a:schemeClr val="bg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I will make a difference by. . .</a:t>
            </a:r>
          </a:p>
        </p:txBody>
      </p:sp>
      <p:pic>
        <p:nvPicPr>
          <p:cNvPr id="55299" name="Picture 4" descr="you-can-make-a-difference-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666875"/>
            <a:ext cx="53340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882650" y="4508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533400" y="381000"/>
            <a:ext cx="831532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And finally. . .</a:t>
            </a:r>
            <a:r>
              <a:rPr lang="en-US" sz="4400" dirty="0">
                <a:solidFill>
                  <a:schemeClr val="bg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/>
            </a:r>
            <a:br>
              <a:rPr lang="en-US" sz="4400" dirty="0">
                <a:solidFill>
                  <a:schemeClr val="bg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</a:br>
            <a:r>
              <a:rPr lang="en-US" sz="4400" dirty="0">
                <a:solidFill>
                  <a:schemeClr val="bg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Are you committed to the</a:t>
            </a:r>
            <a:r>
              <a:rPr lang="en-US" sz="4400" dirty="0" smtClean="0">
                <a:solidFill>
                  <a:schemeClr val="bg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program by </a:t>
            </a:r>
            <a:r>
              <a:rPr lang="en-US" sz="4400" dirty="0">
                <a:solidFill>
                  <a:schemeClr val="bg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making the best of every situation</a:t>
            </a:r>
            <a:r>
              <a:rPr lang="en-US" sz="4400" dirty="0" smtClean="0">
                <a:solidFill>
                  <a:schemeClr val="bg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</a:t>
            </a:r>
            <a:r>
              <a:rPr lang="en-US" sz="4400" b="1" u="sng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NO MATTER WHAT?</a:t>
            </a:r>
            <a:endParaRPr lang="en-US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7348" name="Rectangle 7"/>
          <p:cNvSpPr>
            <a:spLocks noChangeArrowheads="1"/>
          </p:cNvSpPr>
          <p:nvPr/>
        </p:nvSpPr>
        <p:spPr bwMode="auto">
          <a:xfrm>
            <a:off x="228600" y="3352800"/>
            <a:ext cx="86963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5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One final bit of inspiration. . .</a:t>
            </a:r>
            <a:endParaRPr lang="en-US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882650" y="4508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533400" y="76200"/>
            <a:ext cx="83153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 b="1" i="1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THE WHY!</a:t>
            </a:r>
            <a:endParaRPr lang="en-US" i="1" dirty="0">
              <a:solidFill>
                <a:srgbClr val="0000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Slide 27 Star Spangled Banner copy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6267" y="990600"/>
            <a:ext cx="8805333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882650" y="4508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027" y="228600"/>
            <a:ext cx="881343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Thank You, CSI &amp; IMEA!!!</a:t>
            </a:r>
          </a:p>
          <a:p>
            <a:endParaRPr lang="en-US" sz="4400" dirty="0"/>
          </a:p>
        </p:txBody>
      </p:sp>
      <p:pic>
        <p:nvPicPr>
          <p:cNvPr id="5" name="Picture 4" descr="ConnSelmerInstitu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704" y="1295400"/>
            <a:ext cx="1715396" cy="172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Screen Shot 2015-01-14 at 11.57.15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312135"/>
            <a:ext cx="2752725" cy="1753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0" y="3200400"/>
            <a:ext cx="914399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Marcia Neel</a:t>
            </a:r>
          </a:p>
          <a:p>
            <a:r>
              <a:rPr lang="en-US" sz="4400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  <a:hlinkClick r:id="rId5"/>
              </a:rPr>
              <a:t>marcia@musicedconsultants.net</a:t>
            </a:r>
            <a:endParaRPr lang="en-US" sz="4400" dirty="0" smtClean="0">
              <a:solidFill>
                <a:schemeClr val="hlink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8" charset="0"/>
            </a:endParaRPr>
          </a:p>
          <a:p>
            <a:r>
              <a:rPr lang="en-US" sz="4400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@</a:t>
            </a:r>
            <a:r>
              <a:rPr lang="en-US" sz="4400" dirty="0" err="1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MusicEdConsult</a:t>
            </a:r>
            <a:endParaRPr lang="en-US" sz="4400" dirty="0" smtClean="0">
              <a:solidFill>
                <a:schemeClr val="hlink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8" charset="0"/>
            </a:endParaRPr>
          </a:p>
          <a:p>
            <a:r>
              <a:rPr lang="en-US" sz="3600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Posted: </a:t>
            </a:r>
            <a:r>
              <a:rPr lang="en-US" sz="3600" i="1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www.musicedconsultants.net</a:t>
            </a:r>
            <a:r>
              <a:rPr lang="en-US" sz="3600" i="1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/conference-materials.html</a:t>
            </a:r>
            <a:endParaRPr lang="en-US" sz="3600" i="1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2928" y="228600"/>
            <a:ext cx="91110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800" i="1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A focus on these </a:t>
            </a:r>
            <a:r>
              <a:rPr lang="en-US" sz="4800" b="1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“5 Cs” </a:t>
            </a:r>
            <a:r>
              <a:rPr lang="en-US" sz="4800" i="1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is essential</a:t>
            </a:r>
            <a:endParaRPr lang="en-US" sz="4800" i="1" dirty="0">
              <a:solidFill>
                <a:srgbClr val="0000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1143000"/>
            <a:ext cx="4419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pitchFamily="-103" charset="0"/>
              <a:buNone/>
            </a:pPr>
            <a:r>
              <a:rPr lang="en-US" sz="4400" b="1" u="sng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C</a:t>
            </a:r>
            <a:r>
              <a:rPr lang="en-US" sz="4400" dirty="0" smtClean="0">
                <a:latin typeface="Times New Roman" pitchFamily="-103" charset="0"/>
              </a:rPr>
              <a:t>ritical </a:t>
            </a:r>
            <a:r>
              <a:rPr lang="en-US" sz="4400" dirty="0">
                <a:latin typeface="Times New Roman" pitchFamily="-103" charset="0"/>
              </a:rPr>
              <a:t>Thinking</a:t>
            </a:r>
            <a:endParaRPr lang="en-US" sz="4400" dirty="0" smtClean="0">
              <a:latin typeface="Times New Roman" pitchFamily="-103" charset="0"/>
            </a:endParaRPr>
          </a:p>
          <a:p>
            <a:pPr marL="457200" indent="-457200" algn="l">
              <a:buFont typeface="Arial" pitchFamily="-103" charset="0"/>
              <a:buNone/>
            </a:pPr>
            <a:r>
              <a:rPr lang="en-US" sz="4400" b="1" u="sng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C</a:t>
            </a:r>
            <a:r>
              <a:rPr lang="en-US" sz="4400" dirty="0" smtClean="0">
                <a:latin typeface="Times New Roman" pitchFamily="-103" charset="0"/>
              </a:rPr>
              <a:t>ommunication </a:t>
            </a:r>
          </a:p>
          <a:p>
            <a:pPr marL="457200" indent="-457200" algn="l">
              <a:buFont typeface="Arial" pitchFamily="-103" charset="0"/>
              <a:buNone/>
            </a:pPr>
            <a:r>
              <a:rPr lang="en-US" sz="4400" b="1" u="sng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C</a:t>
            </a:r>
            <a:r>
              <a:rPr lang="en-US" sz="4400" dirty="0" smtClean="0">
                <a:latin typeface="Times New Roman" pitchFamily="-103" charset="0"/>
              </a:rPr>
              <a:t>ollaboration</a:t>
            </a:r>
          </a:p>
          <a:p>
            <a:pPr marL="457200" indent="-457200" algn="l">
              <a:buFont typeface="Arial" pitchFamily="-103" charset="0"/>
              <a:buNone/>
            </a:pPr>
            <a:r>
              <a:rPr lang="en-US" sz="4400" b="1" u="sng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C</a:t>
            </a:r>
            <a:r>
              <a:rPr lang="en-US" sz="4400" dirty="0" smtClean="0">
                <a:latin typeface="Times New Roman" pitchFamily="-103" charset="0"/>
              </a:rPr>
              <a:t>reativity</a:t>
            </a:r>
          </a:p>
          <a:p>
            <a:pPr marL="457200" indent="-457200" algn="l">
              <a:buFont typeface="Arial" pitchFamily="-103" charset="0"/>
              <a:buNone/>
            </a:pPr>
            <a:r>
              <a:rPr lang="en-US" sz="4400" b="1" u="sng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C</a:t>
            </a:r>
            <a:r>
              <a:rPr lang="en-US" sz="4400" dirty="0" smtClean="0">
                <a:latin typeface="Times New Roman" pitchFamily="-103" charset="0"/>
              </a:rPr>
              <a:t>onfidence</a:t>
            </a:r>
            <a:endParaRPr lang="en-US" sz="3600" dirty="0">
              <a:latin typeface="Times New Roman" pitchFamily="-103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18344" y="5105400"/>
            <a:ext cx="438200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000" i="1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Therefore. . .</a:t>
            </a:r>
            <a:endParaRPr lang="en-US" sz="6000" i="1" dirty="0">
              <a:solidFill>
                <a:srgbClr val="FFFF00"/>
              </a:solidFill>
              <a:latin typeface="Times New Roman" pitchFamily="-103" charset="0"/>
            </a:endParaRPr>
          </a:p>
        </p:txBody>
      </p:sp>
      <p:pic>
        <p:nvPicPr>
          <p:cNvPr id="7" name="Picture 6" descr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048000"/>
            <a:ext cx="36576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366838"/>
            <a:ext cx="3657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0" y="31273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>
                <a:solidFill>
                  <a:schemeClr val="bg2"/>
                </a:solidFill>
                <a:latin typeface="Times New Roman" pitchFamily="-108" charset="0"/>
              </a:rPr>
              <a:t>The Music Skills Practice Room is. . .</a:t>
            </a:r>
            <a:endParaRPr lang="en-US" sz="4000">
              <a:latin typeface="Times New Roman" pitchFamily="-108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928688" y="942975"/>
            <a:ext cx="70437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>
                <a:solidFill>
                  <a:schemeClr val="bg2"/>
                </a:solidFill>
                <a:latin typeface="Times New Roman" pitchFamily="-108" charset="0"/>
              </a:rPr>
              <a:t>The </a:t>
            </a:r>
            <a:r>
              <a:rPr lang="en-US" sz="4400" b="1" u="sng">
                <a:solidFill>
                  <a:schemeClr val="bg2"/>
                </a:solidFill>
                <a:latin typeface="Times New Roman" pitchFamily="-108" charset="0"/>
              </a:rPr>
              <a:t>Life Skills</a:t>
            </a:r>
            <a:r>
              <a:rPr lang="en-US" sz="4400">
                <a:solidFill>
                  <a:schemeClr val="bg2"/>
                </a:solidFill>
                <a:latin typeface="Times New Roman" pitchFamily="-108" charset="0"/>
              </a:rPr>
              <a:t> Practice Room</a:t>
            </a:r>
            <a:endParaRPr lang="en-US" sz="4400">
              <a:latin typeface="Times New Roman" pitchFamily="-108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04800" y="1828800"/>
            <a:ext cx="7596188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sz="3600" b="1" dirty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1.  Critical Thinking. . .</a:t>
            </a:r>
            <a:endParaRPr lang="en-US" sz="3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8" charset="0"/>
            </a:endParaRPr>
          </a:p>
          <a:p>
            <a:pPr algn="l">
              <a:defRPr/>
            </a:pPr>
            <a:endParaRPr lang="en-US" sz="2000" dirty="0">
              <a:latin typeface="Times New Roman" pitchFamily="-108" charset="0"/>
            </a:endParaRPr>
          </a:p>
          <a:p>
            <a:pPr lvl="1" algn="l">
              <a:defRPr/>
            </a:pPr>
            <a:r>
              <a:rPr lang="en-US" sz="3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Ability to reason effectively and solve </a:t>
            </a:r>
          </a:p>
          <a:p>
            <a:pPr lvl="1" algn="l">
              <a:defRPr/>
            </a:pPr>
            <a:r>
              <a:rPr lang="en-US" sz="3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problems</a:t>
            </a:r>
          </a:p>
          <a:p>
            <a:pPr lvl="1" algn="l">
              <a:defRPr/>
            </a:pPr>
            <a:endParaRPr lang="en-US" sz="3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8" charset="0"/>
            </a:endParaRPr>
          </a:p>
          <a:p>
            <a:pPr lvl="1" algn="l">
              <a:defRPr/>
            </a:pPr>
            <a:r>
              <a:rPr lang="en-US" sz="3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Ability to analyze how </a:t>
            </a:r>
            <a:r>
              <a:rPr lang="en-US" sz="3200" u="sng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parts</a:t>
            </a:r>
            <a:r>
              <a:rPr lang="en-US" sz="3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 of a whole </a:t>
            </a:r>
          </a:p>
          <a:p>
            <a:pPr lvl="1" algn="l">
              <a:defRPr/>
            </a:pPr>
            <a:r>
              <a:rPr lang="en-US" sz="3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interact with each other to produce overall </a:t>
            </a:r>
          </a:p>
          <a:p>
            <a:pPr lvl="1" algn="l">
              <a:defRPr/>
            </a:pPr>
            <a:r>
              <a:rPr lang="en-US" sz="3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outcomes in complex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2"/>
                </a:solidFill>
                <a:latin typeface="Times New Roman" pitchFamily="-108" charset="0"/>
              </a:rPr>
              <a:t>The Music Skills Practice Room is. . .</a:t>
            </a:r>
            <a:endParaRPr lang="en-US" sz="3200">
              <a:latin typeface="Times New Roman" pitchFamily="-108" charset="0"/>
            </a:endParaRPr>
          </a:p>
        </p:txBody>
      </p:sp>
      <p:sp>
        <p:nvSpPr>
          <p:cNvPr id="20483" name="Rectangle 1027"/>
          <p:cNvSpPr>
            <a:spLocks noChangeArrowheads="1"/>
          </p:cNvSpPr>
          <p:nvPr/>
        </p:nvSpPr>
        <p:spPr bwMode="auto">
          <a:xfrm>
            <a:off x="1836738" y="630238"/>
            <a:ext cx="5221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2"/>
                </a:solidFill>
                <a:latin typeface="Times New Roman" pitchFamily="-108" charset="0"/>
              </a:rPr>
              <a:t>The </a:t>
            </a:r>
            <a:r>
              <a:rPr lang="en-US" sz="3200" b="1" u="sng">
                <a:solidFill>
                  <a:schemeClr val="bg2"/>
                </a:solidFill>
                <a:latin typeface="Times New Roman" pitchFamily="-108" charset="0"/>
              </a:rPr>
              <a:t>Life Skills</a:t>
            </a:r>
            <a:r>
              <a:rPr lang="en-US" sz="3200">
                <a:solidFill>
                  <a:schemeClr val="bg2"/>
                </a:solidFill>
                <a:latin typeface="Times New Roman" pitchFamily="-108" charset="0"/>
              </a:rPr>
              <a:t> Practice Room</a:t>
            </a:r>
            <a:endParaRPr lang="en-US" sz="3200">
              <a:latin typeface="Times New Roman" pitchFamily="-108" charset="0"/>
            </a:endParaRPr>
          </a:p>
        </p:txBody>
      </p:sp>
      <p:sp>
        <p:nvSpPr>
          <p:cNvPr id="20484" name="Rectangle 1028"/>
          <p:cNvSpPr>
            <a:spLocks noChangeArrowheads="1"/>
          </p:cNvSpPr>
          <p:nvPr/>
        </p:nvSpPr>
        <p:spPr bwMode="auto">
          <a:xfrm>
            <a:off x="0" y="114300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Problem Solving</a:t>
            </a:r>
            <a:r>
              <a:rPr lang="en-US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:</a:t>
            </a: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 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Ability to solve problems creatively.</a:t>
            </a:r>
            <a:endParaRPr lang="en-US" sz="44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08" charset="0"/>
            </a:endParaRPr>
          </a:p>
          <a:p>
            <a:pPr algn="l"/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  </a:t>
            </a:r>
            <a:r>
              <a:rPr lang="en-US" sz="44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Example: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Having trouble getting people to turn</a:t>
            </a:r>
            <a:endParaRPr lang="en-US" sz="44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08" charset="0"/>
            </a:endParaRPr>
          </a:p>
          <a:p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o</a:t>
            </a: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ff </a:t>
            </a: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cell phones, pagers, etc.,</a:t>
            </a: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 </a:t>
            </a: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during concerts</a:t>
            </a: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? </a:t>
            </a: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 </a:t>
            </a: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Here’s </a:t>
            </a: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one</a:t>
            </a: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 </a:t>
            </a:r>
            <a:r>
              <a:rPr lang="en-US" sz="4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PROBLEM SOLVED!!!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08" charset="0"/>
            </a:endParaRPr>
          </a:p>
        </p:txBody>
      </p:sp>
      <p:pic>
        <p:nvPicPr>
          <p:cNvPr id="6" name="Picture 5" descr="Bass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68323"/>
            <a:ext cx="8610600" cy="611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2"/>
                </a:solidFill>
                <a:latin typeface="Times New Roman" pitchFamily="-108" charset="0"/>
              </a:rPr>
              <a:t>The Music Skills Practice Room is. . .</a:t>
            </a:r>
            <a:endParaRPr lang="en-US" sz="3200">
              <a:latin typeface="Times New Roman" pitchFamily="-10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836738" y="630238"/>
            <a:ext cx="5221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2"/>
                </a:solidFill>
                <a:latin typeface="Times New Roman" pitchFamily="-108" charset="0"/>
              </a:rPr>
              <a:t>The </a:t>
            </a:r>
            <a:r>
              <a:rPr lang="en-US" sz="3200" b="1" u="sng">
                <a:solidFill>
                  <a:schemeClr val="bg2"/>
                </a:solidFill>
                <a:latin typeface="Times New Roman" pitchFamily="-108" charset="0"/>
              </a:rPr>
              <a:t>Life Skills</a:t>
            </a:r>
            <a:r>
              <a:rPr lang="en-US" sz="3200">
                <a:solidFill>
                  <a:schemeClr val="bg2"/>
                </a:solidFill>
                <a:latin typeface="Times New Roman" pitchFamily="-108" charset="0"/>
              </a:rPr>
              <a:t> Practice Room</a:t>
            </a:r>
            <a:endParaRPr lang="en-US" sz="3200">
              <a:latin typeface="Times New Roman" pitchFamily="-10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04800" y="1371600"/>
            <a:ext cx="8382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2.  Communication. . .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08" charset="0"/>
            </a:endParaRPr>
          </a:p>
          <a:p>
            <a:pPr algn="l"/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08" charset="0"/>
            </a:endParaRPr>
          </a:p>
          <a:p>
            <a:pPr lvl="1" algn="l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Ability to express </a:t>
            </a:r>
          </a:p>
          <a:p>
            <a:pPr lvl="1" algn="l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thoughts effectively </a:t>
            </a:r>
          </a:p>
          <a:p>
            <a:pPr lvl="1" algn="l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with others -- </a:t>
            </a:r>
          </a:p>
          <a:p>
            <a:pPr lvl="1" algn="l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both verbally and </a:t>
            </a:r>
          </a:p>
          <a:p>
            <a:pPr lvl="1" algn="l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non-verbally</a:t>
            </a:r>
          </a:p>
          <a:p>
            <a:pPr lvl="1" algn="l"/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08" charset="0"/>
            </a:endParaRPr>
          </a:p>
          <a:p>
            <a:pPr lvl="1" algn="l"/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08" charset="0"/>
            </a:endParaRPr>
          </a:p>
          <a:p>
            <a:pPr lvl="1" algn="l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Ability to listen effectively</a:t>
            </a:r>
          </a:p>
        </p:txBody>
      </p:sp>
      <p:pic>
        <p:nvPicPr>
          <p:cNvPr id="22533" name="Picture 9" descr="1459055735_3480b4050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86000"/>
            <a:ext cx="411480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2"/>
                </a:solidFill>
                <a:latin typeface="Times New Roman" pitchFamily="-108" charset="0"/>
              </a:rPr>
              <a:t>The Music Skills Practice Room is. . .</a:t>
            </a:r>
            <a:endParaRPr lang="en-US" sz="3200">
              <a:latin typeface="Times New Roman" pitchFamily="-10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836738" y="630238"/>
            <a:ext cx="5221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2"/>
                </a:solidFill>
                <a:latin typeface="Times New Roman" pitchFamily="-108" charset="0"/>
              </a:rPr>
              <a:t>The </a:t>
            </a:r>
            <a:r>
              <a:rPr lang="en-US" sz="3200" b="1" u="sng">
                <a:solidFill>
                  <a:schemeClr val="bg2"/>
                </a:solidFill>
                <a:latin typeface="Times New Roman" pitchFamily="-108" charset="0"/>
              </a:rPr>
              <a:t>Life Skills</a:t>
            </a:r>
            <a:r>
              <a:rPr lang="en-US" sz="3200">
                <a:solidFill>
                  <a:schemeClr val="bg2"/>
                </a:solidFill>
                <a:latin typeface="Times New Roman" pitchFamily="-108" charset="0"/>
              </a:rPr>
              <a:t> Practice Room</a:t>
            </a:r>
            <a:endParaRPr lang="en-US" sz="3200">
              <a:latin typeface="Times New Roman" pitchFamily="-10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04800" y="1143000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Result-driven Communication</a:t>
            </a:r>
            <a:r>
              <a:rPr lang="en-US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. . .</a:t>
            </a:r>
            <a:endParaRPr lang="en-US" sz="44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08" charset="0"/>
            </a:endParaRPr>
          </a:p>
          <a:p>
            <a:pPr algn="l"/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08" charset="0"/>
            </a:endParaRPr>
          </a:p>
        </p:txBody>
      </p:sp>
      <p:pic>
        <p:nvPicPr>
          <p:cNvPr id="6" name="Slide 4 Result-driven Communication copy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19200" y="1828800"/>
            <a:ext cx="67056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2"/>
                </a:solidFill>
                <a:latin typeface="Times New Roman" pitchFamily="-108" charset="0"/>
              </a:rPr>
              <a:t>The Music Skills Practice Room is. . .</a:t>
            </a:r>
            <a:endParaRPr lang="en-US" sz="3200">
              <a:latin typeface="Times New Roman" pitchFamily="-10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836738" y="630238"/>
            <a:ext cx="5221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2"/>
                </a:solidFill>
                <a:latin typeface="Times New Roman" pitchFamily="-108" charset="0"/>
              </a:rPr>
              <a:t>The </a:t>
            </a:r>
            <a:r>
              <a:rPr lang="en-US" sz="3200" b="1" u="sng">
                <a:solidFill>
                  <a:schemeClr val="bg2"/>
                </a:solidFill>
                <a:latin typeface="Times New Roman" pitchFamily="-108" charset="0"/>
              </a:rPr>
              <a:t>Life Skills</a:t>
            </a:r>
            <a:r>
              <a:rPr lang="en-US" sz="3200">
                <a:solidFill>
                  <a:schemeClr val="bg2"/>
                </a:solidFill>
                <a:latin typeface="Times New Roman" pitchFamily="-108" charset="0"/>
              </a:rPr>
              <a:t> Practice Room</a:t>
            </a:r>
            <a:endParaRPr lang="en-US" sz="3200">
              <a:latin typeface="Times New Roman" pitchFamily="-10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04800" y="1600200"/>
            <a:ext cx="8382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sz="4400" b="1" dirty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3.  </a:t>
            </a:r>
            <a:r>
              <a:rPr lang="en-US" sz="4400" b="1" dirty="0" smtClean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Collaboration/Teamwork. </a:t>
            </a:r>
            <a:r>
              <a:rPr lang="en-US" sz="4400" b="1" dirty="0">
                <a:solidFill>
                  <a:schemeClr val="hlink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. .</a:t>
            </a:r>
            <a:endParaRPr lang="en-US" sz="4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8" charset="0"/>
            </a:endParaRPr>
          </a:p>
          <a:p>
            <a:pPr algn="l">
              <a:defRPr/>
            </a:pPr>
            <a:endParaRPr lang="en-US" sz="2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8" charset="0"/>
            </a:endParaRPr>
          </a:p>
          <a:p>
            <a:pPr lvl="1" algn="l">
              <a:defRPr/>
            </a:pPr>
            <a:r>
              <a:rPr lang="en-US" sz="3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Ability to work effectively and respectfully</a:t>
            </a:r>
          </a:p>
          <a:p>
            <a:pPr lvl="1" algn="l">
              <a:defRPr/>
            </a:pPr>
            <a:r>
              <a:rPr lang="en-US" sz="3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with </a:t>
            </a:r>
            <a:r>
              <a:rPr lang="en-US" sz="3200" b="1" i="1" u="sng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ALL</a:t>
            </a:r>
            <a:endParaRPr lang="en-US" sz="3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2"/>
                </a:solidFill>
                <a:latin typeface="Times New Roman" pitchFamily="-108" charset="0"/>
              </a:rPr>
              <a:t>The Music Skills Practice Room is. . .</a:t>
            </a:r>
            <a:endParaRPr lang="en-US" sz="3200">
              <a:latin typeface="Times New Roman" pitchFamily="-108" charset="0"/>
            </a:endParaRPr>
          </a:p>
        </p:txBody>
      </p:sp>
      <p:sp>
        <p:nvSpPr>
          <p:cNvPr id="26627" name="Rectangle 1027"/>
          <p:cNvSpPr>
            <a:spLocks noChangeArrowheads="1"/>
          </p:cNvSpPr>
          <p:nvPr/>
        </p:nvSpPr>
        <p:spPr bwMode="auto">
          <a:xfrm>
            <a:off x="1836738" y="630238"/>
            <a:ext cx="5221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2"/>
                </a:solidFill>
                <a:latin typeface="Times New Roman" pitchFamily="-108" charset="0"/>
              </a:rPr>
              <a:t>The </a:t>
            </a:r>
            <a:r>
              <a:rPr lang="en-US" sz="3200" b="1" u="sng">
                <a:solidFill>
                  <a:schemeClr val="bg2"/>
                </a:solidFill>
                <a:latin typeface="Times New Roman" pitchFamily="-108" charset="0"/>
              </a:rPr>
              <a:t>Life Skills</a:t>
            </a:r>
            <a:r>
              <a:rPr lang="en-US" sz="3200">
                <a:solidFill>
                  <a:schemeClr val="bg2"/>
                </a:solidFill>
                <a:latin typeface="Times New Roman" pitchFamily="-108" charset="0"/>
              </a:rPr>
              <a:t> Practice Room</a:t>
            </a:r>
            <a:endParaRPr lang="en-US" sz="3200">
              <a:latin typeface="Times New Roman" pitchFamily="-108" charset="0"/>
            </a:endParaRPr>
          </a:p>
        </p:txBody>
      </p:sp>
      <p:sp>
        <p:nvSpPr>
          <p:cNvPr id="26628" name="Rectangle 1028"/>
          <p:cNvSpPr>
            <a:spLocks noChangeArrowheads="1"/>
          </p:cNvSpPr>
          <p:nvPr/>
        </p:nvSpPr>
        <p:spPr bwMode="auto">
          <a:xfrm>
            <a:off x="0" y="116205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3.  Collaboration/Teamwork</a:t>
            </a:r>
            <a:r>
              <a:rPr lang="en-US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:</a:t>
            </a: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Effective when </a:t>
            </a:r>
            <a:r>
              <a:rPr lang="en-US" sz="28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EVERYONE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rPr>
              <a:t> does their job.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08" charset="0"/>
            </a:endParaRPr>
          </a:p>
        </p:txBody>
      </p:sp>
      <p:pic>
        <p:nvPicPr>
          <p:cNvPr id="5" name="Ohio State Marching Band_ Running Horse (video game tribute)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" y="2362200"/>
            <a:ext cx="7992530" cy="449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Calm Seas">
  <a:themeElements>
    <a:clrScheme name="Calm Seas 1">
      <a:dk1>
        <a:srgbClr val="010199"/>
      </a:dk1>
      <a:lt1>
        <a:srgbClr val="FFFFFF"/>
      </a:lt1>
      <a:dk2>
        <a:srgbClr val="A2B3DD"/>
      </a:dk2>
      <a:lt2>
        <a:srgbClr val="FFFFFF"/>
      </a:lt2>
      <a:accent1>
        <a:srgbClr val="33CCCC"/>
      </a:accent1>
      <a:accent2>
        <a:srgbClr val="00C600"/>
      </a:accent2>
      <a:accent3>
        <a:srgbClr val="CED6EB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Calm Seas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lm Seas 1">
        <a:dk1>
          <a:srgbClr val="010199"/>
        </a:dk1>
        <a:lt1>
          <a:srgbClr val="FFFFFF"/>
        </a:lt1>
        <a:dk2>
          <a:srgbClr val="A2B3DD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CED6E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2">
        <a:dk1>
          <a:srgbClr val="000066"/>
        </a:dk1>
        <a:lt1>
          <a:srgbClr val="FFFFFF"/>
        </a:lt1>
        <a:dk2>
          <a:srgbClr val="A2B3DD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CED6EB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3">
        <a:dk1>
          <a:srgbClr val="000000"/>
        </a:dk1>
        <a:lt1>
          <a:srgbClr val="FFFFFF"/>
        </a:lt1>
        <a:dk2>
          <a:srgbClr val="A2B3DD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CED6EB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4">
        <a:dk1>
          <a:srgbClr val="003366"/>
        </a:dk1>
        <a:lt1>
          <a:srgbClr val="FFFFFF"/>
        </a:lt1>
        <a:dk2>
          <a:srgbClr val="A2B3DD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CED6EB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2004:Templates:Presentations:Designs:Calm Seas</Template>
  <TotalTime>546</TotalTime>
  <Words>811</Words>
  <Application>Microsoft Macintosh PowerPoint</Application>
  <PresentationFormat>On-screen Show (4:3)</PresentationFormat>
  <Paragraphs>176</Paragraphs>
  <Slides>26</Slides>
  <Notes>26</Notes>
  <HiddenSlides>0</HiddenSlides>
  <MMClips>7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Calm Seas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Music Education Consultants,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Marcia Neel</dc:creator>
  <cp:lastModifiedBy>Marcia Neel</cp:lastModifiedBy>
  <cp:revision>172</cp:revision>
  <dcterms:created xsi:type="dcterms:W3CDTF">2015-01-15T21:03:34Z</dcterms:created>
  <dcterms:modified xsi:type="dcterms:W3CDTF">2015-01-15T21:04:43Z</dcterms:modified>
</cp:coreProperties>
</file>