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59"/>
  </p:notesMasterIdLst>
  <p:sldIdLst>
    <p:sldId id="256" r:id="rId2"/>
    <p:sldId id="263" r:id="rId3"/>
    <p:sldId id="402" r:id="rId4"/>
    <p:sldId id="403" r:id="rId5"/>
    <p:sldId id="259" r:id="rId6"/>
    <p:sldId id="401" r:id="rId7"/>
    <p:sldId id="391" r:id="rId8"/>
    <p:sldId id="397" r:id="rId9"/>
    <p:sldId id="398" r:id="rId10"/>
    <p:sldId id="404" r:id="rId11"/>
    <p:sldId id="399" r:id="rId12"/>
    <p:sldId id="412" r:id="rId13"/>
    <p:sldId id="413" r:id="rId14"/>
    <p:sldId id="414" r:id="rId15"/>
    <p:sldId id="415" r:id="rId16"/>
    <p:sldId id="416" r:id="rId17"/>
    <p:sldId id="417" r:id="rId18"/>
    <p:sldId id="422" r:id="rId19"/>
    <p:sldId id="418" r:id="rId20"/>
    <p:sldId id="419" r:id="rId21"/>
    <p:sldId id="431" r:id="rId22"/>
    <p:sldId id="421" r:id="rId23"/>
    <p:sldId id="396" r:id="rId24"/>
    <p:sldId id="264" r:id="rId25"/>
    <p:sldId id="432" r:id="rId26"/>
    <p:sldId id="423" r:id="rId27"/>
    <p:sldId id="405" r:id="rId28"/>
    <p:sldId id="334" r:id="rId29"/>
    <p:sldId id="342" r:id="rId30"/>
    <p:sldId id="343" r:id="rId31"/>
    <p:sldId id="344" r:id="rId32"/>
    <p:sldId id="345" r:id="rId33"/>
    <p:sldId id="347" r:id="rId34"/>
    <p:sldId id="368" r:id="rId35"/>
    <p:sldId id="369" r:id="rId36"/>
    <p:sldId id="377" r:id="rId37"/>
    <p:sldId id="357" r:id="rId38"/>
    <p:sldId id="358" r:id="rId39"/>
    <p:sldId id="366" r:id="rId40"/>
    <p:sldId id="359" r:id="rId41"/>
    <p:sldId id="346" r:id="rId42"/>
    <p:sldId id="365" r:id="rId43"/>
    <p:sldId id="380" r:id="rId44"/>
    <p:sldId id="383" r:id="rId45"/>
    <p:sldId id="350" r:id="rId46"/>
    <p:sldId id="426" r:id="rId47"/>
    <p:sldId id="425" r:id="rId48"/>
    <p:sldId id="407" r:id="rId49"/>
    <p:sldId id="427" r:id="rId50"/>
    <p:sldId id="429" r:id="rId51"/>
    <p:sldId id="408" r:id="rId52"/>
    <p:sldId id="409" r:id="rId53"/>
    <p:sldId id="410" r:id="rId54"/>
    <p:sldId id="433" r:id="rId55"/>
    <p:sldId id="400" r:id="rId56"/>
    <p:sldId id="411" r:id="rId57"/>
    <p:sldId id="258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2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B28A3-358A-F64C-A903-12ADC9BB77DC}" type="datetimeFigureOut">
              <a:rPr lang="en-US" smtClean="0"/>
              <a:pPr/>
              <a:t>3/24/19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EC521-D727-F747-A268-6329D96DA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83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D09CA-963B-2B40-B397-71E9B1C07EE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7691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9990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668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5108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2930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226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7292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5737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1033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0549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4417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D09CA-963B-2B40-B397-71E9B1C07EE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3689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8335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35139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10721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4514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D09CA-963B-2B40-B397-71E9B1C07EE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4332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101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1012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9162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8369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1832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819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206876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3/24/19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5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8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4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5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8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2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4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3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3/24/19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3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3/24/19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945" y="5876413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725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35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050" kern="1200" spc="-9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14" y="2493960"/>
            <a:ext cx="4618258" cy="212251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Marcia Neel </a:t>
            </a:r>
            <a:b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US" sz="3600" dirty="0">
                <a:latin typeface="High Tower Text" panose="02040502050506030303" pitchFamily="18" charset="0"/>
              </a:rPr>
            </a:br>
            <a:r>
              <a:rPr lang="en-US" sz="3600" dirty="0">
                <a:latin typeface="High Tower Text" panose="02040502050506030303" pitchFamily="18" charset="0"/>
              </a:rPr>
              <a:t>        </a:t>
            </a:r>
            <a:br>
              <a:rPr lang="en-US" sz="3600" dirty="0">
                <a:latin typeface="High Tower Text" panose="02040502050506030303" pitchFamily="18" charset="0"/>
              </a:rPr>
            </a:b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Master Educator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999" y="2479074"/>
            <a:ext cx="2510227" cy="2510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55" y="3370289"/>
            <a:ext cx="2002568" cy="529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321" t="-1" r="486" b="-69"/>
          <a:stretch/>
        </p:blipFill>
        <p:spPr>
          <a:xfrm>
            <a:off x="-38747" y="5289963"/>
            <a:ext cx="9221495" cy="990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25C4B2-F223-9C41-A93F-9AFAA6CABFB7}"/>
              </a:ext>
            </a:extLst>
          </p:cNvPr>
          <p:cNvSpPr txBox="1"/>
          <p:nvPr/>
        </p:nvSpPr>
        <p:spPr>
          <a:xfrm>
            <a:off x="0" y="13707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800" dirty="0">
                <a:solidFill>
                  <a:srgbClr val="FFFF00"/>
                </a:solidFill>
              </a:rPr>
              <a:t>Crossing Over to the </a:t>
            </a:r>
          </a:p>
          <a:p>
            <a:pPr lvl="1" algn="ctr"/>
            <a:r>
              <a:rPr lang="en-US" sz="4800" dirty="0">
                <a:solidFill>
                  <a:srgbClr val="FFFF00"/>
                </a:solidFill>
              </a:rPr>
              <a:t>Other Side of the Podium: </a:t>
            </a:r>
          </a:p>
          <a:p>
            <a:pPr lvl="1" algn="ctr"/>
            <a:r>
              <a:rPr lang="en-US" sz="4800" i="1" dirty="0">
                <a:solidFill>
                  <a:srgbClr val="FFFF00"/>
                </a:solidFill>
              </a:rPr>
              <a:t>Lessons in Body Language </a:t>
            </a:r>
          </a:p>
          <a:p>
            <a:pPr lvl="1" algn="ctr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76898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E437638-E86C-41B1-BC86-6F186CB35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198863" y="782824"/>
            <a:ext cx="4723549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am I Thinking?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72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8D0A7F8-EF8B-134B-963A-CE3E4B8E6E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r="14180"/>
          <a:stretch/>
        </p:blipFill>
        <p:spPr>
          <a:xfrm>
            <a:off x="-7716" y="10"/>
            <a:ext cx="3471005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11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9361BDC-A9D1-4FFF-8FA2-ABE8B874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47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49778" y="770467"/>
            <a:ext cx="2805203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spc="-12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Notice a Common Element?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5200" spc="-12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5200" spc="-12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5D53C8F-829B-4140-9360-DF814B8DA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9675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187DBCE5-81C7-E14E-89F7-118365069E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1" r="2" b="2"/>
          <a:stretch/>
        </p:blipFill>
        <p:spPr>
          <a:xfrm>
            <a:off x="0" y="0"/>
            <a:ext cx="3021078" cy="3948949"/>
          </a:xfrm>
          <a:prstGeom prst="rect">
            <a:avLst/>
          </a:prstGeom>
        </p:spPr>
      </p:pic>
      <p:pic>
        <p:nvPicPr>
          <p:cNvPr id="7" name="Picture 6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1E3854F4-7775-394F-98EC-4E37EE5C4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4" r="26653" b="-2"/>
          <a:stretch/>
        </p:blipFill>
        <p:spPr>
          <a:xfrm>
            <a:off x="3147202" y="2989780"/>
            <a:ext cx="2316343" cy="3873357"/>
          </a:xfrm>
          <a:prstGeom prst="rect">
            <a:avLst/>
          </a:prstGeom>
        </p:spPr>
      </p:pic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F730E91-1FEC-364C-BC2F-1E2B369360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0" r="-5" b="17784"/>
          <a:stretch/>
        </p:blipFill>
        <p:spPr>
          <a:xfrm>
            <a:off x="-9" y="4123267"/>
            <a:ext cx="3021077" cy="2734733"/>
          </a:xfrm>
          <a:prstGeom prst="rect">
            <a:avLst/>
          </a:prstGeom>
        </p:spPr>
      </p:pic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6BA5BF43-29BB-3041-93FE-D2FED76EDF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7" r="15752" b="4"/>
          <a:stretch/>
        </p:blipFill>
        <p:spPr>
          <a:xfrm>
            <a:off x="3147195" y="1"/>
            <a:ext cx="2316342" cy="280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43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31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49778" y="770467"/>
            <a:ext cx="2805203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feeling?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icture containing person, indoor, child, wall&#10;&#10;Description automatically generated">
            <a:extLst>
              <a:ext uri="{FF2B5EF4-FFF2-40B4-BE49-F238E27FC236}">
                <a16:creationId xmlns:a16="http://schemas.microsoft.com/office/drawing/2014/main" id="{C39F4781-B638-BA41-9DC2-7E947F90BF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r="9113" b="-1"/>
          <a:stretch/>
        </p:blipFill>
        <p:spPr>
          <a:xfrm>
            <a:off x="-7715" y="10"/>
            <a:ext cx="5664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79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3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49778" y="770467"/>
            <a:ext cx="2805203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feeling?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spc="-12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2B31DBC-E855-D043-B8AA-CAFF436EF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8" r="20538"/>
          <a:stretch/>
        </p:blipFill>
        <p:spPr>
          <a:xfrm>
            <a:off x="-7715" y="10"/>
            <a:ext cx="5664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03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4995BF0-8E87-4ECF-904C-D047955C1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rgbClr val="A36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1643448" y="5435390"/>
            <a:ext cx="8192729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3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feeling?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63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C4336C5C-2B5D-C84B-BE79-B299F2B0E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2" b="26045"/>
          <a:stretch/>
        </p:blipFill>
        <p:spPr>
          <a:xfrm>
            <a:off x="20" y="10"/>
            <a:ext cx="9143980" cy="424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16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DAFA9A5-03CC-4F94-B964-70682CDB0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84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2628" y="770467"/>
            <a:ext cx="2600288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spc="-12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feeling?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5200" spc="-12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3B36B60-731F-409B-A240-BBF521AB7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F4934-0E64-6645-A20E-473FE920F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90" y="1953471"/>
            <a:ext cx="4699512" cy="259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86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B1526F3-30FD-4274-86F5-E1D2F7451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1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3901965" y="4665605"/>
            <a:ext cx="4979105" cy="1292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are the common facial elements?</a:t>
            </a:r>
          </a:p>
        </p:txBody>
      </p:sp>
      <p:pic>
        <p:nvPicPr>
          <p:cNvPr id="5" name="Picture 4" descr="A picture containing person, indoor, child, wall&#10;&#10;Description automatically generated">
            <a:extLst>
              <a:ext uri="{FF2B5EF4-FFF2-40B4-BE49-F238E27FC236}">
                <a16:creationId xmlns:a16="http://schemas.microsoft.com/office/drawing/2014/main" id="{D1AACD84-E56F-9346-A8FB-312209B6B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4" r="8839" b="-3"/>
          <a:stretch/>
        </p:blipFill>
        <p:spPr>
          <a:xfrm>
            <a:off x="20" y="1"/>
            <a:ext cx="3636208" cy="4359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009F8-6B7B-344E-8CED-8A88969408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24563" b="-2"/>
          <a:stretch/>
        </p:blipFill>
        <p:spPr>
          <a:xfrm>
            <a:off x="3729036" y="-1"/>
            <a:ext cx="5412677" cy="4359440"/>
          </a:xfrm>
          <a:prstGeom prst="rect">
            <a:avLst/>
          </a:prstGeom>
        </p:spPr>
      </p:pic>
      <p:pic>
        <p:nvPicPr>
          <p:cNvPr id="9" name="Picture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6C266FB-FB6C-8E40-A0E5-0A9FCF0CD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0" r="24604" b="4"/>
          <a:stretch/>
        </p:blipFill>
        <p:spPr>
          <a:xfrm>
            <a:off x="20" y="4472610"/>
            <a:ext cx="1678648" cy="2385390"/>
          </a:xfrm>
          <a:prstGeom prst="rect">
            <a:avLst/>
          </a:prstGeom>
        </p:spPr>
      </p:pic>
      <p:pic>
        <p:nvPicPr>
          <p:cNvPr id="7" name="Picture 6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B62ED14A-FA9D-4840-828B-78008A7397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r="34273" b="-1"/>
          <a:stretch/>
        </p:blipFill>
        <p:spPr>
          <a:xfrm>
            <a:off x="1770048" y="4472610"/>
            <a:ext cx="1866180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97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E437638-E86C-41B1-BC86-6F186CB35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53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3852873" y="1413018"/>
            <a:ext cx="4723549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making you feel right now?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88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B6411C57-9072-3643-B5A2-EDB4FB726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7" r="16967"/>
          <a:stretch/>
        </p:blipFill>
        <p:spPr>
          <a:xfrm>
            <a:off x="-7716" y="10"/>
            <a:ext cx="3471005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65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880C9AFC-068C-0C48-8FEF-7CDDCC82D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3" r="6146" b="9091"/>
          <a:stretch/>
        </p:blipFill>
        <p:spPr>
          <a:xfrm>
            <a:off x="20" y="10"/>
            <a:ext cx="9138521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2EB28C3-D8CB-4682-9EDD-CDD8AF62D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4200" y="0"/>
            <a:ext cx="3475155" cy="6858000"/>
          </a:xfrm>
          <a:prstGeom prst="rect">
            <a:avLst/>
          </a:prstGeom>
          <a:solidFill>
            <a:srgbClr val="5E5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29312" y="770467"/>
            <a:ext cx="2877849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making you feel right now?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spc="-12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5367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4995BF0-8E87-4ECF-904C-D047955C1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rgbClr val="563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7200" y="4385066"/>
            <a:ext cx="8192729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making you feel right now?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400" kern="1200" spc="-12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EDC83B3-BCAF-214F-800F-6370BB78C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0"/>
          <a:stretch/>
        </p:blipFill>
        <p:spPr>
          <a:xfrm>
            <a:off x="20" y="10"/>
            <a:ext cx="9143980" cy="424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19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-53412" y="659328"/>
            <a:ext cx="86868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1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Ability to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listen</a:t>
            </a:r>
            <a:r>
              <a:rPr lang="en-US" sz="4000" dirty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lvl="1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effectively</a:t>
            </a:r>
          </a:p>
          <a:p>
            <a:pPr lvl="1" algn="l"/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1"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Ability to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express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lvl="1" algn="l"/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thoughts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effectively </a:t>
            </a:r>
          </a:p>
          <a:p>
            <a:pPr lvl="1"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with others – </a:t>
            </a:r>
          </a:p>
          <a:p>
            <a:pPr lvl="1"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both verbally </a:t>
            </a:r>
            <a:r>
              <a:rPr lang="en-US" sz="4000" b="1" i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and </a:t>
            </a:r>
          </a:p>
          <a:p>
            <a:pPr lvl="1" algn="l"/>
            <a:r>
              <a:rPr lang="en-US" sz="4000" b="1" i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non-verbally</a:t>
            </a:r>
          </a:p>
          <a:p>
            <a:pPr lvl="1" algn="l"/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1" algn="l"/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6629" name="Picture 9" descr="1459055735_3480b4050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7286" y="1527681"/>
            <a:ext cx="4303907" cy="345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9DC751-9C9E-B94C-A751-76CB5A2F8A67}"/>
              </a:ext>
            </a:extLst>
          </p:cNvPr>
          <p:cNvSpPr txBox="1"/>
          <p:nvPr/>
        </p:nvSpPr>
        <p:spPr>
          <a:xfrm>
            <a:off x="-24713" y="159388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Communication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4899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674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49778" y="770467"/>
            <a:ext cx="2805203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making you feel right now?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spc="-12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A6363895-F887-D74A-B526-2BDB76254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8" r="18333"/>
          <a:stretch/>
        </p:blipFill>
        <p:spPr>
          <a:xfrm>
            <a:off x="-7715" y="10"/>
            <a:ext cx="5664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7200" y="4385066"/>
            <a:ext cx="8192729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making you feel right now?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2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5DA4D82-3ED1-B849-B1C7-79620000D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3" r="-2" b="25833"/>
          <a:stretch/>
        </p:blipFill>
        <p:spPr>
          <a:xfrm>
            <a:off x="476592" y="640080"/>
            <a:ext cx="8187348" cy="360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57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49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345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49778" y="770467"/>
            <a:ext cx="2805203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making you feel right now?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erson holding a computer&#10;&#10;Description automatically generated">
            <a:extLst>
              <a:ext uri="{FF2B5EF4-FFF2-40B4-BE49-F238E27FC236}">
                <a16:creationId xmlns:a16="http://schemas.microsoft.com/office/drawing/2014/main" id="{E0E74A3D-21C1-6447-A5D2-F5BE2120B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6" r="24478"/>
          <a:stretch/>
        </p:blipFill>
        <p:spPr>
          <a:xfrm>
            <a:off x="-7715" y="10"/>
            <a:ext cx="5664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96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8042" y="1085275"/>
            <a:ext cx="868595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Command authority in the classroom by: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Speaking with purpose which helps to produce the desired result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Using a loud, clear and enthusiastic voice to convey confidence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6A296-0D6A-D44E-96F3-69901118A1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389" y="3735186"/>
            <a:ext cx="4979773" cy="371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5707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>
              <a:buFont typeface="Arial" pitchFamily="-104" charset="0"/>
              <a:buNone/>
            </a:pPr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Result-driven Communication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EDA971-4933-6F4B-971B-1E02E5D21BFA}"/>
              </a:ext>
            </a:extLst>
          </p:cNvPr>
          <p:cNvSpPr txBox="1"/>
          <p:nvPr/>
        </p:nvSpPr>
        <p:spPr>
          <a:xfrm>
            <a:off x="340777" y="735105"/>
            <a:ext cx="84624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Precise communication at the right place </a:t>
            </a:r>
          </a:p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and the right time is a guarantee for success.</a:t>
            </a:r>
          </a:p>
          <a:p>
            <a:pPr algn="ctr"/>
            <a:endParaRPr lang="en-US" sz="3600" i="1" dirty="0"/>
          </a:p>
        </p:txBody>
      </p:sp>
      <p:pic>
        <p:nvPicPr>
          <p:cNvPr id="5" name="Picture 4" descr="Screen Shot 2019-03-23 at 9.08.1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6" y="2255079"/>
            <a:ext cx="7156082" cy="390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28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5707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>
              <a:buFont typeface="Arial" pitchFamily="-104" charset="0"/>
              <a:buNone/>
            </a:pPr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Result-driven Communication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EDA971-4933-6F4B-971B-1E02E5D21BFA}"/>
              </a:ext>
            </a:extLst>
          </p:cNvPr>
          <p:cNvSpPr txBox="1"/>
          <p:nvPr/>
        </p:nvSpPr>
        <p:spPr>
          <a:xfrm>
            <a:off x="340777" y="735105"/>
            <a:ext cx="84624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Precise communication at the right place </a:t>
            </a:r>
          </a:p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and the right time is a guarantee for success.</a:t>
            </a:r>
          </a:p>
          <a:p>
            <a:pPr algn="ctr"/>
            <a:endParaRPr lang="en-US" sz="3600" i="1" dirty="0"/>
          </a:p>
        </p:txBody>
      </p:sp>
      <p:pic>
        <p:nvPicPr>
          <p:cNvPr id="3" name="Result-driven Communication copy.mp4">
            <a:hlinkClick r:id="" action="ppaction://media"/>
            <a:extLst>
              <a:ext uri="{FF2B5EF4-FFF2-40B4-BE49-F238E27FC236}">
                <a16:creationId xmlns:a16="http://schemas.microsoft.com/office/drawing/2014/main" id="{3DAEA300-ECE0-5646-BB12-E72A28B86414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982" y="1983260"/>
            <a:ext cx="658203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2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FD8598-76DF-4F25-98DC-C96298A9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45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7200" y="4385066"/>
            <a:ext cx="8192729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ctr"/>
            <a:r>
              <a:rPr lang="en-US" sz="5400" dirty="0"/>
              <a:t>Using a loud, clear and enthusiastic voice conveys confidence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6A296-0D6A-D44E-96F3-69901118A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8" r="10984" b="-1"/>
          <a:stretch/>
        </p:blipFill>
        <p:spPr>
          <a:xfrm>
            <a:off x="20" y="10"/>
            <a:ext cx="4571975" cy="4252522"/>
          </a:xfrm>
          <a:prstGeom prst="rect">
            <a:avLst/>
          </a:prstGeom>
        </p:spPr>
      </p:pic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C409867-9C20-B04E-B4C8-E127FB2282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2" r="1141" b="-1"/>
          <a:stretch/>
        </p:blipFill>
        <p:spPr>
          <a:xfrm>
            <a:off x="4571999" y="-681"/>
            <a:ext cx="4572001" cy="425321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244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8042" y="1085275"/>
            <a:ext cx="868595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Command authority in the classroom by: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Looking professional</a:t>
            </a:r>
          </a:p>
          <a:p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  What do clothes have to do with it?</a:t>
            </a:r>
          </a:p>
          <a:p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  Clothes aren’t actions!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129D4-803B-DF45-AC14-63A0A20DCF6C}"/>
              </a:ext>
            </a:extLst>
          </p:cNvPr>
          <p:cNvSpPr txBox="1"/>
          <p:nvPr/>
        </p:nvSpPr>
        <p:spPr>
          <a:xfrm>
            <a:off x="5585080" y="3222712"/>
            <a:ext cx="3360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 …</a:t>
            </a:r>
            <a:r>
              <a:rPr lang="en-US" sz="4000" i="1" dirty="0">
                <a:solidFill>
                  <a:srgbClr val="FFFF00"/>
                </a:solidFill>
              </a:rPr>
              <a:t>or </a:t>
            </a:r>
            <a:r>
              <a:rPr lang="en-US" sz="4000" i="1" u="sng" dirty="0">
                <a:solidFill>
                  <a:srgbClr val="FFFF00"/>
                </a:solidFill>
              </a:rPr>
              <a:t>are</a:t>
            </a:r>
            <a:r>
              <a:rPr lang="en-US" sz="4000" i="1" dirty="0">
                <a:solidFill>
                  <a:srgbClr val="FFFF00"/>
                </a:solidFill>
              </a:rPr>
              <a:t> they?</a:t>
            </a:r>
          </a:p>
          <a:p>
            <a:endParaRPr lang="en-US" sz="4000" dirty="0"/>
          </a:p>
        </p:txBody>
      </p:sp>
      <p:pic>
        <p:nvPicPr>
          <p:cNvPr id="7" name="Picture 6" descr="A bunch of clothes hanging on a rack&#10;&#10;Description automatically generated">
            <a:extLst>
              <a:ext uri="{FF2B5EF4-FFF2-40B4-BE49-F238E27FC236}">
                <a16:creationId xmlns:a16="http://schemas.microsoft.com/office/drawing/2014/main" id="{495C665E-987B-0D4E-AE63-295D76488D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34" y="4239117"/>
            <a:ext cx="3755204" cy="236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1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30731" y="188121"/>
            <a:ext cx="85132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04920" y="175826"/>
            <a:ext cx="25077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CROCKS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160" y="1942448"/>
            <a:ext cx="5194300" cy="363601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11145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Crocks are for the beach – NOT the classroom</a:t>
            </a:r>
          </a:p>
        </p:txBody>
      </p:sp>
    </p:spTree>
    <p:extLst>
      <p:ext uri="{BB962C8B-B14F-4D97-AF65-F5344CB8AC3E}">
        <p14:creationId xmlns:p14="http://schemas.microsoft.com/office/powerpoint/2010/main" val="355683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27839" y="168604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224787" y="153195"/>
            <a:ext cx="20549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UGGS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955256"/>
            <a:ext cx="910983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Uggs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are just glorified slippers. Slippers are </a:t>
            </a:r>
            <a:r>
              <a:rPr lang="en-US" sz="3600" i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PJs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.</a:t>
            </a:r>
          </a:p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Would you wear </a:t>
            </a:r>
            <a:r>
              <a:rPr lang="en-US" sz="3600" i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PJs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to conduct your ensemble?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99" y="2322221"/>
            <a:ext cx="5219700" cy="365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4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28599" y="1203026"/>
            <a:ext cx="8686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algn="l"/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1" algn="l"/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DC751-9C9E-B94C-A751-76CB5A2F8A67}"/>
              </a:ext>
            </a:extLst>
          </p:cNvPr>
          <p:cNvSpPr txBox="1"/>
          <p:nvPr/>
        </p:nvSpPr>
        <p:spPr>
          <a:xfrm>
            <a:off x="0" y="111933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Big Bang Body Language</a:t>
            </a:r>
          </a:p>
          <a:p>
            <a:endParaRPr lang="en-US" sz="6000" dirty="0">
              <a:solidFill>
                <a:srgbClr val="FFFF00"/>
              </a:solidFill>
            </a:endParaRPr>
          </a:p>
        </p:txBody>
      </p:sp>
      <p:pic>
        <p:nvPicPr>
          <p:cNvPr id="5" name="Picture 4" descr="A person standing in a kitchen&#10;&#10;Description automatically generated">
            <a:extLst>
              <a:ext uri="{FF2B5EF4-FFF2-40B4-BE49-F238E27FC236}">
                <a16:creationId xmlns:a16="http://schemas.microsoft.com/office/drawing/2014/main" id="{791157AA-8925-C64F-8FF8-2AD7A48E5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997"/>
            <a:ext cx="9144000" cy="526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4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56572" y="265937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62156" y="265936"/>
            <a:ext cx="23377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SWEATS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09693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Sweats scream, 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“I’m lazy! Please fire me!”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452" y="2074479"/>
            <a:ext cx="5047410" cy="423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0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00209" y="320158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 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89218" y="303959"/>
            <a:ext cx="3467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FACE TATOOS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12243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Just. . .don’t. . .do. . .it!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961" y="1881495"/>
            <a:ext cx="3466578" cy="452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5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7682" y="261186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489009" y="261186"/>
            <a:ext cx="38053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MESSAGE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T’s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025245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Unless it’s promoting your </a:t>
            </a:r>
          </a:p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school or music </a:t>
            </a:r>
            <a:r>
              <a:rPr lang="en-US" sz="3600" i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ed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program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760" y="2210798"/>
            <a:ext cx="2628479" cy="410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7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3580" y="355758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  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88754" y="355757"/>
            <a:ext cx="3708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FLIP-FLOPS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760" y="1079054"/>
            <a:ext cx="91447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Dressy sandals or casual loafers are fine!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119" y="2125976"/>
            <a:ext cx="4445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2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8943" y="225853"/>
            <a:ext cx="90050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NEVER EVER WEAR. . 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499079" y="201185"/>
            <a:ext cx="31814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TOO MUCH JEWELRY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0825" y="2028100"/>
            <a:ext cx="399932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Loud, </a:t>
            </a:r>
            <a:r>
              <a:rPr lang="en-US" sz="3600" i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clanky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jewelry could create unwanted percussion!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645" y="2028100"/>
            <a:ext cx="3999327" cy="43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9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5572" y="267394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60212" y="266025"/>
            <a:ext cx="3708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ANYTHING TOO</a:t>
            </a:r>
          </a:p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REVEALING!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85583" y="2852491"/>
            <a:ext cx="382468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School is not the place to show off your abs </a:t>
            </a:r>
          </a:p>
          <a:p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or your extra cellulite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37" y="1810262"/>
            <a:ext cx="3824682" cy="381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2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3580" y="314648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36853" y="297825"/>
            <a:ext cx="3708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DIRTY SHOES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3372" y="1014847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Get some polish and clean them to a high shine.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205" y="2176713"/>
            <a:ext cx="5371532" cy="402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6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3580" y="165687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YOU ARE A PROFESSIONAL!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519671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latin typeface="+mj-lt"/>
                <a:cs typeface="Times New Roman"/>
              </a:rPr>
              <a:t>Students, parents, and administrators </a:t>
            </a:r>
          </a:p>
          <a:p>
            <a:pPr algn="ctr"/>
            <a:r>
              <a:rPr lang="en-US" sz="3600" i="1" dirty="0">
                <a:latin typeface="+mj-lt"/>
                <a:cs typeface="Times New Roman"/>
              </a:rPr>
              <a:t>take you more seriously when you </a:t>
            </a:r>
          </a:p>
          <a:p>
            <a:pPr algn="ctr"/>
            <a:r>
              <a:rPr lang="en-US" sz="3600" i="1" dirty="0">
                <a:latin typeface="+mj-lt"/>
                <a:cs typeface="Times New Roman"/>
              </a:rPr>
              <a:t>come to work dressed as a professional.</a:t>
            </a:r>
            <a:endParaRPr lang="en-US" sz="36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1" y="847390"/>
            <a:ext cx="914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DRESS LIKE ONE!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11" y="3515861"/>
            <a:ext cx="5411640" cy="29347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422" y="3527741"/>
            <a:ext cx="2071539" cy="295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9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9011" y="414151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PERSONAL GROOMING.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6364" y="1209323"/>
            <a:ext cx="89788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latin typeface="+mj-lt"/>
                <a:cs typeface="Times New Roman"/>
              </a:rPr>
              <a:t>Dirty nails say, “I don’t care enough about myself to take care of myself.”</a:t>
            </a:r>
            <a:endParaRPr lang="en-US" sz="36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753" y="2557936"/>
            <a:ext cx="5015576" cy="3756841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887258" y="414151"/>
            <a:ext cx="17286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NAILS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517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8093" y="391573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PERSONAL GROOMING.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1394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latin typeface="+mj-lt"/>
                <a:cs typeface="Times New Roman"/>
              </a:rPr>
              <a:t>Yes—I took a shower this morning!</a:t>
            </a:r>
            <a:endParaRPr lang="en-US" sz="36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674" y="2066596"/>
            <a:ext cx="6238651" cy="4136496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917267" y="366858"/>
            <a:ext cx="17286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NAILS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804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28599" y="1203026"/>
            <a:ext cx="8686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algn="l"/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1" algn="l"/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DC751-9C9E-B94C-A751-76CB5A2F8A67}"/>
              </a:ext>
            </a:extLst>
          </p:cNvPr>
          <p:cNvSpPr txBox="1"/>
          <p:nvPr/>
        </p:nvSpPr>
        <p:spPr>
          <a:xfrm>
            <a:off x="0" y="111933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Big Bang Body Language</a:t>
            </a:r>
          </a:p>
          <a:p>
            <a:endParaRPr lang="en-US" sz="6000" dirty="0"/>
          </a:p>
        </p:txBody>
      </p:sp>
      <p:pic>
        <p:nvPicPr>
          <p:cNvPr id="3" name="Big Bang Theory on Body Language.mp4">
            <a:hlinkClick r:id="" action="ppaction://media"/>
            <a:extLst>
              <a:ext uri="{FF2B5EF4-FFF2-40B4-BE49-F238E27FC236}">
                <a16:creationId xmlns:a16="http://schemas.microsoft.com/office/drawing/2014/main" id="{551D5F7B-CD91-4C41-BA7A-A215F4AD1B3A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87" y="128510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0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1" y="437599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PERSONAL GROOMING.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74297" y="1443841"/>
            <a:ext cx="322037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+mj-lt"/>
                <a:cs typeface="Times New Roman"/>
              </a:rPr>
              <a:t>Greasy hair means that you got up late which means that you are </a:t>
            </a:r>
          </a:p>
          <a:p>
            <a:pPr algn="ctr"/>
            <a:r>
              <a:rPr lang="en-US" sz="3600" dirty="0">
                <a:latin typeface="+mj-lt"/>
                <a:cs typeface="Times New Roman"/>
              </a:rPr>
              <a:t>ill-prepared to teach today.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927" y="1443841"/>
            <a:ext cx="3632419" cy="3970318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647184" y="414973"/>
            <a:ext cx="15889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HAIR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434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29542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PERSONAL GROOMING.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384949" y="429541"/>
            <a:ext cx="25318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MAKE-UP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6474" y="1223617"/>
            <a:ext cx="59473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>
                <a:cs typeface="Times New Roman"/>
              </a:rPr>
              <a:t>Heavy make-up says, </a:t>
            </a:r>
          </a:p>
          <a:p>
            <a:pPr algn="ctr"/>
            <a:r>
              <a:rPr lang="en-US" sz="3600" i="1" dirty="0">
                <a:cs typeface="Times New Roman"/>
              </a:rPr>
              <a:t>“It’s all about  me! Notice me!”</a:t>
            </a:r>
            <a:endParaRPr lang="en-US" sz="36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9D8BAB-B0B4-D044-93E0-49149DAA4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474" y="2458824"/>
            <a:ext cx="5947397" cy="395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2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264641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PERSONAL</a:t>
            </a:r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GROOMING.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80" y="1095638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cs typeface="Times New Roman"/>
              </a:rPr>
              <a:t>Make-up should look like it’s barely there.</a:t>
            </a:r>
            <a:endParaRPr lang="en-US" sz="3600" i="1" dirty="0"/>
          </a:p>
          <a:p>
            <a:endParaRPr lang="en-US" i="1" dirty="0"/>
          </a:p>
        </p:txBody>
      </p:sp>
      <p:pic>
        <p:nvPicPr>
          <p:cNvPr id="11" name="Picture 10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18B2E20-8A51-EB4D-BBFA-B7A3F8B81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101" y="2037090"/>
            <a:ext cx="2727878" cy="3113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7F0DAA-F77F-F14E-BF3A-BC13EA9AA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31" y="2037090"/>
            <a:ext cx="2694530" cy="3148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A612CD-C6D9-9040-85C5-06E102E6F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319" y="2018968"/>
            <a:ext cx="2742460" cy="311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19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07519"/>
            <a:ext cx="91439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The “look” of your students determines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their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brand so choose wisely.</a:t>
            </a:r>
          </a:p>
        </p:txBody>
      </p:sp>
      <p:pic>
        <p:nvPicPr>
          <p:cNvPr id="8" name="Picture 7" descr="Screen Shot 2015-11-13 at 7.23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197" y="1760936"/>
            <a:ext cx="6101606" cy="40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269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" y="105715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“look” of your students determines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their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brand so choose wisely.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822" y="1840447"/>
            <a:ext cx="2177622" cy="38575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045157" y="1840447"/>
            <a:ext cx="2557764" cy="3836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79" y="1861304"/>
            <a:ext cx="2557764" cy="383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787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" y="320308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YOUR “LOOK” REVEALS TWO ITEMS:</a:t>
            </a:r>
            <a:endParaRPr lang="en-US" sz="44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1140" y="4254500"/>
            <a:ext cx="840596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Looking good!</a:t>
            </a:r>
          </a:p>
          <a:p>
            <a:pPr algn="ctr"/>
            <a:r>
              <a:rPr lang="en-US" sz="4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What a great way to show students how much you care!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44501" y="2916922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2.  How much you care about others  </a:t>
            </a:r>
          </a:p>
          <a:p>
            <a:pPr algn="l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 (mutual respect)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44501" y="1403171"/>
            <a:ext cx="8102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1. How much you care about yourself </a:t>
            </a:r>
          </a:p>
          <a:p>
            <a:pPr marL="742950" indent="-742950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   (self-respect)</a:t>
            </a:r>
          </a:p>
        </p:txBody>
      </p:sp>
    </p:spTree>
    <p:extLst>
      <p:ext uri="{BB962C8B-B14F-4D97-AF65-F5344CB8AC3E}">
        <p14:creationId xmlns:p14="http://schemas.microsoft.com/office/powerpoint/2010/main" val="122311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>
            <a:extLst>
              <a:ext uri="{FF2B5EF4-FFF2-40B4-BE49-F238E27FC236}">
                <a16:creationId xmlns:a16="http://schemas.microsoft.com/office/drawing/2014/main" id="{70FB2C90-ED23-4A88-A264-6E2E8457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E6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7200" y="4385066"/>
            <a:ext cx="8192729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are the similarities and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do they convey?</a:t>
            </a:r>
          </a:p>
        </p:txBody>
      </p:sp>
      <p:pic>
        <p:nvPicPr>
          <p:cNvPr id="7" name="Picture 6" descr="A person sitting in a chair using a computer&#10;&#10;Description automatically generated">
            <a:extLst>
              <a:ext uri="{FF2B5EF4-FFF2-40B4-BE49-F238E27FC236}">
                <a16:creationId xmlns:a16="http://schemas.microsoft.com/office/drawing/2014/main" id="{78BEDFD9-AFFF-ED48-8B18-7D7F980939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r="11495"/>
          <a:stretch/>
        </p:blipFill>
        <p:spPr>
          <a:xfrm>
            <a:off x="-1" y="10"/>
            <a:ext cx="4455577" cy="4242806"/>
          </a:xfrm>
          <a:prstGeom prst="rect">
            <a:avLst/>
          </a:prstGeom>
        </p:spPr>
      </p:pic>
      <p:pic>
        <p:nvPicPr>
          <p:cNvPr id="5" name="Picture 4" descr="A picture containing indoor, floor, sport, wall&#10;&#10;Description automatically generated">
            <a:extLst>
              <a:ext uri="{FF2B5EF4-FFF2-40B4-BE49-F238E27FC236}">
                <a16:creationId xmlns:a16="http://schemas.microsoft.com/office/drawing/2014/main" id="{1B3ACF87-FDD1-9344-94F1-29DC00C8D1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r="28860" b="-2"/>
          <a:stretch/>
        </p:blipFill>
        <p:spPr>
          <a:xfrm>
            <a:off x="4572000" y="10"/>
            <a:ext cx="4572003" cy="424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498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8042" y="1085275"/>
            <a:ext cx="868595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Command authority in the classroom by: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Demonstrating good posture—slouching conveys a negative attitude or lack of interest or respect.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0BAFC991-B4D0-6748-A506-CA819854F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59" y="4029076"/>
            <a:ext cx="4577149" cy="257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514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DA9192-4AB2-D44F-A1BB-221361672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3" r="3" b="3"/>
          <a:stretch/>
        </p:blipFill>
        <p:spPr>
          <a:xfrm>
            <a:off x="241300" y="321732"/>
            <a:ext cx="4297551" cy="3067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7FD0E1-476F-B14A-9D58-E52DAB804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05" b="-4"/>
          <a:stretch/>
        </p:blipFill>
        <p:spPr>
          <a:xfrm>
            <a:off x="241301" y="3469102"/>
            <a:ext cx="2117914" cy="3069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7D4146-8C0D-FD4A-99B8-B00D078A6D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57" r="21208" b="1"/>
          <a:stretch/>
        </p:blipFill>
        <p:spPr>
          <a:xfrm>
            <a:off x="2420937" y="3459480"/>
            <a:ext cx="2117915" cy="3076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3638CD-3874-AF49-AC07-4376C8D1C3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12" r="15760" b="-2"/>
          <a:stretch/>
        </p:blipFill>
        <p:spPr>
          <a:xfrm>
            <a:off x="4600575" y="321732"/>
            <a:ext cx="4302123" cy="6214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64A2F9-7C7E-5244-860B-78908052B772}"/>
              </a:ext>
            </a:extLst>
          </p:cNvPr>
          <p:cNvSpPr txBox="1"/>
          <p:nvPr/>
        </p:nvSpPr>
        <p:spPr>
          <a:xfrm>
            <a:off x="4668117" y="3096505"/>
            <a:ext cx="4296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are they telling us?</a:t>
            </a:r>
          </a:p>
        </p:txBody>
      </p:sp>
    </p:spTree>
    <p:extLst>
      <p:ext uri="{BB962C8B-B14F-4D97-AF65-F5344CB8AC3E}">
        <p14:creationId xmlns:p14="http://schemas.microsoft.com/office/powerpoint/2010/main" val="30414841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270592" y="971944"/>
            <a:ext cx="650091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Command authority in the   </a:t>
            </a:r>
          </a:p>
          <a:p>
            <a:r>
              <a:rPr lang="en-US" sz="2000" dirty="0"/>
              <a:t>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Keeping arms unfolded which shows an openness to receive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Showing open palms</a:t>
            </a:r>
          </a:p>
          <a:p>
            <a:r>
              <a:rPr lang="en-US" sz="4000" dirty="0"/>
              <a:t>     when possible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Using fluid gestures </a:t>
            </a:r>
          </a:p>
          <a:p>
            <a:r>
              <a:rPr lang="en-US" sz="4000" dirty="0"/>
              <a:t>     which promote a calm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96A93-8790-4548-87DC-FC776AED2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450" y="3146443"/>
            <a:ext cx="3202958" cy="2404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95DF55-5B5C-4D42-B013-826FF66528B6}"/>
              </a:ext>
            </a:extLst>
          </p:cNvPr>
          <p:cNvSpPr txBox="1"/>
          <p:nvPr/>
        </p:nvSpPr>
        <p:spPr>
          <a:xfrm>
            <a:off x="5442843" y="5550797"/>
            <a:ext cx="266964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atmosphere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FCCB5C-93CB-8244-894E-3875B5649843}"/>
              </a:ext>
            </a:extLst>
          </p:cNvPr>
          <p:cNvSpPr txBox="1"/>
          <p:nvPr/>
        </p:nvSpPr>
        <p:spPr>
          <a:xfrm>
            <a:off x="5984381" y="971944"/>
            <a:ext cx="30030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classroom by: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95662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612068" y="263440"/>
            <a:ext cx="83958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Body Language:  The ultimate truth </a:t>
            </a:r>
          </a:p>
          <a:p>
            <a:r>
              <a:rPr lang="en-US" sz="4000" dirty="0"/>
              <a:t>about who you are and what you think.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-9154" y="1586879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The Bad News. . .</a:t>
            </a:r>
          </a:p>
          <a:p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A7228-6438-FE48-996C-9A4DB60E3638}"/>
              </a:ext>
            </a:extLst>
          </p:cNvPr>
          <p:cNvSpPr txBox="1"/>
          <p:nvPr/>
        </p:nvSpPr>
        <p:spPr>
          <a:xfrm>
            <a:off x="3134" y="5516755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You Tell on Yourself!</a:t>
            </a:r>
          </a:p>
        </p:txBody>
      </p:sp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421BE01C-1CA8-C94A-8265-C39F90710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1" y="2568901"/>
            <a:ext cx="4361790" cy="29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3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3469242-1349-4D08-AC21-B3E7BB3D1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F1E2996-3A67-4963-A367-5CC6AFDAF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ln w="31750" cap="sq">
            <a:solidFill>
              <a:srgbClr val="61BEA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display in a store&#10;&#10;Description automatically generated">
            <a:extLst>
              <a:ext uri="{FF2B5EF4-FFF2-40B4-BE49-F238E27FC236}">
                <a16:creationId xmlns:a16="http://schemas.microsoft.com/office/drawing/2014/main" id="{F2D52803-4968-3B4C-90CF-641F068033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r="4394" b="-1"/>
          <a:stretch/>
        </p:blipFill>
        <p:spPr>
          <a:xfrm>
            <a:off x="589791" y="2072481"/>
            <a:ext cx="3617430" cy="2713038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A2491C3-2C89-49FA-8B72-57419B128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477653"/>
            <a:ext cx="4093591" cy="5897880"/>
          </a:xfrm>
          <a:prstGeom prst="rect">
            <a:avLst/>
          </a:prstGeom>
          <a:ln w="31750" cap="sq">
            <a:solidFill>
              <a:srgbClr val="61BEA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06FD522-C151-EF4C-B33D-740739A03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6" r="-3" b="-3"/>
          <a:stretch/>
        </p:blipFill>
        <p:spPr>
          <a:xfrm>
            <a:off x="4933949" y="1706232"/>
            <a:ext cx="3620259" cy="344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409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8042" y="1085275"/>
            <a:ext cx="868595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Command authority in the classroom by: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Standing in front of desks and other obstructions to promote trust.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Conducting without a </a:t>
            </a:r>
          </a:p>
          <a:p>
            <a:r>
              <a:rPr lang="en-US" sz="4000" dirty="0"/>
              <a:t>     music stand to promote</a:t>
            </a:r>
          </a:p>
          <a:p>
            <a:r>
              <a:rPr lang="en-US" sz="4000" dirty="0"/>
              <a:t>     trust </a:t>
            </a:r>
            <a:r>
              <a:rPr lang="en-US" sz="4000" u="sng" dirty="0"/>
              <a:t>and</a:t>
            </a:r>
            <a:r>
              <a:rPr lang="en-US" sz="4000" dirty="0"/>
              <a:t> respect.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E806E6-5BA8-694F-B1CD-03D6EBB86A6B}"/>
              </a:ext>
            </a:extLst>
          </p:cNvPr>
          <p:cNvSpPr txBox="1"/>
          <p:nvPr/>
        </p:nvSpPr>
        <p:spPr>
          <a:xfrm>
            <a:off x="272131" y="5480108"/>
            <a:ext cx="58717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i="1" dirty="0"/>
              <a:t>Colonel </a:t>
            </a:r>
            <a:r>
              <a:rPr lang="en-US" sz="2400" i="1" dirty="0" err="1"/>
              <a:t>Arnald</a:t>
            </a:r>
            <a:r>
              <a:rPr lang="en-US" sz="2400" i="1" dirty="0"/>
              <a:t> Gabriel</a:t>
            </a:r>
          </a:p>
          <a:p>
            <a:pPr algn="r"/>
            <a:r>
              <a:rPr lang="en-US" sz="2400" i="1" dirty="0"/>
              <a:t>Conductor Emeritus of the U.S. Air Force Band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60621F-737F-F240-9503-9C61F128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778" y="3711318"/>
            <a:ext cx="2311400" cy="25019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6912604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8042" y="1085275"/>
            <a:ext cx="868595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Command authority in the classroom by: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Moving around the room to show that you care about </a:t>
            </a:r>
            <a:r>
              <a:rPr lang="en-US" sz="4000" u="sng" dirty="0"/>
              <a:t>all</a:t>
            </a:r>
            <a:r>
              <a:rPr lang="en-US" sz="4000" dirty="0"/>
              <a:t> of your students.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Becoming more aware of your facial expressions which will promote a more positive learning climate.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</p:spTree>
    <p:extLst>
      <p:ext uri="{BB962C8B-B14F-4D97-AF65-F5344CB8AC3E}">
        <p14:creationId xmlns:p14="http://schemas.microsoft.com/office/powerpoint/2010/main" val="2465812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8042" y="1085275"/>
            <a:ext cx="868595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Command authority in the classroom by: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Smiling and nodding when students “get it” to give them a sense of well-being.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Walking throughout the school with a pleasant facial expression to show that you are approachable.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</p:spTree>
    <p:extLst>
      <p:ext uri="{BB962C8B-B14F-4D97-AF65-F5344CB8AC3E}">
        <p14:creationId xmlns:p14="http://schemas.microsoft.com/office/powerpoint/2010/main" val="14741331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612068" y="263440"/>
            <a:ext cx="83958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Body Language:  The ultimate truth </a:t>
            </a:r>
          </a:p>
          <a:p>
            <a:r>
              <a:rPr lang="en-US" sz="4000" dirty="0"/>
              <a:t>about who you are and what you think.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-9154" y="1586879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The Bad News. . .</a:t>
            </a:r>
          </a:p>
          <a:p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A7228-6438-FE48-996C-9A4DB60E3638}"/>
              </a:ext>
            </a:extLst>
          </p:cNvPr>
          <p:cNvSpPr txBox="1"/>
          <p:nvPr/>
        </p:nvSpPr>
        <p:spPr>
          <a:xfrm>
            <a:off x="3134" y="5516755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You Tell on Yourself!</a:t>
            </a:r>
          </a:p>
        </p:txBody>
      </p:sp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421BE01C-1CA8-C94A-8265-C39F90710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1" y="2568901"/>
            <a:ext cx="4361790" cy="29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3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680841" y="108397"/>
            <a:ext cx="83958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Body Language:  The ultimate truth </a:t>
            </a:r>
          </a:p>
          <a:p>
            <a:r>
              <a:rPr lang="en-US" sz="4000" dirty="0"/>
              <a:t>about who you are and what you think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0" y="1356631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The Good News. . .</a:t>
            </a:r>
          </a:p>
          <a:p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A7228-6438-FE48-996C-9A4DB60E3638}"/>
              </a:ext>
            </a:extLst>
          </p:cNvPr>
          <p:cNvSpPr txBox="1"/>
          <p:nvPr/>
        </p:nvSpPr>
        <p:spPr>
          <a:xfrm>
            <a:off x="202085" y="2414489"/>
            <a:ext cx="42965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FFFF00"/>
                </a:solidFill>
              </a:rPr>
              <a:t>Knowing about Body Language Will Help You Understand </a:t>
            </a:r>
          </a:p>
          <a:p>
            <a:pPr algn="r"/>
            <a:r>
              <a:rPr lang="en-US" sz="4000" dirty="0">
                <a:solidFill>
                  <a:srgbClr val="FFFF00"/>
                </a:solidFill>
              </a:rPr>
              <a:t>Your Students Better</a:t>
            </a:r>
          </a:p>
        </p:txBody>
      </p:sp>
      <p:pic>
        <p:nvPicPr>
          <p:cNvPr id="7" name="Picture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A48185BD-171C-0241-9A7A-722BBD077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10" y="2730244"/>
            <a:ext cx="4167831" cy="277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6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8042" y="1085275"/>
            <a:ext cx="868595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Your Personal Checklist: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Knowing your purpose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Being overly prepared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Succeeding at less than 100%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Reflecting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Knowing that you can be better tomorrow than you are today</a:t>
            </a:r>
          </a:p>
          <a:p>
            <a:pPr algn="ctr"/>
            <a:r>
              <a:rPr lang="en-US" sz="2000" i="1" dirty="0"/>
              <a:t>							Fin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</p:spTree>
    <p:extLst>
      <p:ext uri="{BB962C8B-B14F-4D97-AF65-F5344CB8AC3E}">
        <p14:creationId xmlns:p14="http://schemas.microsoft.com/office/powerpoint/2010/main" val="32103712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898949" y="1588312"/>
            <a:ext cx="53591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b="1" dirty="0">
                <a:latin typeface="Helvetica" panose="020B0604020202020204" pitchFamily="34" charset="0"/>
                <a:cs typeface="Helvetica" panose="020B0604020202020204" pitchFamily="34" charset="0"/>
              </a:rPr>
              <a:t>Master Educator Program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532" y="660836"/>
            <a:ext cx="3555993" cy="940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762" y="2649779"/>
            <a:ext cx="73660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Our mission is to provide inspiring professional development opportunities and artistic music collaborations for music educators at the local, state and national levels. 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969" t="70856" r="13360"/>
          <a:stretch/>
        </p:blipFill>
        <p:spPr>
          <a:xfrm>
            <a:off x="8566" y="5617939"/>
            <a:ext cx="9126869" cy="351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7B0239-4687-0C48-B4F4-086EBD5F14A1}"/>
              </a:ext>
            </a:extLst>
          </p:cNvPr>
          <p:cNvSpPr txBox="1"/>
          <p:nvPr/>
        </p:nvSpPr>
        <p:spPr>
          <a:xfrm>
            <a:off x="1549094" y="4279531"/>
            <a:ext cx="5555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marcia@musicedconsultants.net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772FFD-F201-FB40-8846-75D4F4E4D7E8}"/>
              </a:ext>
            </a:extLst>
          </p:cNvPr>
          <p:cNvSpPr txBox="1"/>
          <p:nvPr/>
        </p:nvSpPr>
        <p:spPr>
          <a:xfrm>
            <a:off x="269057" y="3716285"/>
            <a:ext cx="859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www.musicedconsultants.net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/conference-materials</a:t>
            </a:r>
          </a:p>
        </p:txBody>
      </p:sp>
    </p:spTree>
    <p:extLst>
      <p:ext uri="{BB962C8B-B14F-4D97-AF65-F5344CB8AC3E}">
        <p14:creationId xmlns:p14="http://schemas.microsoft.com/office/powerpoint/2010/main" val="3076898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AFA9A5-03CC-4F94-B964-70682CDB0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D4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2628" y="770467"/>
            <a:ext cx="2600288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Body Language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ultimate truth about who you are and what you think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B36B60-731F-409B-A240-BBF521AB7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BE9C02E-ACD7-DD4E-BF2C-FC635DE55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90" y="1519895"/>
            <a:ext cx="4699512" cy="346588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1BF53BF-1715-3D47-81E2-B0786CC21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882" y="1331259"/>
            <a:ext cx="469526" cy="36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59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264C4B2-1564-43CF-BEDC-B28972E0D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807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2628" y="770467"/>
            <a:ext cx="4956722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am I Thinking?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62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C44A630E-9B28-844B-9C94-F87899C2ED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7" r="27655" b="-2"/>
          <a:stretch/>
        </p:blipFill>
        <p:spPr>
          <a:xfrm>
            <a:off x="5656485" y="10"/>
            <a:ext cx="3495162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39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A47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49778" y="770467"/>
            <a:ext cx="2805203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120" dirty="0">
                <a:solidFill>
                  <a:srgbClr val="FFFFFF"/>
                </a:solidFill>
              </a:rPr>
              <a:t>What am I Thinking?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12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120" dirty="0">
              <a:solidFill>
                <a:srgbClr val="FFFFFF"/>
              </a:solidFill>
            </a:endParaRPr>
          </a:p>
        </p:txBody>
      </p:sp>
      <p:pic>
        <p:nvPicPr>
          <p:cNvPr id="4" name="Picture 3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B31065A9-8E29-F246-8F48-02717059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r="17565" b="-2"/>
          <a:stretch/>
        </p:blipFill>
        <p:spPr>
          <a:xfrm>
            <a:off x="-7715" y="10"/>
            <a:ext cx="5664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07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6E18020-7141-40C0-98B9-58BE04886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85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3951984" y="1224548"/>
            <a:ext cx="4697362" cy="3869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5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am I Thinking?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7500" spc="-12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7500" spc="-12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CEF3F33C-DC1F-234F-BC41-008835CEA0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4" r="8204" b="2"/>
          <a:stretch/>
        </p:blipFill>
        <p:spPr>
          <a:xfrm>
            <a:off x="715388" y="620720"/>
            <a:ext cx="2521208" cy="560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46568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Custom 1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122458"/>
      </a:accent1>
      <a:accent2>
        <a:srgbClr val="679FF4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1043</Words>
  <Application>Microsoft Macintosh PowerPoint</Application>
  <PresentationFormat>On-screen Show (4:3)</PresentationFormat>
  <Paragraphs>205</Paragraphs>
  <Slides>57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Light</vt:lpstr>
      <vt:lpstr>Helvetica</vt:lpstr>
      <vt:lpstr>High Tower Text</vt:lpstr>
      <vt:lpstr>Metropolitan</vt:lpstr>
      <vt:lpstr>Marcia Neel            Master Educator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Marcia Neel            Master Educator</dc:title>
  <dc:creator>Marcia Neel</dc:creator>
  <cp:lastModifiedBy>Marcia Neel</cp:lastModifiedBy>
  <cp:revision>35</cp:revision>
  <dcterms:created xsi:type="dcterms:W3CDTF">2019-03-24T05:15:09Z</dcterms:created>
  <dcterms:modified xsi:type="dcterms:W3CDTF">2019-03-24T05:17:12Z</dcterms:modified>
</cp:coreProperties>
</file>